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02" d="100"/>
          <a:sy n="102" d="100"/>
        </p:scale>
        <p:origin x="16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FCE02C-6EC6-4E09-BC2C-9FDED4DE236E}" type="datetimeFigureOut">
              <a:rPr lang="en-US" smtClean="0"/>
              <a:t>4/10/2019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19329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7205CAA-4E5A-4223-BD55-C5D2841AC9EF}" type="datetimeFigureOut">
              <a:rPr lang="en-US" smtClean="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247396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205CAA-4E5A-4223-BD55-C5D2841AC9EF}"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1821809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205CAA-4E5A-4223-BD55-C5D2841AC9EF}"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320155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205CAA-4E5A-4223-BD55-C5D2841AC9EF}"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5412691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205CAA-4E5A-4223-BD55-C5D2841AC9EF}"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1422699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205CAA-4E5A-4223-BD55-C5D2841AC9EF}"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399517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075A7A-4A9A-410F-B848-AB998ACC9419}"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8124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5F3E88-2D66-4D17-B0FA-EA13CB20B2FF}"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5589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F36E1-9596-4E98-8786-4A17C5D29C65}"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5471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4D1A55-63BC-4BA2-9538-7DDEADA10621}"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1032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01ABB-8821-4BF5-97A9-E1A66ACAEAA9}" type="datetimeFigureOut">
              <a:rPr lang="en-US" smtClean="0"/>
              <a:pPr/>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85503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C37B1C-D4A1-4A4F-A470-80868146AFC5}" type="datetimeFigureOut">
              <a:rPr lang="en-US" smtClean="0"/>
              <a:pPr/>
              <a:t>4/10/2019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34102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31D1B9-F39E-471E-80A9-595CAA5664AD}" type="datetimeFigureOut">
              <a:rPr lang="en-US" smtClean="0"/>
              <a:pPr/>
              <a:t>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50195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CEABC-E2B9-4606-A74F-CB06AF596887}" type="datetimeFigureOut">
              <a:rPr lang="en-US" smtClean="0"/>
              <a:pPr/>
              <a:t>4/10/2019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5346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A8850A0-01A3-4F4E-AA52-F716A9BFD4EB}" type="datetimeFigureOut">
              <a:rPr lang="en-US" smtClean="0"/>
              <a:pPr/>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32880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811CCA-BB49-46C7-A0E2-F42339750F9A}" type="datetimeFigureOut">
              <a:rPr lang="en-US" smtClean="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6208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7205CAA-4E5A-4223-BD55-C5D2841AC9EF}" type="datetimeFigureOut">
              <a:rPr lang="en-US" smtClean="0"/>
              <a:t>4/10/2019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805989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79625-BD3C-47EF-B30A-3291AB157021}"/>
              </a:ext>
            </a:extLst>
          </p:cNvPr>
          <p:cNvSpPr>
            <a:spLocks noGrp="1"/>
          </p:cNvSpPr>
          <p:nvPr>
            <p:ph type="ctrTitle"/>
          </p:nvPr>
        </p:nvSpPr>
        <p:spPr/>
        <p:txBody>
          <a:bodyPr/>
          <a:lstStyle/>
          <a:p>
            <a:r>
              <a:rPr lang="en-US" dirty="0"/>
              <a:t>CIC Prep</a:t>
            </a:r>
          </a:p>
        </p:txBody>
      </p:sp>
      <p:sp>
        <p:nvSpPr>
          <p:cNvPr id="3" name="Subtitle 2">
            <a:extLst>
              <a:ext uri="{FF2B5EF4-FFF2-40B4-BE49-F238E27FC236}">
                <a16:creationId xmlns:a16="http://schemas.microsoft.com/office/drawing/2014/main" id="{09520B4B-E3C3-46B4-B4C6-F93163A589E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54256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EB5AC-9A00-44E1-895A-213F91EC9E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9CFC1A-5476-4941-82C6-0BFD67EC8B3C}"/>
              </a:ext>
            </a:extLst>
          </p:cNvPr>
          <p:cNvSpPr>
            <a:spLocks noGrp="1"/>
          </p:cNvSpPr>
          <p:nvPr>
            <p:ph idx="1"/>
          </p:nvPr>
        </p:nvSpPr>
        <p:spPr/>
        <p:txBody>
          <a:bodyPr>
            <a:normAutofit fontScale="85000" lnSpcReduction="20000"/>
          </a:bodyPr>
          <a:lstStyle/>
          <a:p>
            <a:pPr marL="0" lvl="0" indent="0">
              <a:buNone/>
            </a:pPr>
            <a:r>
              <a:rPr lang="en-US" dirty="0"/>
              <a:t>5. Which of the following patients would have the lowest risk of SSI?</a:t>
            </a:r>
          </a:p>
          <a:p>
            <a:pPr marL="274320" lvl="1" indent="0">
              <a:buNone/>
            </a:pPr>
            <a:r>
              <a:rPr lang="en-US" sz="1800" dirty="0"/>
              <a:t>a. A 53-year-old male with insulin-dependent diabetes and coronary artery disease undergoing elective </a:t>
            </a:r>
            <a:r>
              <a:rPr lang="en-US" sz="1800" dirty="0" err="1"/>
              <a:t>aortofemoral</a:t>
            </a:r>
            <a:r>
              <a:rPr lang="en-US" sz="1800" dirty="0"/>
              <a:t> bypass</a:t>
            </a:r>
          </a:p>
          <a:p>
            <a:pPr marL="274320" lvl="1" indent="0">
              <a:buNone/>
            </a:pPr>
            <a:r>
              <a:rPr lang="en-US" sz="1800" dirty="0"/>
              <a:t>b. A 38-year-old female with mild but controlled hypertension undergoing a laparoscopic cholecystectomy</a:t>
            </a:r>
          </a:p>
          <a:p>
            <a:pPr marL="0" indent="0">
              <a:buNone/>
            </a:pPr>
            <a:r>
              <a:rPr lang="en-US" dirty="0"/>
              <a:t>    c. A 42-year-old, well-conditioned male undergoing elective groin hernia repair </a:t>
            </a:r>
          </a:p>
          <a:p>
            <a:pPr marL="0" indent="0">
              <a:buNone/>
            </a:pPr>
            <a:r>
              <a:rPr lang="en-US" dirty="0"/>
              <a:t>    d. A 62-year-old female on chronic renal hemodialysis undergoing emergency     laparotomy for perforated diverticulitis</a:t>
            </a:r>
            <a:br>
              <a:rPr lang="en-US" dirty="0"/>
            </a:b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1874384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14F30E-0E3E-4E82-AF57-0E5CC8999889}"/>
              </a:ext>
            </a:extLst>
          </p:cNvPr>
          <p:cNvSpPr>
            <a:spLocks noGrp="1"/>
          </p:cNvSpPr>
          <p:nvPr>
            <p:ph idx="4294967295"/>
          </p:nvPr>
        </p:nvSpPr>
        <p:spPr>
          <a:xfrm>
            <a:off x="0" y="866775"/>
            <a:ext cx="10058400" cy="5013325"/>
          </a:xfrm>
        </p:spPr>
        <p:txBody>
          <a:bodyPr>
            <a:normAutofit fontScale="92500"/>
          </a:bodyPr>
          <a:lstStyle/>
          <a:p>
            <a:pPr marL="274320" lvl="1" indent="0">
              <a:buNone/>
            </a:pPr>
            <a:r>
              <a:rPr lang="en-US" sz="1800" b="1" dirty="0"/>
              <a:t>c. A 42-year-old, well-conditioned male undergoing elective groin hernia repair </a:t>
            </a:r>
          </a:p>
          <a:p>
            <a:pPr marL="274320" lvl="1" indent="0">
              <a:buNone/>
            </a:pPr>
            <a:r>
              <a:rPr lang="en-US" sz="1800" b="1" dirty="0"/>
              <a:t/>
            </a:r>
            <a:br>
              <a:rPr lang="en-US" sz="1800" b="1" dirty="0"/>
            </a:br>
            <a:r>
              <a:rPr lang="en-US" sz="1800" b="1" dirty="0"/>
              <a:t>Rationale: Elective procedures carry a lower risk for postoperative infection than urgent ones. It is important to consider these factors when making decisions regarding surgical outcomes and quality improvement assessments. A surgical risk index is a score used to predict a surgical patient’s risk of acquiring a surgical site infection. The risk index score, ranging from 0 to 3, is the sum of the number of risk factors present among the following:</a:t>
            </a:r>
            <a:endParaRPr lang="en-US" sz="1800" dirty="0"/>
          </a:p>
          <a:p>
            <a:pPr lvl="2"/>
            <a:r>
              <a:rPr lang="en-US" sz="1800" b="1" dirty="0"/>
              <a:t>Surgical site wound classification of contaminated or dirty (class III or IV)</a:t>
            </a:r>
            <a:endParaRPr lang="en-US" sz="1800" dirty="0"/>
          </a:p>
          <a:p>
            <a:pPr lvl="2"/>
            <a:r>
              <a:rPr lang="en-US" sz="1800" b="1" dirty="0"/>
              <a:t>American Society of Anesthesiology (ASA) score as rated by an anesthesiologist before operation of ≥ 3</a:t>
            </a:r>
            <a:endParaRPr lang="en-US" sz="1800" dirty="0"/>
          </a:p>
          <a:p>
            <a:pPr lvl="2"/>
            <a:r>
              <a:rPr lang="en-US" sz="1800" b="1" dirty="0"/>
              <a:t>Prolonged procedure time, where the threshold in minutes (i.e., the cut point) is above the 75th percentile of the duration of surgery for the specific procedure being performed as determined by the NHSN database</a:t>
            </a:r>
            <a:endParaRPr lang="en-US" sz="1800" dirty="0"/>
          </a:p>
          <a:p>
            <a:r>
              <a:rPr lang="en-US" b="1" dirty="0"/>
              <a:t>The higher the score by this index, the greater is the risk for subsequent SSI.</a:t>
            </a:r>
            <a:endParaRPr lang="en-US" dirty="0"/>
          </a:p>
          <a:p>
            <a:r>
              <a:rPr lang="en-US" b="1" dirty="0"/>
              <a:t>Reference: APIC Text, 4th edition, Chapter 37 – Surgical Site Infection</a:t>
            </a:r>
            <a:endParaRPr lang="en-US" dirty="0"/>
          </a:p>
          <a:p>
            <a:endParaRPr lang="en-US" dirty="0"/>
          </a:p>
        </p:txBody>
      </p:sp>
    </p:spTree>
    <p:extLst>
      <p:ext uri="{BB962C8B-B14F-4D97-AF65-F5344CB8AC3E}">
        <p14:creationId xmlns:p14="http://schemas.microsoft.com/office/powerpoint/2010/main" val="3901179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7F36-0257-4921-AFC6-BA1740FC8C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76E08E-B352-4037-9220-4FFC266A23EA}"/>
              </a:ext>
            </a:extLst>
          </p:cNvPr>
          <p:cNvSpPr>
            <a:spLocks noGrp="1"/>
          </p:cNvSpPr>
          <p:nvPr>
            <p:ph idx="1"/>
          </p:nvPr>
        </p:nvSpPr>
        <p:spPr/>
        <p:txBody>
          <a:bodyPr>
            <a:normAutofit fontScale="70000" lnSpcReduction="20000"/>
          </a:bodyPr>
          <a:lstStyle/>
          <a:p>
            <a:pPr marL="0" lvl="0" indent="0">
              <a:buNone/>
            </a:pPr>
            <a:r>
              <a:rPr lang="en-US" dirty="0"/>
              <a:t>6. Patients with mycoplasma pneumonia should be cared for in which type of precautions?</a:t>
            </a:r>
          </a:p>
          <a:p>
            <a:pPr marL="0" indent="0">
              <a:buNone/>
            </a:pPr>
            <a:r>
              <a:rPr lang="en-US" dirty="0"/>
              <a:t>1) Standard Precautions </a:t>
            </a:r>
          </a:p>
          <a:p>
            <a:pPr marL="0" indent="0">
              <a:buNone/>
            </a:pPr>
            <a:r>
              <a:rPr lang="en-US" dirty="0"/>
              <a:t>2) Airborne Precautions </a:t>
            </a:r>
          </a:p>
          <a:p>
            <a:pPr marL="0" indent="0">
              <a:buNone/>
            </a:pPr>
            <a:r>
              <a:rPr lang="en-US" dirty="0"/>
              <a:t>3) Droplet Precautions </a:t>
            </a:r>
          </a:p>
          <a:p>
            <a:pPr marL="0" indent="0">
              <a:buNone/>
            </a:pPr>
            <a:r>
              <a:rPr lang="en-US" dirty="0"/>
              <a:t>4) Contact Precaution</a:t>
            </a:r>
          </a:p>
          <a:p>
            <a:pPr marL="0" lvl="0" indent="0">
              <a:buNone/>
            </a:pPr>
            <a:r>
              <a:rPr lang="en-US" dirty="0"/>
              <a:t>a. 1, 2</a:t>
            </a:r>
          </a:p>
          <a:p>
            <a:pPr marL="0" lvl="0" indent="0">
              <a:buNone/>
            </a:pPr>
            <a:r>
              <a:rPr lang="en-US" dirty="0"/>
              <a:t>b. 3, 4 </a:t>
            </a:r>
          </a:p>
          <a:p>
            <a:pPr marL="0" lvl="0" indent="0">
              <a:buNone/>
            </a:pPr>
            <a:r>
              <a:rPr lang="en-US" dirty="0"/>
              <a:t>c. 1, 3 </a:t>
            </a:r>
          </a:p>
          <a:p>
            <a:pPr marL="0" indent="0">
              <a:buNone/>
            </a:pPr>
            <a:r>
              <a:rPr lang="en-US" dirty="0"/>
              <a:t>d. 1, 4 </a:t>
            </a:r>
          </a:p>
          <a:p>
            <a:endParaRPr lang="en-US" dirty="0"/>
          </a:p>
        </p:txBody>
      </p:sp>
    </p:spTree>
    <p:extLst>
      <p:ext uri="{BB962C8B-B14F-4D97-AF65-F5344CB8AC3E}">
        <p14:creationId xmlns:p14="http://schemas.microsoft.com/office/powerpoint/2010/main" val="3730274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5EB28-E35B-41B0-8D84-44CE2EEAE2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97945D-DFDE-4920-BBCC-D754C97C53E4}"/>
              </a:ext>
            </a:extLst>
          </p:cNvPr>
          <p:cNvSpPr>
            <a:spLocks noGrp="1"/>
          </p:cNvSpPr>
          <p:nvPr>
            <p:ph idx="1"/>
          </p:nvPr>
        </p:nvSpPr>
        <p:spPr/>
        <p:txBody>
          <a:bodyPr>
            <a:normAutofit fontScale="77500" lnSpcReduction="20000"/>
          </a:bodyPr>
          <a:lstStyle/>
          <a:p>
            <a:pPr marL="0" lvl="0" indent="0">
              <a:buNone/>
            </a:pPr>
            <a:r>
              <a:rPr lang="en-US" dirty="0"/>
              <a:t>c. 1, 3 </a:t>
            </a:r>
          </a:p>
          <a:p>
            <a:r>
              <a:rPr lang="en-US" dirty="0"/>
              <a:t>Rationale: Mycoplasma pneumonia is spread by respiratory droplets during close contact with a symptomatic person. In addition to Standard Precautions, Droplet Precautions are recommended for the duration of symptomatic illness. </a:t>
            </a:r>
          </a:p>
          <a:p>
            <a:r>
              <a:rPr lang="en-US" dirty="0"/>
              <a:t>References: Siegel JD, Rhinehart E, Jackson M, et al. 2007 Guideline for Isolation Precautions: Preventing Transmission of Infectious Agents in Healthcare Settings. CDC website. 2007. Available at: http://www.cdc.gov/ </a:t>
            </a:r>
            <a:r>
              <a:rPr lang="en-US" dirty="0" err="1"/>
              <a:t>hicpac</a:t>
            </a:r>
            <a:r>
              <a:rPr lang="en-US" dirty="0"/>
              <a:t>/pdf/isolation/isolation2007.pdf. Mycoplasma pneumoniae and Other Mycoplasma Species Infections. In: Pickering LK, ed. Red Book: 2012 Report of the Committee on Infectious Diseases, 29th edition. Elk Grove Village, IL: American Academy of Pediatrics, 2012. </a:t>
            </a:r>
          </a:p>
          <a:p>
            <a:r>
              <a:rPr lang="en-US" dirty="0"/>
              <a:t>CBIC Core Competency: Preventing/Controlling the Transmission of Infectious Agents</a:t>
            </a:r>
          </a:p>
          <a:p>
            <a:endParaRPr lang="en-US" dirty="0"/>
          </a:p>
        </p:txBody>
      </p:sp>
    </p:spTree>
    <p:extLst>
      <p:ext uri="{BB962C8B-B14F-4D97-AF65-F5344CB8AC3E}">
        <p14:creationId xmlns:p14="http://schemas.microsoft.com/office/powerpoint/2010/main" val="1179541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5E8E4-5EC0-4547-B473-777F9D8378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D9CD24-B32C-456F-84ED-15BAE22FA4C4}"/>
              </a:ext>
            </a:extLst>
          </p:cNvPr>
          <p:cNvSpPr>
            <a:spLocks noGrp="1"/>
          </p:cNvSpPr>
          <p:nvPr>
            <p:ph idx="1"/>
          </p:nvPr>
        </p:nvSpPr>
        <p:spPr/>
        <p:txBody>
          <a:bodyPr/>
          <a:lstStyle/>
          <a:p>
            <a:pPr marL="0" lvl="0" indent="0">
              <a:buNone/>
            </a:pPr>
            <a:r>
              <a:rPr lang="en-US" dirty="0"/>
              <a:t>7. Which of the following studies is experimental rather than observational?</a:t>
            </a:r>
          </a:p>
          <a:p>
            <a:pPr marL="274320" lvl="1" indent="0">
              <a:buNone/>
            </a:pPr>
            <a:r>
              <a:rPr lang="en-US" sz="1800" dirty="0"/>
              <a:t>a. Cohort</a:t>
            </a:r>
          </a:p>
          <a:p>
            <a:pPr marL="274320" lvl="1" indent="0">
              <a:buNone/>
            </a:pPr>
            <a:r>
              <a:rPr lang="en-US" sz="1800" dirty="0"/>
              <a:t>b. Clinical trial </a:t>
            </a:r>
          </a:p>
          <a:p>
            <a:pPr marL="274320" lvl="1" indent="0">
              <a:buNone/>
            </a:pPr>
            <a:r>
              <a:rPr lang="en-US" sz="1800" dirty="0"/>
              <a:t>c. Case-control</a:t>
            </a:r>
          </a:p>
          <a:p>
            <a:pPr marL="274320" lvl="1" indent="0">
              <a:buNone/>
            </a:pPr>
            <a:r>
              <a:rPr lang="en-US" sz="1800" dirty="0"/>
              <a:t>d. Cross-sectional</a:t>
            </a:r>
            <a:r>
              <a:rPr lang="en-US" dirty="0"/>
              <a:t/>
            </a:r>
            <a:br>
              <a:rPr lang="en-US" dirty="0"/>
            </a:br>
            <a:endParaRPr lang="en-US" dirty="0"/>
          </a:p>
          <a:p>
            <a:pPr lvl="1"/>
            <a:endParaRPr lang="en-US" sz="1800" dirty="0"/>
          </a:p>
          <a:p>
            <a:endParaRPr lang="en-US" dirty="0"/>
          </a:p>
        </p:txBody>
      </p:sp>
    </p:spTree>
    <p:extLst>
      <p:ext uri="{BB962C8B-B14F-4D97-AF65-F5344CB8AC3E}">
        <p14:creationId xmlns:p14="http://schemas.microsoft.com/office/powerpoint/2010/main" val="289955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413B7-35B0-4CF1-9935-8EEBFEA5D1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7A3F42-AAD9-4623-93E3-FBE2A00F2728}"/>
              </a:ext>
            </a:extLst>
          </p:cNvPr>
          <p:cNvSpPr>
            <a:spLocks noGrp="1"/>
          </p:cNvSpPr>
          <p:nvPr>
            <p:ph idx="1"/>
          </p:nvPr>
        </p:nvSpPr>
        <p:spPr/>
        <p:txBody>
          <a:bodyPr>
            <a:normAutofit fontScale="85000" lnSpcReduction="10000"/>
          </a:bodyPr>
          <a:lstStyle/>
          <a:p>
            <a:pPr marL="274320" lvl="1" indent="0">
              <a:buNone/>
            </a:pPr>
            <a:r>
              <a:rPr lang="en-US" sz="1800" b="1" dirty="0"/>
              <a:t>b. Clinical trial</a:t>
            </a:r>
            <a:endParaRPr lang="en-US" sz="1800" dirty="0"/>
          </a:p>
          <a:p>
            <a:pPr marL="0" indent="0">
              <a:buNone/>
            </a:pPr>
            <a:r>
              <a:rPr lang="en-US" b="1" dirty="0"/>
              <a:t>Rationale: Experimental studies are prospective studies designed to compare outcomes in individuals who are assigned to an experimental (intervention) or control (placebo or standard care) group. The intervention may be a procedure, drug, or other treatment, and the comparison group usually receives a placebo, the previously accepted treatment, or, if appropriate, no treatment. The two major types of experimental studies are randomized clinical and community trials. </a:t>
            </a:r>
            <a:endParaRPr lang="en-US" dirty="0"/>
          </a:p>
          <a:p>
            <a:pPr marL="0" indent="0">
              <a:buNone/>
            </a:pPr>
            <a:r>
              <a:rPr lang="en-US" b="1" dirty="0"/>
              <a:t>Reference: APIC Text, 4th edition, Chapter 20 – Research Study Design </a:t>
            </a:r>
            <a:endParaRPr lang="en-US" dirty="0"/>
          </a:p>
          <a:p>
            <a:pPr marL="0" indent="0">
              <a:buNone/>
            </a:pPr>
            <a:r>
              <a:rPr lang="en-US" b="1" dirty="0"/>
              <a:t>CBIC Core Competency: Education and Research</a:t>
            </a:r>
            <a:endParaRPr lang="en-US" dirty="0"/>
          </a:p>
          <a:p>
            <a:endParaRPr lang="en-US" dirty="0"/>
          </a:p>
        </p:txBody>
      </p:sp>
    </p:spTree>
    <p:extLst>
      <p:ext uri="{BB962C8B-B14F-4D97-AF65-F5344CB8AC3E}">
        <p14:creationId xmlns:p14="http://schemas.microsoft.com/office/powerpoint/2010/main" val="3856316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F1D96-323F-448E-BAA7-0449F2A1CE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0AA8C3-F3DD-44B5-8AAF-AF1C564044C4}"/>
              </a:ext>
            </a:extLst>
          </p:cNvPr>
          <p:cNvSpPr>
            <a:spLocks noGrp="1"/>
          </p:cNvSpPr>
          <p:nvPr>
            <p:ph idx="1"/>
          </p:nvPr>
        </p:nvSpPr>
        <p:spPr/>
        <p:txBody>
          <a:bodyPr>
            <a:normAutofit fontScale="92500" lnSpcReduction="10000"/>
          </a:bodyPr>
          <a:lstStyle/>
          <a:p>
            <a:pPr marL="0" lvl="0" indent="0">
              <a:buNone/>
            </a:pPr>
            <a:r>
              <a:rPr lang="en-US" dirty="0"/>
              <a:t>8. A urine specimen collected from an indwelling urinary catheter was sent to the laboratory for culture and sensitivity testing. Culture results reported a colony count of 50,000 CFU/mL of </a:t>
            </a:r>
            <a:r>
              <a:rPr lang="en-US" i="1" dirty="0"/>
              <a:t>Escherichia coli</a:t>
            </a:r>
            <a:r>
              <a:rPr lang="en-US" dirty="0"/>
              <a:t>. Sensitivity testing reported resistance to cephalosporin and sensitivity to ciprofloxacin. This organism is an example of:</a:t>
            </a:r>
          </a:p>
          <a:p>
            <a:pPr marL="274320" lvl="1" indent="0">
              <a:buNone/>
            </a:pPr>
            <a:r>
              <a:rPr lang="en-US" sz="1800" dirty="0"/>
              <a:t>a. Methicillin resistance</a:t>
            </a:r>
          </a:p>
          <a:p>
            <a:pPr marL="274320" lvl="1" indent="0">
              <a:buNone/>
            </a:pPr>
            <a:r>
              <a:rPr lang="en-US" sz="1800" dirty="0"/>
              <a:t>b. Aminoglycoside resistance</a:t>
            </a:r>
          </a:p>
          <a:p>
            <a:pPr marL="0" indent="0">
              <a:buNone/>
            </a:pPr>
            <a:r>
              <a:rPr lang="en-US" dirty="0"/>
              <a:t>    c. Extended-spectrum beta-lactam (ESBL) resistance </a:t>
            </a:r>
          </a:p>
          <a:p>
            <a:pPr marL="0" indent="0">
              <a:buNone/>
            </a:pPr>
            <a:r>
              <a:rPr lang="en-US" dirty="0"/>
              <a:t>    d. Quinolone resistance</a:t>
            </a:r>
          </a:p>
          <a:p>
            <a:pPr marL="0" indent="0">
              <a:buNone/>
            </a:pPr>
            <a:endParaRPr lang="en-US" dirty="0"/>
          </a:p>
        </p:txBody>
      </p:sp>
    </p:spTree>
    <p:extLst>
      <p:ext uri="{BB962C8B-B14F-4D97-AF65-F5344CB8AC3E}">
        <p14:creationId xmlns:p14="http://schemas.microsoft.com/office/powerpoint/2010/main" val="2841186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34F4C6-6B98-4416-AF00-924E7E0F8C7C}"/>
              </a:ext>
            </a:extLst>
          </p:cNvPr>
          <p:cNvSpPr>
            <a:spLocks noGrp="1"/>
          </p:cNvSpPr>
          <p:nvPr>
            <p:ph idx="4294967295"/>
          </p:nvPr>
        </p:nvSpPr>
        <p:spPr>
          <a:xfrm>
            <a:off x="0" y="977900"/>
            <a:ext cx="10058400" cy="4776788"/>
          </a:xfrm>
        </p:spPr>
        <p:txBody>
          <a:bodyPr>
            <a:normAutofit fontScale="85000" lnSpcReduction="20000"/>
          </a:bodyPr>
          <a:lstStyle/>
          <a:p>
            <a:pPr marL="274320" lvl="1" indent="0">
              <a:buNone/>
            </a:pPr>
            <a:r>
              <a:rPr lang="en-US" sz="1800" b="1" dirty="0"/>
              <a:t>c. Extended-spectrum beta-lactam (ESBL) resistance</a:t>
            </a:r>
            <a:br>
              <a:rPr lang="en-US" sz="1800" b="1" dirty="0"/>
            </a:br>
            <a:endParaRPr lang="en-US" sz="1800" dirty="0"/>
          </a:p>
          <a:p>
            <a:r>
              <a:rPr lang="en-US" dirty="0"/>
              <a:t>Rationale: ESBLs are β-lactamases found in common Gram-negative bacteria, such as </a:t>
            </a:r>
            <a:r>
              <a:rPr lang="en-US" i="1" dirty="0"/>
              <a:t>E. coli </a:t>
            </a:r>
            <a:r>
              <a:rPr lang="en-US" dirty="0"/>
              <a:t>and </a:t>
            </a:r>
            <a:r>
              <a:rPr lang="en-US" i="1" dirty="0" err="1"/>
              <a:t>Klebsiella</a:t>
            </a:r>
            <a:r>
              <a:rPr lang="en-US" i="1" dirty="0"/>
              <a:t> pneumoniae</a:t>
            </a:r>
            <a:r>
              <a:rPr lang="en-US" dirty="0"/>
              <a:t>, which confer resistance to all β-lactam drugs except the carbapenems. </a:t>
            </a:r>
            <a:r>
              <a:rPr lang="en-US" i="1" dirty="0" err="1"/>
              <a:t>Klebsiella</a:t>
            </a:r>
            <a:r>
              <a:rPr lang="en-US" i="1" dirty="0"/>
              <a:t> </a:t>
            </a:r>
            <a:r>
              <a:rPr lang="en-US" dirty="0"/>
              <a:t>species and </a:t>
            </a:r>
            <a:r>
              <a:rPr lang="en-US" i="1" dirty="0"/>
              <a:t>E.coli </a:t>
            </a:r>
            <a:r>
              <a:rPr lang="en-US" dirty="0"/>
              <a:t>are the most common ESBL-producing pathogens. ESBLs are enzymes that mediate resistance to extended-spectrum (third-generation) cephalosporins (e.g., ceftazidime, cefotaxime, and ceftriaxone) and monobactams (e.g., aztreonam) but do not affect </a:t>
            </a:r>
            <a:r>
              <a:rPr lang="en-US" dirty="0" err="1"/>
              <a:t>cephamycins</a:t>
            </a:r>
            <a:r>
              <a:rPr lang="en-US" dirty="0"/>
              <a:t> (e.g., cefoxitin and cefotetan) or carbapenems (e.g., meropenem or imipenem). The presence of an ESBL-producing organism in a clinical infection can result in treatment failure if one of the above classes of drugs is used. ESBLs can be difficult to detect because they have different levels of activity against various cephalosporins. </a:t>
            </a:r>
            <a:br>
              <a:rPr lang="en-US" dirty="0"/>
            </a:br>
            <a:r>
              <a:rPr lang="en-US" dirty="0"/>
              <a:t/>
            </a:r>
            <a:br>
              <a:rPr lang="en-US" dirty="0"/>
            </a:br>
            <a:r>
              <a:rPr lang="en-US" dirty="0"/>
              <a:t>References: </a:t>
            </a:r>
            <a:r>
              <a:rPr lang="en-US" i="1" dirty="0"/>
              <a:t>APIC Text</a:t>
            </a:r>
            <a:r>
              <a:rPr lang="en-US" dirty="0"/>
              <a:t>, 4th edition, Chapter 26 – Antimicrobials and Resistance; Centers for Disease Control and Prevention (CDC). </a:t>
            </a:r>
            <a:r>
              <a:rPr lang="en-US" i="1" dirty="0"/>
              <a:t>Laboratory Detection of Extended-Spectrum </a:t>
            </a:r>
            <a:r>
              <a:rPr lang="en-US" dirty="0"/>
              <a:t>β</a:t>
            </a:r>
            <a:r>
              <a:rPr lang="en-US" i="1" dirty="0"/>
              <a:t>-Lactamases (ESBLs)</a:t>
            </a:r>
            <a:r>
              <a:rPr lang="en-US" dirty="0"/>
              <a:t>. CDC website. 2010. Available at: http://www.cdc.gov/hai/settings/lab/lab_esbl.html</a:t>
            </a:r>
          </a:p>
          <a:p>
            <a:endParaRPr lang="en-US" dirty="0"/>
          </a:p>
        </p:txBody>
      </p:sp>
    </p:spTree>
    <p:extLst>
      <p:ext uri="{BB962C8B-B14F-4D97-AF65-F5344CB8AC3E}">
        <p14:creationId xmlns:p14="http://schemas.microsoft.com/office/powerpoint/2010/main" val="3630357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DBDFA-51F2-457B-B885-AB00EE07A9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B18F09-FAE1-44D1-ABC9-4E9F6D639439}"/>
              </a:ext>
            </a:extLst>
          </p:cNvPr>
          <p:cNvSpPr>
            <a:spLocks noGrp="1"/>
          </p:cNvSpPr>
          <p:nvPr>
            <p:ph idx="1"/>
          </p:nvPr>
        </p:nvSpPr>
        <p:spPr/>
        <p:txBody>
          <a:bodyPr/>
          <a:lstStyle/>
          <a:p>
            <a:pPr marL="0" lvl="0" indent="0">
              <a:buNone/>
            </a:pPr>
            <a:r>
              <a:rPr lang="en-US" dirty="0"/>
              <a:t>9. Which of the following minimum efficiency reporting values (MERV) is sufficient to meet minimum OR standards for air filtration?</a:t>
            </a:r>
          </a:p>
          <a:p>
            <a:pPr marL="274320" lvl="1" indent="0">
              <a:buNone/>
            </a:pPr>
            <a:r>
              <a:rPr lang="en-US" sz="1800" dirty="0"/>
              <a:t>a. MERV 10</a:t>
            </a:r>
          </a:p>
          <a:p>
            <a:pPr marL="274320" lvl="1" indent="0">
              <a:buNone/>
            </a:pPr>
            <a:r>
              <a:rPr lang="en-US" sz="1800" dirty="0"/>
              <a:t>b. MERV 12</a:t>
            </a:r>
          </a:p>
          <a:p>
            <a:pPr marL="0" indent="0">
              <a:buNone/>
            </a:pPr>
            <a:r>
              <a:rPr lang="en-US" dirty="0"/>
              <a:t>    c. MERV 14</a:t>
            </a:r>
            <a:r>
              <a:rPr lang="en-US" b="1" dirty="0"/>
              <a:t> </a:t>
            </a:r>
          </a:p>
          <a:p>
            <a:pPr marL="0" indent="0">
              <a:buNone/>
            </a:pPr>
            <a:r>
              <a:rPr lang="en-US" b="1" dirty="0"/>
              <a:t>    </a:t>
            </a:r>
            <a:r>
              <a:rPr lang="en-US" dirty="0"/>
              <a:t>d. MERV 16</a:t>
            </a:r>
          </a:p>
          <a:p>
            <a:pPr marL="0" indent="0">
              <a:buNone/>
            </a:pPr>
            <a:endParaRPr lang="en-US" dirty="0"/>
          </a:p>
        </p:txBody>
      </p:sp>
    </p:spTree>
    <p:extLst>
      <p:ext uri="{BB962C8B-B14F-4D97-AF65-F5344CB8AC3E}">
        <p14:creationId xmlns:p14="http://schemas.microsoft.com/office/powerpoint/2010/main" val="905435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E9049-5419-4F27-82CE-9EAAEE7E2B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A46280-1FC2-44C6-B705-0ED3E802698C}"/>
              </a:ext>
            </a:extLst>
          </p:cNvPr>
          <p:cNvSpPr>
            <a:spLocks noGrp="1"/>
          </p:cNvSpPr>
          <p:nvPr>
            <p:ph idx="1"/>
          </p:nvPr>
        </p:nvSpPr>
        <p:spPr/>
        <p:txBody>
          <a:bodyPr>
            <a:normAutofit fontScale="85000" lnSpcReduction="20000"/>
          </a:bodyPr>
          <a:lstStyle/>
          <a:p>
            <a:r>
              <a:rPr lang="en-US" b="1" dirty="0"/>
              <a:t>MERV 14 </a:t>
            </a:r>
          </a:p>
          <a:p>
            <a:pPr marL="0" indent="0">
              <a:buNone/>
            </a:pPr>
            <a:r>
              <a:rPr lang="en-US" b="1" dirty="0"/>
              <a:t/>
            </a:r>
            <a:br>
              <a:rPr lang="en-US" b="1" dirty="0"/>
            </a:br>
            <a:r>
              <a:rPr lang="en-US" b="1" dirty="0"/>
              <a:t>Rationale: Heating, ventilation, and air condition (HVAC) systems include filtration systems to remove particulate matter, including airborne microbes. The American Society of Heating, Refrigeration, and Air-Conditioning Engineers (ASHRAE) created a numerical system to rate filtration based on the particle size that the filter could remove. This system runs on a scale of 1 to 16, with 1 being a filtration system that removes only larger particulate matter and 16 being a filtration system that removes greater than 95 percent of particulate matter. The minimum standard for air filtration in an OR is 90 percent, which equates to a MERV of 14. </a:t>
            </a:r>
            <a:br>
              <a:rPr lang="en-US" b="1" dirty="0"/>
            </a:br>
            <a:r>
              <a:rPr lang="en-US" b="1" dirty="0"/>
              <a:t>Reference: APIC Text, 4th edition, Chapter 114 – Heating, Ventilation and Air Conditioning</a:t>
            </a:r>
          </a:p>
          <a:p>
            <a:endParaRPr lang="en-US" dirty="0"/>
          </a:p>
        </p:txBody>
      </p:sp>
    </p:spTree>
    <p:extLst>
      <p:ext uri="{BB962C8B-B14F-4D97-AF65-F5344CB8AC3E}">
        <p14:creationId xmlns:p14="http://schemas.microsoft.com/office/powerpoint/2010/main" val="1288452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80EFDE-F744-4797-B9BE-FE3494ACD8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75C476-E345-4C15-AFAF-FFA37D81897B}"/>
              </a:ext>
            </a:extLst>
          </p:cNvPr>
          <p:cNvSpPr>
            <a:spLocks noGrp="1"/>
          </p:cNvSpPr>
          <p:nvPr>
            <p:ph idx="1"/>
          </p:nvPr>
        </p:nvSpPr>
        <p:spPr/>
        <p:txBody>
          <a:bodyPr>
            <a:normAutofit fontScale="85000" lnSpcReduction="10000"/>
          </a:bodyPr>
          <a:lstStyle/>
          <a:p>
            <a:pPr marL="0" lvl="0" indent="0">
              <a:buNone/>
            </a:pPr>
            <a:r>
              <a:rPr lang="en-US" dirty="0"/>
              <a:t>1. Which of the following processes should be used for contaminated endotracheal  blades?</a:t>
            </a:r>
          </a:p>
          <a:p>
            <a:pPr marL="342900" indent="-342900">
              <a:buAutoNum type="alphaLcPeriod"/>
            </a:pPr>
            <a:r>
              <a:rPr lang="en-US" dirty="0"/>
              <a:t>Cleaning followed by high-level disinfection  </a:t>
            </a:r>
          </a:p>
          <a:p>
            <a:pPr marL="342900" indent="-342900">
              <a:buAutoNum type="alphaLcPeriod"/>
            </a:pPr>
            <a:r>
              <a:rPr lang="en-US" dirty="0"/>
              <a:t>Cleaning with chlorhexidine followed by soaking in an enzymatic solution for 20 minutes </a:t>
            </a:r>
          </a:p>
          <a:p>
            <a:pPr marL="342900" indent="-342900">
              <a:buAutoNum type="alphaLcPeriod"/>
            </a:pPr>
            <a:r>
              <a:rPr lang="en-US" dirty="0"/>
              <a:t>Cleaning followed by ultrasonic washer </a:t>
            </a:r>
          </a:p>
          <a:p>
            <a:pPr marL="342900" indent="-342900">
              <a:buAutoNum type="alphaLcPeriod"/>
            </a:pPr>
            <a:r>
              <a:rPr lang="en-US" dirty="0"/>
              <a:t>Cleaning followed by alcohol disinfection</a:t>
            </a:r>
            <a:br>
              <a:rPr lang="en-US" dirty="0"/>
            </a:br>
            <a:endParaRPr lang="en-US" sz="1800" dirty="0"/>
          </a:p>
          <a:p>
            <a:pPr marL="0" indent="0">
              <a:buNone/>
            </a:pPr>
            <a:r>
              <a:rPr lang="en-US" b="1" dirty="0"/>
              <a:t/>
            </a:r>
            <a:br>
              <a:rPr lang="en-US" b="1" dirty="0"/>
            </a:br>
            <a:endParaRPr lang="en-US" dirty="0"/>
          </a:p>
        </p:txBody>
      </p:sp>
    </p:spTree>
    <p:extLst>
      <p:ext uri="{BB962C8B-B14F-4D97-AF65-F5344CB8AC3E}">
        <p14:creationId xmlns:p14="http://schemas.microsoft.com/office/powerpoint/2010/main" val="1500506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37D13-EE35-4AC3-ABD7-4ED234B75D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1F1C39-8397-4DFE-88F7-88A9E6B8CA30}"/>
              </a:ext>
            </a:extLst>
          </p:cNvPr>
          <p:cNvSpPr>
            <a:spLocks noGrp="1"/>
          </p:cNvSpPr>
          <p:nvPr>
            <p:ph idx="1"/>
          </p:nvPr>
        </p:nvSpPr>
        <p:spPr/>
        <p:txBody>
          <a:bodyPr/>
          <a:lstStyle/>
          <a:p>
            <a:pPr marL="0" lvl="0" indent="0">
              <a:buNone/>
            </a:pPr>
            <a:r>
              <a:rPr lang="en-US" dirty="0"/>
              <a:t>10. When a test has a higher specificity than sensitivity, it means the test: </a:t>
            </a:r>
          </a:p>
          <a:p>
            <a:pPr marL="0" lvl="0" indent="0">
              <a:buNone/>
            </a:pPr>
            <a:r>
              <a:rPr lang="en-US" dirty="0"/>
              <a:t>a. Will be more accurate when predicting who is ill </a:t>
            </a:r>
          </a:p>
          <a:p>
            <a:pPr marL="0" lvl="0" indent="0">
              <a:buNone/>
            </a:pPr>
            <a:r>
              <a:rPr lang="en-US" dirty="0"/>
              <a:t>b. A negative result will be more accurate than a positive  </a:t>
            </a:r>
          </a:p>
          <a:p>
            <a:pPr marL="0" lvl="0" indent="0">
              <a:buNone/>
            </a:pPr>
            <a:r>
              <a:rPr lang="en-US" dirty="0"/>
              <a:t>c. A positive result will be more accurate than a negative </a:t>
            </a:r>
          </a:p>
          <a:p>
            <a:pPr marL="0" lvl="0" indent="0">
              <a:buNone/>
            </a:pPr>
            <a:r>
              <a:rPr lang="en-US" dirty="0"/>
              <a:t>d. It should only be done as a secondary testing procedure to rule out disease </a:t>
            </a:r>
          </a:p>
          <a:p>
            <a:pPr marL="0" lvl="0" indent="0">
              <a:buNone/>
            </a:pPr>
            <a:endParaRPr lang="en-US" dirty="0"/>
          </a:p>
          <a:p>
            <a:endParaRPr lang="en-US" dirty="0"/>
          </a:p>
        </p:txBody>
      </p:sp>
    </p:spTree>
    <p:extLst>
      <p:ext uri="{BB962C8B-B14F-4D97-AF65-F5344CB8AC3E}">
        <p14:creationId xmlns:p14="http://schemas.microsoft.com/office/powerpoint/2010/main" val="3486470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64454-92E2-4A8B-8DEC-2480F3D63D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8A68EE-A8CE-44AA-9B7D-08CF4A937EFD}"/>
              </a:ext>
            </a:extLst>
          </p:cNvPr>
          <p:cNvSpPr>
            <a:spLocks noGrp="1"/>
          </p:cNvSpPr>
          <p:nvPr>
            <p:ph idx="1"/>
          </p:nvPr>
        </p:nvSpPr>
        <p:spPr/>
        <p:txBody>
          <a:bodyPr>
            <a:normAutofit fontScale="77500" lnSpcReduction="20000"/>
          </a:bodyPr>
          <a:lstStyle/>
          <a:p>
            <a:pPr marL="0" indent="0">
              <a:buNone/>
            </a:pPr>
            <a:r>
              <a:rPr lang="en-US" dirty="0"/>
              <a:t>Rationale: Sensitivity (also called the true positive rate) measures the proportion of actual positives that are correctly identified as such (e.g., the percentage of sick people who are correctly identified as having the condition). Specificity (sometimes called the true negative rate) measures the proportion of negatives that are correctly identified as such (e.g., the percentage of healthy people who are correctly identified as not having the condition). </a:t>
            </a:r>
          </a:p>
          <a:p>
            <a:pPr marL="0" indent="0">
              <a:buNone/>
            </a:pPr>
            <a:r>
              <a:rPr lang="en-US" dirty="0"/>
              <a:t>Specificity = TN/(TN+FP) </a:t>
            </a:r>
          </a:p>
          <a:p>
            <a:pPr marL="0" indent="0">
              <a:buNone/>
            </a:pPr>
            <a:r>
              <a:rPr lang="en-US" dirty="0"/>
              <a:t>Therefore, a test with 100 percent specificity correctly identifies all patients without the disease. </a:t>
            </a:r>
          </a:p>
          <a:p>
            <a:pPr marL="0" indent="0">
              <a:buNone/>
            </a:pPr>
            <a:r>
              <a:rPr lang="en-US" dirty="0"/>
              <a:t>Reference: </a:t>
            </a:r>
            <a:r>
              <a:rPr lang="en-US" i="1" dirty="0"/>
              <a:t>APIC Text</a:t>
            </a:r>
            <a:r>
              <a:rPr lang="en-US" dirty="0"/>
              <a:t>, 4th edition, Chapter 13 – Use of Statistics in Infection Prevention </a:t>
            </a:r>
          </a:p>
          <a:p>
            <a:pPr marL="0" indent="0">
              <a:buNone/>
            </a:pPr>
            <a:r>
              <a:rPr lang="en-US" dirty="0"/>
              <a:t>CBIC Core Competency: Surveillance and Epidemiologic Investigation</a:t>
            </a:r>
          </a:p>
          <a:p>
            <a:endParaRPr lang="en-US" dirty="0"/>
          </a:p>
        </p:txBody>
      </p:sp>
    </p:spTree>
    <p:extLst>
      <p:ext uri="{BB962C8B-B14F-4D97-AF65-F5344CB8AC3E}">
        <p14:creationId xmlns:p14="http://schemas.microsoft.com/office/powerpoint/2010/main" val="637107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468D5-330A-4C36-808D-EA621060D4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DA0617-41A9-4860-A89C-5C608348824C}"/>
              </a:ext>
            </a:extLst>
          </p:cNvPr>
          <p:cNvSpPr>
            <a:spLocks noGrp="1"/>
          </p:cNvSpPr>
          <p:nvPr>
            <p:ph idx="1"/>
          </p:nvPr>
        </p:nvSpPr>
        <p:spPr/>
        <p:txBody>
          <a:bodyPr>
            <a:normAutofit lnSpcReduction="10000"/>
          </a:bodyPr>
          <a:lstStyle/>
          <a:p>
            <a:pPr marL="0" lvl="0" indent="0">
              <a:buNone/>
            </a:pPr>
            <a:r>
              <a:rPr lang="en-US" dirty="0"/>
              <a:t>11. Which of the following statements about testing for statistical significance is </a:t>
            </a:r>
            <a:r>
              <a:rPr lang="en-US" i="1" dirty="0"/>
              <a:t>true</a:t>
            </a:r>
            <a:r>
              <a:rPr lang="en-US" dirty="0"/>
              <a:t>? </a:t>
            </a:r>
          </a:p>
          <a:p>
            <a:pPr marL="0" lvl="0" indent="0">
              <a:buNone/>
            </a:pPr>
            <a:r>
              <a:rPr lang="en-US" dirty="0"/>
              <a:t>a. A </a:t>
            </a:r>
            <a:r>
              <a:rPr lang="en-US" i="1" dirty="0"/>
              <a:t>p </a:t>
            </a:r>
            <a:r>
              <a:rPr lang="en-US" dirty="0"/>
              <a:t>value of 0.05 means that the probability that the observation occurred by chance alone is 1 in 20  </a:t>
            </a:r>
          </a:p>
          <a:p>
            <a:pPr marL="0" lvl="0" indent="0">
              <a:buNone/>
            </a:pPr>
            <a:r>
              <a:rPr lang="en-US" dirty="0"/>
              <a:t>b. A </a:t>
            </a:r>
            <a:r>
              <a:rPr lang="en-US" i="1" dirty="0"/>
              <a:t>p </a:t>
            </a:r>
            <a:r>
              <a:rPr lang="en-US" dirty="0"/>
              <a:t>value of 0.05 increases the likelihood of making a Type 2 error </a:t>
            </a:r>
          </a:p>
          <a:p>
            <a:pPr marL="0" lvl="0" indent="0">
              <a:buNone/>
            </a:pPr>
            <a:r>
              <a:rPr lang="en-US" dirty="0"/>
              <a:t>c. The size of the </a:t>
            </a:r>
            <a:r>
              <a:rPr lang="en-US" i="1" dirty="0"/>
              <a:t>p </a:t>
            </a:r>
            <a:r>
              <a:rPr lang="en-US" dirty="0"/>
              <a:t>value indicates the power of the results </a:t>
            </a:r>
          </a:p>
          <a:p>
            <a:pPr marL="0" lvl="0" indent="0">
              <a:buNone/>
            </a:pPr>
            <a:r>
              <a:rPr lang="en-US" dirty="0"/>
              <a:t>d. The research hypothesis is the basis of significance </a:t>
            </a:r>
          </a:p>
          <a:p>
            <a:endParaRPr lang="en-US" dirty="0"/>
          </a:p>
          <a:p>
            <a:pPr marL="0" lvl="0" indent="0">
              <a:buNone/>
            </a:pPr>
            <a:endParaRPr lang="en-US" dirty="0"/>
          </a:p>
          <a:p>
            <a:endParaRPr lang="en-US" dirty="0"/>
          </a:p>
        </p:txBody>
      </p:sp>
    </p:spTree>
    <p:extLst>
      <p:ext uri="{BB962C8B-B14F-4D97-AF65-F5344CB8AC3E}">
        <p14:creationId xmlns:p14="http://schemas.microsoft.com/office/powerpoint/2010/main" val="1698702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91A46E-A702-4E18-A42D-C55B99CE5597}"/>
              </a:ext>
            </a:extLst>
          </p:cNvPr>
          <p:cNvSpPr>
            <a:spLocks noGrp="1"/>
          </p:cNvSpPr>
          <p:nvPr>
            <p:ph idx="4294967295"/>
          </p:nvPr>
        </p:nvSpPr>
        <p:spPr>
          <a:xfrm>
            <a:off x="2133600" y="803275"/>
            <a:ext cx="10058400" cy="4806950"/>
          </a:xfrm>
        </p:spPr>
        <p:txBody>
          <a:bodyPr>
            <a:normAutofit fontScale="85000" lnSpcReduction="10000"/>
          </a:bodyPr>
          <a:lstStyle/>
          <a:p>
            <a:r>
              <a:rPr lang="en-US" dirty="0"/>
              <a:t>Rationale: The level of significance is the probability value arbitrarily chosen by the researcher as the desired level of probability at which one may feel secure in rejecting the null hypothesis. When using sample data, it is not possible to be absolutely certain that the hypothesis being accepted is true. Therefore, a probability that the finding is due to chance is stated. This probability of rejecting a null hypothesis when it is true is the level of significance or α level. Most researchers use 0.05 (5 percent) or 0.01 (1 percent) values for α to minimize the chances of incorrectly rejecting the null hypothesis. This specified level states a sufficiently small likelihood that the given observation could occur by chance variation alone (e.g., 0.05 or a 1-in-20 chance). The researcher finds the appropriate rejection region for a test statistic at a given α level and rejects the null hypothesis for values of the test statistic that lie beyond the specified value. Simply stated, α level is the level of risk of being wrong that a researcher is willing to take. The </a:t>
            </a:r>
            <a:r>
              <a:rPr lang="en-US" i="1" dirty="0"/>
              <a:t>p </a:t>
            </a:r>
            <a:r>
              <a:rPr lang="en-US" dirty="0"/>
              <a:t>value is commonly compared to α—the specified significance level of the test. A </a:t>
            </a:r>
            <a:r>
              <a:rPr lang="en-US" i="1" dirty="0"/>
              <a:t>p </a:t>
            </a:r>
            <a:r>
              <a:rPr lang="en-US" dirty="0"/>
              <a:t>value of 0.05 indicates that the probability that the observation occurred by chance alone is 0.05 or 1 in 20. That is, a true null hypothesis will be rejected one out of every 20 times. </a:t>
            </a:r>
          </a:p>
          <a:p>
            <a:r>
              <a:rPr lang="en-US" dirty="0"/>
              <a:t>Reference: </a:t>
            </a:r>
            <a:r>
              <a:rPr lang="en-US" i="1" dirty="0"/>
              <a:t>APIC Text</a:t>
            </a:r>
            <a:r>
              <a:rPr lang="en-US" dirty="0"/>
              <a:t>, 4th edition, Chapter 13 – Use of Statistics in Infection Prevention </a:t>
            </a:r>
          </a:p>
          <a:p>
            <a:endParaRPr lang="en-US" dirty="0"/>
          </a:p>
        </p:txBody>
      </p:sp>
    </p:spTree>
    <p:extLst>
      <p:ext uri="{BB962C8B-B14F-4D97-AF65-F5344CB8AC3E}">
        <p14:creationId xmlns:p14="http://schemas.microsoft.com/office/powerpoint/2010/main" val="3400701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E0A8D-49C2-4D79-9A29-A5226713F7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698989-A601-42EA-9E06-9176696E6770}"/>
              </a:ext>
            </a:extLst>
          </p:cNvPr>
          <p:cNvSpPr>
            <a:spLocks noGrp="1"/>
          </p:cNvSpPr>
          <p:nvPr>
            <p:ph idx="1"/>
          </p:nvPr>
        </p:nvSpPr>
        <p:spPr/>
        <p:txBody>
          <a:bodyPr>
            <a:normAutofit fontScale="77500" lnSpcReduction="20000"/>
          </a:bodyPr>
          <a:lstStyle/>
          <a:p>
            <a:pPr marL="0" indent="0">
              <a:buNone/>
            </a:pPr>
            <a:r>
              <a:rPr lang="en-US" b="1" dirty="0"/>
              <a:t>a. Cleaning followed by high-level disinfection </a:t>
            </a:r>
          </a:p>
          <a:p>
            <a:pPr marL="0" indent="0">
              <a:buNone/>
            </a:pPr>
            <a:r>
              <a:rPr lang="en-US" b="1" dirty="0"/>
              <a:t/>
            </a:r>
            <a:br>
              <a:rPr lang="en-US" b="1" dirty="0"/>
            </a:br>
            <a:r>
              <a:rPr lang="en-US" b="1" dirty="0"/>
              <a:t>Rationale: </a:t>
            </a:r>
            <a:r>
              <a:rPr lang="en-US" b="1" dirty="0" err="1"/>
              <a:t>Semicritical</a:t>
            </a:r>
            <a:r>
              <a:rPr lang="en-US" b="1" dirty="0"/>
              <a:t> items are those items that will contact mucous membranes or nonintact skin. Respiratory therapy and anesthesia equipment, some endoscopes, laryngoscope blades, esophageal manometry probes, anorectal manometry catheters, and diaphragm fitting rings are included in this category. These medical devices should be free of all vegetative microorganisms (i.e., mycobacteria, fungi, viruses, bacteria), though small numbers of bacterial spores may be present. Intact mucous membranes, such as those of the lungs or the gastrointestinal tract, generally are resistant to infection by common bacterial spores but are susceptible to other organisms, such as bacteria, mycobacteria, and viruses. </a:t>
            </a:r>
            <a:r>
              <a:rPr lang="en-US" b="1" dirty="0" err="1"/>
              <a:t>Semicritical</a:t>
            </a:r>
            <a:r>
              <a:rPr lang="en-US" b="1" dirty="0"/>
              <a:t> items minimally require high-level disinfection using chemical disinfectants.</a:t>
            </a:r>
            <a:br>
              <a:rPr lang="en-US" b="1" dirty="0"/>
            </a:br>
            <a:r>
              <a:rPr lang="en-US" b="1" dirty="0"/>
              <a:t>Reference: APIC Text, 4th edition, Chapter 31 – Cleaning, Disinfection, Sterilization</a:t>
            </a:r>
            <a:endParaRPr lang="en-US" dirty="0"/>
          </a:p>
          <a:p>
            <a:endParaRPr lang="en-US" dirty="0"/>
          </a:p>
        </p:txBody>
      </p:sp>
    </p:spTree>
    <p:extLst>
      <p:ext uri="{BB962C8B-B14F-4D97-AF65-F5344CB8AC3E}">
        <p14:creationId xmlns:p14="http://schemas.microsoft.com/office/powerpoint/2010/main" val="423481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96B6-B46E-4D52-AB62-67C2CCBF6F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19C21C-DD7E-4D91-9D04-2F6373A75F6F}"/>
              </a:ext>
            </a:extLst>
          </p:cNvPr>
          <p:cNvSpPr>
            <a:spLocks noGrp="1"/>
          </p:cNvSpPr>
          <p:nvPr>
            <p:ph idx="1"/>
          </p:nvPr>
        </p:nvSpPr>
        <p:spPr/>
        <p:txBody>
          <a:bodyPr>
            <a:normAutofit fontScale="92500" lnSpcReduction="20000"/>
          </a:bodyPr>
          <a:lstStyle/>
          <a:p>
            <a:pPr marL="0" lvl="0" indent="0">
              <a:buNone/>
            </a:pPr>
            <a:r>
              <a:rPr lang="en-US" dirty="0"/>
              <a:t>2. A patient is admitted with fever, rash, headache, abdominal pain, vomiting, and muscle pain. The IP is aware that Rocky Mountain spotted fever is endemic in the area. The patient reports a recent camping trip with exposure to ticks. Which of the laboratory tests listed below should be ordered to detect and differentiate the appropriate antibodies in the serum?</a:t>
            </a:r>
            <a:r>
              <a:rPr lang="en-US" sz="2000" dirty="0"/>
              <a:t> </a:t>
            </a:r>
          </a:p>
          <a:p>
            <a:pPr marL="0" lvl="0" indent="0">
              <a:buNone/>
            </a:pPr>
            <a:r>
              <a:rPr lang="en-US" sz="2000" dirty="0"/>
              <a:t>a. </a:t>
            </a:r>
            <a:r>
              <a:rPr lang="en-US" dirty="0"/>
              <a:t>Blood culture</a:t>
            </a:r>
            <a:endParaRPr lang="en-US" sz="1800" dirty="0"/>
          </a:p>
          <a:p>
            <a:pPr marL="0" indent="0">
              <a:buNone/>
            </a:pPr>
            <a:r>
              <a:rPr lang="en-US" dirty="0"/>
              <a:t>b. Weil-Felix agglutination  </a:t>
            </a:r>
          </a:p>
          <a:p>
            <a:pPr marL="0" indent="0">
              <a:buNone/>
            </a:pPr>
            <a:r>
              <a:rPr lang="en-US" dirty="0"/>
              <a:t>c. Sedimentation rate </a:t>
            </a:r>
          </a:p>
          <a:p>
            <a:pPr marL="0" indent="0">
              <a:buNone/>
            </a:pPr>
            <a:r>
              <a:rPr lang="en-US" dirty="0"/>
              <a:t>d. Cold agglutinin</a:t>
            </a:r>
          </a:p>
        </p:txBody>
      </p:sp>
    </p:spTree>
    <p:extLst>
      <p:ext uri="{BB962C8B-B14F-4D97-AF65-F5344CB8AC3E}">
        <p14:creationId xmlns:p14="http://schemas.microsoft.com/office/powerpoint/2010/main" val="6919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E028B-9224-47FA-A171-255A6C66BF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AFDF0C-C97D-4BB9-A3F9-BBAEF8AE18B1}"/>
              </a:ext>
            </a:extLst>
          </p:cNvPr>
          <p:cNvSpPr>
            <a:spLocks noGrp="1"/>
          </p:cNvSpPr>
          <p:nvPr>
            <p:ph idx="1"/>
          </p:nvPr>
        </p:nvSpPr>
        <p:spPr/>
        <p:txBody>
          <a:bodyPr/>
          <a:lstStyle/>
          <a:p>
            <a:pPr marL="274320" lvl="1" indent="0">
              <a:buNone/>
            </a:pPr>
            <a:r>
              <a:rPr lang="en-US" sz="1800" dirty="0"/>
              <a:t>b. Weil-Felix agglutination </a:t>
            </a:r>
          </a:p>
          <a:p>
            <a:pPr marL="274320" lvl="1" indent="0">
              <a:buNone/>
            </a:pPr>
            <a:r>
              <a:rPr lang="en-US" sz="1800" dirty="0"/>
              <a:t/>
            </a:r>
            <a:br>
              <a:rPr lang="en-US" sz="1800" dirty="0"/>
            </a:br>
            <a:r>
              <a:rPr lang="en-US" sz="1800" dirty="0"/>
              <a:t>Rationale: Rocky Mountain spotted fever (RMSF) is a tickborne disease caused by the bacterium </a:t>
            </a:r>
            <a:r>
              <a:rPr lang="en-US" sz="1800" i="1" dirty="0"/>
              <a:t>Rickettsia </a:t>
            </a:r>
            <a:r>
              <a:rPr lang="en-US" sz="1800" i="1" dirty="0" err="1"/>
              <a:t>rickettsii</a:t>
            </a:r>
            <a:r>
              <a:rPr lang="en-US" sz="1800" dirty="0"/>
              <a:t>. This organism is a cause of potentially fatal human illness in North and South America and is transmitted to humans by the bite of infected tick species. Weil-Felix agglutination is a test performed to differentiate </a:t>
            </a:r>
            <a:r>
              <a:rPr lang="en-US" sz="1800" dirty="0" err="1"/>
              <a:t>rickettsial</a:t>
            </a:r>
            <a:r>
              <a:rPr lang="en-US" sz="1800" dirty="0"/>
              <a:t> antibodies in the serum. This test can be useful in diagnosing RMSF.</a:t>
            </a:r>
          </a:p>
          <a:p>
            <a:pPr marL="0" indent="0">
              <a:buNone/>
            </a:pPr>
            <a:r>
              <a:rPr lang="en-US" dirty="0"/>
              <a:t>Reference: APIC Text, 4th edition, Chapter 25 – Laboratory Testing and Diagnostics</a:t>
            </a:r>
          </a:p>
          <a:p>
            <a:endParaRPr lang="en-US" dirty="0"/>
          </a:p>
        </p:txBody>
      </p:sp>
    </p:spTree>
    <p:extLst>
      <p:ext uri="{BB962C8B-B14F-4D97-AF65-F5344CB8AC3E}">
        <p14:creationId xmlns:p14="http://schemas.microsoft.com/office/powerpoint/2010/main" val="943805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14DB6-CADD-4C65-9577-DDEA7A35AF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26E34D-08A1-4942-AF31-045E05693525}"/>
              </a:ext>
            </a:extLst>
          </p:cNvPr>
          <p:cNvSpPr>
            <a:spLocks noGrp="1"/>
          </p:cNvSpPr>
          <p:nvPr>
            <p:ph idx="1"/>
          </p:nvPr>
        </p:nvSpPr>
        <p:spPr/>
        <p:txBody>
          <a:bodyPr>
            <a:normAutofit fontScale="70000" lnSpcReduction="20000"/>
          </a:bodyPr>
          <a:lstStyle/>
          <a:p>
            <a:pPr marL="0" lvl="0" indent="0">
              <a:buNone/>
            </a:pPr>
            <a:r>
              <a:rPr lang="en-US" dirty="0"/>
              <a:t>3. Which of the following is an example of a continuous data set?</a:t>
            </a:r>
            <a:endParaRPr lang="en-US" sz="2000" dirty="0"/>
          </a:p>
          <a:p>
            <a:pPr marL="0" indent="0">
              <a:buNone/>
            </a:pPr>
            <a:r>
              <a:rPr lang="en-US" dirty="0"/>
              <a:t>1) Body temperature measurements: 98.6°F, 97.4°F, 99.8°F, 99.9°F</a:t>
            </a:r>
            <a:endParaRPr lang="en-US" sz="2000" dirty="0"/>
          </a:p>
          <a:p>
            <a:pPr marL="0" indent="0">
              <a:buNone/>
            </a:pPr>
            <a:r>
              <a:rPr lang="en-US" dirty="0"/>
              <a:t>2) Gender: male, male, female, male</a:t>
            </a:r>
            <a:endParaRPr lang="en-US" sz="2000" dirty="0"/>
          </a:p>
          <a:p>
            <a:pPr marL="0" indent="0">
              <a:buNone/>
            </a:pPr>
            <a:r>
              <a:rPr lang="en-US" dirty="0"/>
              <a:t>3) Blood type: O+, A-, A+, AB+</a:t>
            </a:r>
            <a:endParaRPr lang="en-US" sz="2000" dirty="0"/>
          </a:p>
          <a:p>
            <a:pPr marL="0" indent="0">
              <a:buNone/>
            </a:pPr>
            <a:r>
              <a:rPr lang="en-US" dirty="0"/>
              <a:t>4) Body weight: 189, 144, 261, 113</a:t>
            </a:r>
            <a:endParaRPr lang="en-US" sz="2000" dirty="0"/>
          </a:p>
          <a:p>
            <a:pPr marL="274320" lvl="1" indent="0">
              <a:buNone/>
            </a:pPr>
            <a:r>
              <a:rPr lang="en-US" sz="1800" dirty="0"/>
              <a:t>a. 1, 2</a:t>
            </a:r>
          </a:p>
          <a:p>
            <a:pPr marL="274320" lvl="1" indent="0">
              <a:buNone/>
            </a:pPr>
            <a:r>
              <a:rPr lang="en-US" sz="1800" dirty="0"/>
              <a:t>b. 2, 3</a:t>
            </a:r>
          </a:p>
          <a:p>
            <a:pPr marL="274320" lvl="1" indent="0">
              <a:buNone/>
            </a:pPr>
            <a:r>
              <a:rPr lang="en-US" sz="1800" dirty="0"/>
              <a:t>c. 2, 4</a:t>
            </a:r>
          </a:p>
          <a:p>
            <a:pPr marL="0" indent="0">
              <a:buNone/>
            </a:pPr>
            <a:r>
              <a:rPr lang="en-US" dirty="0"/>
              <a:t>    d. 1, 4</a:t>
            </a:r>
            <a:br>
              <a:rPr lang="en-US" dirty="0"/>
            </a:br>
            <a:endParaRPr lang="en-US" dirty="0"/>
          </a:p>
        </p:txBody>
      </p:sp>
    </p:spTree>
    <p:extLst>
      <p:ext uri="{BB962C8B-B14F-4D97-AF65-F5344CB8AC3E}">
        <p14:creationId xmlns:p14="http://schemas.microsoft.com/office/powerpoint/2010/main" val="3281355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913DF-6FF6-440B-80D4-86A70F80C1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CCA315-2D26-4442-AB9D-EC79DFCF0432}"/>
              </a:ext>
            </a:extLst>
          </p:cNvPr>
          <p:cNvSpPr>
            <a:spLocks noGrp="1"/>
          </p:cNvSpPr>
          <p:nvPr>
            <p:ph idx="1"/>
          </p:nvPr>
        </p:nvSpPr>
        <p:spPr/>
        <p:txBody>
          <a:bodyPr>
            <a:normAutofit fontScale="92500" lnSpcReduction="20000"/>
          </a:bodyPr>
          <a:lstStyle/>
          <a:p>
            <a:pPr marL="274320" lvl="1" indent="0">
              <a:buNone/>
            </a:pPr>
            <a:r>
              <a:rPr lang="en-US" sz="1800" b="1" dirty="0"/>
              <a:t>d. 1, 4 </a:t>
            </a:r>
          </a:p>
          <a:p>
            <a:pPr marL="274320" lvl="1" indent="0">
              <a:buNone/>
            </a:pPr>
            <a:r>
              <a:rPr lang="en-US" sz="1800" b="1" dirty="0"/>
              <a:t/>
            </a:r>
            <a:br>
              <a:rPr lang="en-US" sz="1800" b="1" dirty="0"/>
            </a:br>
            <a:r>
              <a:rPr lang="en-US" sz="1800" b="1" dirty="0"/>
              <a:t>Rationale: Continuous data contain information that can be measured on a continuum or scale and can have numeric values between the minimum and maximum value (a continuum) (e.g., age; serum cholesterol level; temperature, such as 98.6°F, 98.7°F, and 98.8°F; infection rates); continuous data require the process of measuring, rather than counting, and may contain whole numbers, decimals, or percentages. Conversely, discrete data contain whole numbers and are mutually exclusive (e.g., infected or not infected, male or female, blood type).</a:t>
            </a:r>
            <a:endParaRPr lang="en-US" sz="1800" dirty="0"/>
          </a:p>
          <a:p>
            <a:r>
              <a:rPr lang="en-US" b="1" dirty="0"/>
              <a:t>Reference: APIC Text, 4th edition, Chapter 13 – Use of Statistics in Infection Prevention</a:t>
            </a:r>
            <a:br>
              <a:rPr lang="en-US" b="1" dirty="0"/>
            </a:br>
            <a:endParaRPr lang="en-US" sz="2000" dirty="0"/>
          </a:p>
          <a:p>
            <a:endParaRPr lang="en-US" dirty="0"/>
          </a:p>
        </p:txBody>
      </p:sp>
    </p:spTree>
    <p:extLst>
      <p:ext uri="{BB962C8B-B14F-4D97-AF65-F5344CB8AC3E}">
        <p14:creationId xmlns:p14="http://schemas.microsoft.com/office/powerpoint/2010/main" val="781101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473F8-C9F8-446A-9E4A-66F0450D57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8CC190-2B6D-414C-9ED1-9A1072DF0A93}"/>
              </a:ext>
            </a:extLst>
          </p:cNvPr>
          <p:cNvSpPr>
            <a:spLocks noGrp="1"/>
          </p:cNvSpPr>
          <p:nvPr>
            <p:ph idx="1"/>
          </p:nvPr>
        </p:nvSpPr>
        <p:spPr/>
        <p:txBody>
          <a:bodyPr>
            <a:normAutofit/>
          </a:bodyPr>
          <a:lstStyle/>
          <a:p>
            <a:pPr marL="0" lvl="0" indent="0">
              <a:buNone/>
            </a:pPr>
            <a:r>
              <a:rPr lang="en-US" dirty="0"/>
              <a:t>4. Which organism found in food poisoning causes the most rapid onset of symptoms? </a:t>
            </a:r>
          </a:p>
          <a:p>
            <a:pPr marL="342900" lvl="0" indent="-342900">
              <a:buAutoNum type="alphaLcPeriod"/>
            </a:pPr>
            <a:r>
              <a:rPr lang="en-US" sz="1800" dirty="0"/>
              <a:t>Salmonella </a:t>
            </a:r>
            <a:r>
              <a:rPr lang="en-US" sz="1800" dirty="0" err="1"/>
              <a:t>enteritidis</a:t>
            </a:r>
            <a:endParaRPr lang="en-US" dirty="0"/>
          </a:p>
          <a:p>
            <a:pPr marL="342900" lvl="0" indent="-342900">
              <a:buAutoNum type="alphaLcPeriod"/>
            </a:pPr>
            <a:r>
              <a:rPr lang="en-US" sz="1800" dirty="0"/>
              <a:t>Shigella </a:t>
            </a:r>
            <a:r>
              <a:rPr lang="en-US" sz="1800" dirty="0" err="1"/>
              <a:t>sonnei</a:t>
            </a:r>
            <a:endParaRPr lang="en-US" sz="1800" dirty="0"/>
          </a:p>
          <a:p>
            <a:pPr marL="0" indent="0">
              <a:buNone/>
            </a:pPr>
            <a:r>
              <a:rPr lang="en-US" dirty="0"/>
              <a:t>c. Staphylococcus aureus </a:t>
            </a:r>
          </a:p>
          <a:p>
            <a:pPr marL="0" indent="0">
              <a:buNone/>
            </a:pPr>
            <a:r>
              <a:rPr lang="en-US" i="1" dirty="0"/>
              <a:t>d. Escherichia coli</a:t>
            </a:r>
            <a:r>
              <a:rPr lang="en-US" b="1" i="1" dirty="0"/>
              <a:t/>
            </a:r>
            <a:br>
              <a:rPr lang="en-US" b="1" i="1" dirty="0"/>
            </a:br>
            <a:endParaRPr lang="en-US" dirty="0"/>
          </a:p>
        </p:txBody>
      </p:sp>
    </p:spTree>
    <p:extLst>
      <p:ext uri="{BB962C8B-B14F-4D97-AF65-F5344CB8AC3E}">
        <p14:creationId xmlns:p14="http://schemas.microsoft.com/office/powerpoint/2010/main" val="551097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C6A39D-1DA1-4A0D-8774-944581D3328F}"/>
              </a:ext>
            </a:extLst>
          </p:cNvPr>
          <p:cNvSpPr>
            <a:spLocks noGrp="1"/>
          </p:cNvSpPr>
          <p:nvPr>
            <p:ph idx="4294967295"/>
          </p:nvPr>
        </p:nvSpPr>
        <p:spPr>
          <a:xfrm>
            <a:off x="0" y="898525"/>
            <a:ext cx="10058400" cy="4995863"/>
          </a:xfrm>
        </p:spPr>
        <p:txBody>
          <a:bodyPr>
            <a:normAutofit fontScale="92500" lnSpcReduction="10000"/>
          </a:bodyPr>
          <a:lstStyle/>
          <a:p>
            <a:pPr marL="274320" lvl="1" indent="0">
              <a:buNone/>
            </a:pPr>
            <a:r>
              <a:rPr lang="en-US" sz="1800" b="1" i="1" dirty="0"/>
              <a:t>c. Staphylococcus aureus </a:t>
            </a:r>
          </a:p>
          <a:p>
            <a:pPr marL="274320" lvl="1" indent="0">
              <a:buNone/>
            </a:pPr>
            <a:r>
              <a:rPr lang="en-US" sz="1800" b="1" i="1" dirty="0"/>
              <a:t/>
            </a:r>
            <a:br>
              <a:rPr lang="en-US" sz="1800" b="1" i="1" dirty="0"/>
            </a:br>
            <a:r>
              <a:rPr lang="en-US" sz="1800" b="1" dirty="0"/>
              <a:t>Rationale: Eating foods contaminated with toxins produced by S. aureus causes staphylococcal food poisoning. Food workers who carry </a:t>
            </a:r>
            <a:r>
              <a:rPr lang="en-US" sz="1800" b="1" i="1" dirty="0"/>
              <a:t>Staphylococcus</a:t>
            </a:r>
            <a:r>
              <a:rPr lang="en-US" sz="1800" b="1" dirty="0"/>
              <a:t> and then handle food without washing their hands contaminate foods by direct contact. The bacterium can also be found in unpasteurized milk and cheese products. </a:t>
            </a:r>
            <a:r>
              <a:rPr lang="en-US" sz="1800" b="1" i="1" dirty="0"/>
              <a:t>Staphylococcus</a:t>
            </a:r>
            <a:r>
              <a:rPr lang="en-US" sz="1800" b="1" dirty="0"/>
              <a:t> is salt tolerant and can grow in salty foods like ham. As the bacterium multiplies in food, it produces toxins that can cause food poisoning. Staphylococcal toxins are resistant to heat and cannot be destroyed by cooking. Foods at highest risk of producing toxins from </a:t>
            </a:r>
            <a:r>
              <a:rPr lang="en-US" sz="1800" b="1" i="1" dirty="0"/>
              <a:t>Staphylococcus aureus</a:t>
            </a:r>
            <a:r>
              <a:rPr lang="en-US" sz="1800" b="1" dirty="0"/>
              <a:t> are those that are made by hand and require no cooking. Some examples of foods that have caused staphylococcal food poisoning are sliced meat, puddings, pastries, and sandwiches. Staphylococcal toxins are fast acting, sometimes causing illness in as little as 30 minutes after eating contaminated foods, but symptoms usually develop within 1 to 6 hours. Patients typically experience several of the following: nausea, retching, vomiting, stomach cramps, and diarrhea.</a:t>
            </a:r>
            <a:endParaRPr lang="en-US" sz="1800" dirty="0"/>
          </a:p>
          <a:p>
            <a:r>
              <a:rPr lang="en-US" b="1" dirty="0"/>
              <a:t>References: Foodborne Intoxications – </a:t>
            </a:r>
            <a:r>
              <a:rPr lang="en-US" b="1" dirty="0" err="1"/>
              <a:t>Stahylococcal</a:t>
            </a:r>
            <a:r>
              <a:rPr lang="en-US" b="1" dirty="0"/>
              <a:t>. In: </a:t>
            </a:r>
            <a:r>
              <a:rPr lang="en-US" b="1" dirty="0" err="1"/>
              <a:t>Heymann</a:t>
            </a:r>
            <a:r>
              <a:rPr lang="en-US" b="1" dirty="0"/>
              <a:t> D, ed. </a:t>
            </a:r>
            <a:r>
              <a:rPr lang="en-US" b="1" i="1" dirty="0"/>
              <a:t>Control of Communicable Diseases Manual</a:t>
            </a:r>
            <a:r>
              <a:rPr lang="en-US" b="1" dirty="0"/>
              <a:t>, 19th edition. Washington, DC: American Public Health Association, 2008; </a:t>
            </a:r>
            <a:r>
              <a:rPr lang="en-US" b="1" i="1" dirty="0"/>
              <a:t>APIC Text</a:t>
            </a:r>
            <a:r>
              <a:rPr lang="en-US" b="1" dirty="0"/>
              <a:t>, 4th edition, Chapter 83 – Foodborne Illnesses</a:t>
            </a:r>
            <a:endParaRPr lang="en-US" sz="2000" dirty="0"/>
          </a:p>
          <a:p>
            <a:endParaRPr lang="en-US" dirty="0"/>
          </a:p>
        </p:txBody>
      </p:sp>
    </p:spTree>
    <p:extLst>
      <p:ext uri="{BB962C8B-B14F-4D97-AF65-F5344CB8AC3E}">
        <p14:creationId xmlns:p14="http://schemas.microsoft.com/office/powerpoint/2010/main" val="3487936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141</TotalTime>
  <Words>1336</Words>
  <Application>Microsoft Office PowerPoint</Application>
  <PresentationFormat>Widescreen</PresentationFormat>
  <Paragraphs>104</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Corbel</vt:lpstr>
      <vt:lpstr>Parallax</vt:lpstr>
      <vt:lpstr>CIC Prep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 Prep</dc:title>
  <dc:creator>Viviana Parra (PVH)</dc:creator>
  <cp:lastModifiedBy>Becasen, Jarrod</cp:lastModifiedBy>
  <cp:revision>11</cp:revision>
  <dcterms:created xsi:type="dcterms:W3CDTF">2018-07-11T15:16:47Z</dcterms:created>
  <dcterms:modified xsi:type="dcterms:W3CDTF">2019-04-10T18:10:39Z</dcterms:modified>
</cp:coreProperties>
</file>