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1" r:id="rId3"/>
    <p:sldId id="289" r:id="rId4"/>
    <p:sldId id="259" r:id="rId5"/>
    <p:sldId id="260" r:id="rId6"/>
    <p:sldId id="264" r:id="rId7"/>
    <p:sldId id="263" r:id="rId8"/>
    <p:sldId id="265" r:id="rId9"/>
    <p:sldId id="283" r:id="rId10"/>
    <p:sldId id="284" r:id="rId11"/>
    <p:sldId id="285" r:id="rId12"/>
    <p:sldId id="286" r:id="rId13"/>
    <p:sldId id="287" r:id="rId14"/>
    <p:sldId id="288" r:id="rId15"/>
    <p:sldId id="266" r:id="rId16"/>
    <p:sldId id="267" r:id="rId17"/>
    <p:sldId id="258" r:id="rId18"/>
    <p:sldId id="268" r:id="rId19"/>
    <p:sldId id="269" r:id="rId20"/>
    <p:sldId id="270" r:id="rId21"/>
    <p:sldId id="271" r:id="rId22"/>
    <p:sldId id="290" r:id="rId23"/>
    <p:sldId id="272" r:id="rId24"/>
    <p:sldId id="273" r:id="rId25"/>
    <p:sldId id="274" r:id="rId26"/>
    <p:sldId id="275" r:id="rId27"/>
    <p:sldId id="276" r:id="rId28"/>
    <p:sldId id="277" r:id="rId29"/>
    <p:sldId id="291" r:id="rId30"/>
    <p:sldId id="292" r:id="rId31"/>
    <p:sldId id="282" r:id="rId32"/>
    <p:sldId id="278" r:id="rId33"/>
    <p:sldId id="281" r:id="rId34"/>
    <p:sldId id="279" r:id="rId35"/>
    <p:sldId id="280"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8" d="100"/>
          <a:sy n="108" d="100"/>
        </p:scale>
        <p:origin x="82"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417E1E-E86C-4454-8235-C84910ADE270}" type="datetimeFigureOut">
              <a:rPr lang="en-US" smtClean="0"/>
              <a:t>10/13/2020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6941B4F-688E-4707-8564-9ABB5385F669}" type="slidenum">
              <a:rPr lang="en-US" smtClean="0"/>
              <a:t>‹#›</a:t>
            </a:fld>
            <a:endParaRPr lang="en-US"/>
          </a:p>
        </p:txBody>
      </p:sp>
    </p:spTree>
    <p:extLst>
      <p:ext uri="{BB962C8B-B14F-4D97-AF65-F5344CB8AC3E}">
        <p14:creationId xmlns:p14="http://schemas.microsoft.com/office/powerpoint/2010/main" val="180413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1</a:t>
            </a:fld>
            <a:endParaRPr lang="en-US"/>
          </a:p>
        </p:txBody>
      </p:sp>
    </p:spTree>
    <p:extLst>
      <p:ext uri="{BB962C8B-B14F-4D97-AF65-F5344CB8AC3E}">
        <p14:creationId xmlns:p14="http://schemas.microsoft.com/office/powerpoint/2010/main" val="76823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17</a:t>
            </a:fld>
            <a:endParaRPr lang="en-US"/>
          </a:p>
        </p:txBody>
      </p:sp>
    </p:spTree>
    <p:extLst>
      <p:ext uri="{BB962C8B-B14F-4D97-AF65-F5344CB8AC3E}">
        <p14:creationId xmlns:p14="http://schemas.microsoft.com/office/powerpoint/2010/main" val="112394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18</a:t>
            </a:fld>
            <a:endParaRPr lang="en-US"/>
          </a:p>
        </p:txBody>
      </p:sp>
    </p:spTree>
    <p:extLst>
      <p:ext uri="{BB962C8B-B14F-4D97-AF65-F5344CB8AC3E}">
        <p14:creationId xmlns:p14="http://schemas.microsoft.com/office/powerpoint/2010/main" val="2990655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19</a:t>
            </a:fld>
            <a:endParaRPr lang="en-US"/>
          </a:p>
        </p:txBody>
      </p:sp>
    </p:spTree>
    <p:extLst>
      <p:ext uri="{BB962C8B-B14F-4D97-AF65-F5344CB8AC3E}">
        <p14:creationId xmlns:p14="http://schemas.microsoft.com/office/powerpoint/2010/main" val="3137963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20</a:t>
            </a:fld>
            <a:endParaRPr lang="en-US"/>
          </a:p>
        </p:txBody>
      </p:sp>
    </p:spTree>
    <p:extLst>
      <p:ext uri="{BB962C8B-B14F-4D97-AF65-F5344CB8AC3E}">
        <p14:creationId xmlns:p14="http://schemas.microsoft.com/office/powerpoint/2010/main" val="1826660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 &amp; 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21</a:t>
            </a:fld>
            <a:endParaRPr lang="en-US"/>
          </a:p>
        </p:txBody>
      </p:sp>
    </p:spTree>
    <p:extLst>
      <p:ext uri="{BB962C8B-B14F-4D97-AF65-F5344CB8AC3E}">
        <p14:creationId xmlns:p14="http://schemas.microsoft.com/office/powerpoint/2010/main" val="296872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23</a:t>
            </a:fld>
            <a:endParaRPr lang="en-US"/>
          </a:p>
        </p:txBody>
      </p:sp>
    </p:spTree>
    <p:extLst>
      <p:ext uri="{BB962C8B-B14F-4D97-AF65-F5344CB8AC3E}">
        <p14:creationId xmlns:p14="http://schemas.microsoft.com/office/powerpoint/2010/main" val="224582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24</a:t>
            </a:fld>
            <a:endParaRPr lang="en-US"/>
          </a:p>
        </p:txBody>
      </p:sp>
    </p:spTree>
    <p:extLst>
      <p:ext uri="{BB962C8B-B14F-4D97-AF65-F5344CB8AC3E}">
        <p14:creationId xmlns:p14="http://schemas.microsoft.com/office/powerpoint/2010/main" val="1426776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25</a:t>
            </a:fld>
            <a:endParaRPr lang="en-US"/>
          </a:p>
        </p:txBody>
      </p:sp>
    </p:spTree>
    <p:extLst>
      <p:ext uri="{BB962C8B-B14F-4D97-AF65-F5344CB8AC3E}">
        <p14:creationId xmlns:p14="http://schemas.microsoft.com/office/powerpoint/2010/main" val="16182021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26</a:t>
            </a:fld>
            <a:endParaRPr lang="en-US"/>
          </a:p>
        </p:txBody>
      </p:sp>
    </p:spTree>
    <p:extLst>
      <p:ext uri="{BB962C8B-B14F-4D97-AF65-F5344CB8AC3E}">
        <p14:creationId xmlns:p14="http://schemas.microsoft.com/office/powerpoint/2010/main" val="2943027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27</a:t>
            </a:fld>
            <a:endParaRPr lang="en-US"/>
          </a:p>
        </p:txBody>
      </p:sp>
    </p:spTree>
    <p:extLst>
      <p:ext uri="{BB962C8B-B14F-4D97-AF65-F5344CB8AC3E}">
        <p14:creationId xmlns:p14="http://schemas.microsoft.com/office/powerpoint/2010/main" val="183499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Either</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a:t>
            </a:fld>
            <a:endParaRPr lang="en-US"/>
          </a:p>
        </p:txBody>
      </p:sp>
    </p:spTree>
    <p:extLst>
      <p:ext uri="{BB962C8B-B14F-4D97-AF65-F5344CB8AC3E}">
        <p14:creationId xmlns:p14="http://schemas.microsoft.com/office/powerpoint/2010/main" val="2834219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28</a:t>
            </a:fld>
            <a:endParaRPr lang="en-US"/>
          </a:p>
        </p:txBody>
      </p:sp>
    </p:spTree>
    <p:extLst>
      <p:ext uri="{BB962C8B-B14F-4D97-AF65-F5344CB8AC3E}">
        <p14:creationId xmlns:p14="http://schemas.microsoft.com/office/powerpoint/2010/main" val="1740263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32</a:t>
            </a:fld>
            <a:endParaRPr lang="en-US"/>
          </a:p>
        </p:txBody>
      </p:sp>
    </p:spTree>
    <p:extLst>
      <p:ext uri="{BB962C8B-B14F-4D97-AF65-F5344CB8AC3E}">
        <p14:creationId xmlns:p14="http://schemas.microsoft.com/office/powerpoint/2010/main" val="1117935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 &amp; 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34</a:t>
            </a:fld>
            <a:endParaRPr lang="en-US"/>
          </a:p>
        </p:txBody>
      </p:sp>
    </p:spTree>
    <p:extLst>
      <p:ext uri="{BB962C8B-B14F-4D97-AF65-F5344CB8AC3E}">
        <p14:creationId xmlns:p14="http://schemas.microsoft.com/office/powerpoint/2010/main" val="208418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4</a:t>
            </a:fld>
            <a:endParaRPr lang="en-US"/>
          </a:p>
        </p:txBody>
      </p:sp>
    </p:spTree>
    <p:extLst>
      <p:ext uri="{BB962C8B-B14F-4D97-AF65-F5344CB8AC3E}">
        <p14:creationId xmlns:p14="http://schemas.microsoft.com/office/powerpoint/2010/main" val="344204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5</a:t>
            </a:fld>
            <a:endParaRPr lang="en-US"/>
          </a:p>
        </p:txBody>
      </p:sp>
    </p:spTree>
    <p:extLst>
      <p:ext uri="{BB962C8B-B14F-4D97-AF65-F5344CB8AC3E}">
        <p14:creationId xmlns:p14="http://schemas.microsoft.com/office/powerpoint/2010/main" val="34612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6</a:t>
            </a:fld>
            <a:endParaRPr lang="en-US"/>
          </a:p>
        </p:txBody>
      </p:sp>
    </p:spTree>
    <p:extLst>
      <p:ext uri="{BB962C8B-B14F-4D97-AF65-F5344CB8AC3E}">
        <p14:creationId xmlns:p14="http://schemas.microsoft.com/office/powerpoint/2010/main" val="2375775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7</a:t>
            </a:fld>
            <a:endParaRPr lang="en-US"/>
          </a:p>
        </p:txBody>
      </p:sp>
    </p:spTree>
    <p:extLst>
      <p:ext uri="{BB962C8B-B14F-4D97-AF65-F5344CB8AC3E}">
        <p14:creationId xmlns:p14="http://schemas.microsoft.com/office/powerpoint/2010/main" val="378705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8</a:t>
            </a:fld>
            <a:endParaRPr lang="en-US"/>
          </a:p>
        </p:txBody>
      </p:sp>
    </p:spTree>
    <p:extLst>
      <p:ext uri="{BB962C8B-B14F-4D97-AF65-F5344CB8AC3E}">
        <p14:creationId xmlns:p14="http://schemas.microsoft.com/office/powerpoint/2010/main" val="3779995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 or FM and</a:t>
            </a:r>
            <a:r>
              <a:rPr lang="en-US" baseline="0" dirty="0" smtClean="0"/>
              <a:t> KM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15</a:t>
            </a:fld>
            <a:endParaRPr lang="en-US"/>
          </a:p>
        </p:txBody>
      </p:sp>
    </p:spTree>
    <p:extLst>
      <p:ext uri="{BB962C8B-B14F-4D97-AF65-F5344CB8AC3E}">
        <p14:creationId xmlns:p14="http://schemas.microsoft.com/office/powerpoint/2010/main" val="4188708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FM</a:t>
            </a:r>
            <a:endParaRPr lang="en-US" dirty="0"/>
          </a:p>
        </p:txBody>
      </p:sp>
      <p:sp>
        <p:nvSpPr>
          <p:cNvPr id="4" name="Slide Number Placeholder 3"/>
          <p:cNvSpPr>
            <a:spLocks noGrp="1"/>
          </p:cNvSpPr>
          <p:nvPr>
            <p:ph type="sldNum" sz="quarter" idx="10"/>
          </p:nvPr>
        </p:nvSpPr>
        <p:spPr/>
        <p:txBody>
          <a:bodyPr/>
          <a:lstStyle/>
          <a:p>
            <a:fld id="{E6941B4F-688E-4707-8564-9ABB5385F669}" type="slidenum">
              <a:rPr lang="en-US" smtClean="0"/>
              <a:t>16</a:t>
            </a:fld>
            <a:endParaRPr lang="en-US"/>
          </a:p>
        </p:txBody>
      </p:sp>
    </p:spTree>
    <p:extLst>
      <p:ext uri="{BB962C8B-B14F-4D97-AF65-F5344CB8AC3E}">
        <p14:creationId xmlns:p14="http://schemas.microsoft.com/office/powerpoint/2010/main" val="3310250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9CBBB-C2C6-4E31-B5DD-369E9725C56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314514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9CBBB-C2C6-4E31-B5DD-369E9725C56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279125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9CBBB-C2C6-4E31-B5DD-369E9725C56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90998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99CBBB-C2C6-4E31-B5DD-369E9725C56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387642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99CBBB-C2C6-4E31-B5DD-369E9725C568}" type="datetimeFigureOut">
              <a:rPr lang="en-US" smtClean="0"/>
              <a:t>10/13/2020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123580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99CBBB-C2C6-4E31-B5DD-369E9725C568}"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177635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99CBBB-C2C6-4E31-B5DD-369E9725C568}" type="datetimeFigureOut">
              <a:rPr lang="en-US" smtClean="0"/>
              <a:t>10/13/2020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3264762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99CBBB-C2C6-4E31-B5DD-369E9725C568}" type="datetimeFigureOut">
              <a:rPr lang="en-US" smtClean="0"/>
              <a:t>10/13/2020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423467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9CBBB-C2C6-4E31-B5DD-369E9725C568}" type="datetimeFigureOut">
              <a:rPr lang="en-US" smtClean="0"/>
              <a:t>10/13/2020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425679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9CBBB-C2C6-4E31-B5DD-369E9725C568}"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312095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99CBBB-C2C6-4E31-B5DD-369E9725C568}" type="datetimeFigureOut">
              <a:rPr lang="en-US" smtClean="0"/>
              <a:t>10/13/2020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3DF847-49C7-4E6B-A721-89D91D624D4E}" type="slidenum">
              <a:rPr lang="en-US" smtClean="0"/>
              <a:t>‹#›</a:t>
            </a:fld>
            <a:endParaRPr lang="en-US"/>
          </a:p>
        </p:txBody>
      </p:sp>
    </p:spTree>
    <p:extLst>
      <p:ext uri="{BB962C8B-B14F-4D97-AF65-F5344CB8AC3E}">
        <p14:creationId xmlns:p14="http://schemas.microsoft.com/office/powerpoint/2010/main" val="206701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9CBBB-C2C6-4E31-B5DD-369E9725C568}" type="datetimeFigureOut">
              <a:rPr lang="en-US" smtClean="0"/>
              <a:t>10/13/2020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DF847-49C7-4E6B-A721-89D91D624D4E}" type="slidenum">
              <a:rPr lang="en-US" smtClean="0"/>
              <a:t>‹#›</a:t>
            </a:fld>
            <a:endParaRPr lang="en-US"/>
          </a:p>
        </p:txBody>
      </p:sp>
    </p:spTree>
    <p:extLst>
      <p:ext uri="{BB962C8B-B14F-4D97-AF65-F5344CB8AC3E}">
        <p14:creationId xmlns:p14="http://schemas.microsoft.com/office/powerpoint/2010/main" val="201128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entrez/eutils/elink.fcgi?dbfrom=pubmed&amp;retmode=ref&amp;cmd=prlinks&amp;id=30323331"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Who’s to Blame?</a:t>
            </a:r>
            <a:br>
              <a:rPr lang="en-US" dirty="0" smtClean="0"/>
            </a:br>
            <a:r>
              <a:rPr lang="en-US" dirty="0" smtClean="0"/>
              <a:t>Environment versus the Patient</a:t>
            </a:r>
            <a:endParaRPr lang="en-US" dirty="0"/>
          </a:p>
        </p:txBody>
      </p:sp>
      <p:sp>
        <p:nvSpPr>
          <p:cNvPr id="3" name="Subtitle 2"/>
          <p:cNvSpPr>
            <a:spLocks noGrp="1"/>
          </p:cNvSpPr>
          <p:nvPr>
            <p:ph type="subTitle" idx="1"/>
          </p:nvPr>
        </p:nvSpPr>
        <p:spPr/>
        <p:txBody>
          <a:bodyPr>
            <a:normAutofit fontScale="25000" lnSpcReduction="20000"/>
          </a:bodyPr>
          <a:lstStyle/>
          <a:p>
            <a:r>
              <a:rPr lang="en-US" sz="8000" dirty="0" smtClean="0"/>
              <a:t>A review of the literature attempting to ascertain the truth about where HAIs most likely come from.</a:t>
            </a:r>
          </a:p>
          <a:p>
            <a:r>
              <a:rPr lang="en-US" sz="8000" dirty="0" smtClean="0"/>
              <a:t>Frank Edward Myers III, M.A., CIC, FAPIC</a:t>
            </a:r>
          </a:p>
          <a:p>
            <a:r>
              <a:rPr lang="en-US" sz="8000" dirty="0" smtClean="0"/>
              <a:t>Director </a:t>
            </a:r>
            <a:r>
              <a:rPr lang="en-US" sz="8000" dirty="0" smtClean="0"/>
              <a:t>Infection Prevention and Clinical </a:t>
            </a:r>
            <a:r>
              <a:rPr lang="en-US" sz="8000" dirty="0" smtClean="0"/>
              <a:t>Epidemiology</a:t>
            </a:r>
          </a:p>
          <a:p>
            <a:r>
              <a:rPr lang="en-US" sz="8000" dirty="0"/>
              <a:t>UC San Diego Health</a:t>
            </a:r>
          </a:p>
          <a:p>
            <a:r>
              <a:rPr lang="en-US" sz="8000" b="1" i="1" u="sng" dirty="0" smtClean="0"/>
              <a:t>With Special Guest Appearance by:</a:t>
            </a:r>
          </a:p>
          <a:p>
            <a:r>
              <a:rPr lang="fr-FR" sz="8000" dirty="0" err="1"/>
              <a:t>Medecins</a:t>
            </a:r>
            <a:r>
              <a:rPr lang="fr-FR" sz="8000" dirty="0"/>
              <a:t> Sans </a:t>
            </a:r>
            <a:r>
              <a:rPr lang="fr-FR" sz="8000" dirty="0" err="1"/>
              <a:t>Frontieres</a:t>
            </a:r>
            <a:r>
              <a:rPr lang="fr-FR" sz="8000" dirty="0"/>
              <a:t>/ </a:t>
            </a:r>
            <a:r>
              <a:rPr lang="fr-FR" sz="8000" dirty="0" err="1"/>
              <a:t>Doctors</a:t>
            </a:r>
            <a:r>
              <a:rPr lang="fr-FR" sz="8000" dirty="0"/>
              <a:t> </a:t>
            </a:r>
            <a:r>
              <a:rPr lang="fr-FR" sz="8000" dirty="0" err="1"/>
              <a:t>Without</a:t>
            </a:r>
            <a:r>
              <a:rPr lang="fr-FR" sz="8000" dirty="0"/>
              <a:t> </a:t>
            </a:r>
            <a:r>
              <a:rPr lang="fr-FR" sz="8000" dirty="0" err="1"/>
              <a:t>Borders</a:t>
            </a:r>
            <a:r>
              <a:rPr lang="fr-FR" sz="8000" dirty="0"/>
              <a:t> </a:t>
            </a:r>
            <a:r>
              <a:rPr lang="fr-FR" sz="8000" dirty="0" smtClean="0"/>
              <a:t>(</a:t>
            </a:r>
            <a:r>
              <a:rPr lang="fr-FR" sz="8000" dirty="0"/>
              <a:t>MSF</a:t>
            </a:r>
            <a:r>
              <a:rPr lang="fr-FR" sz="8000" dirty="0" smtClean="0"/>
              <a:t>) Superstar</a:t>
            </a:r>
          </a:p>
          <a:p>
            <a:r>
              <a:rPr lang="fr-FR" sz="8000" dirty="0" smtClean="0"/>
              <a:t>IPC </a:t>
            </a:r>
            <a:r>
              <a:rPr lang="fr-FR" sz="8000" dirty="0" err="1" smtClean="0"/>
              <a:t>Advisor</a:t>
            </a:r>
            <a:endParaRPr lang="fr-FR" sz="8000" dirty="0" smtClean="0"/>
          </a:p>
          <a:p>
            <a:r>
              <a:rPr lang="fr-FR" sz="8000" smtClean="0"/>
              <a:t>Kim Delahanty</a:t>
            </a:r>
            <a:r>
              <a:rPr lang="fr-FR" sz="8000" dirty="0" smtClean="0"/>
              <a:t>, BSN, PHN, MBA, CIC, FAPIC</a:t>
            </a:r>
            <a:endParaRPr lang="fr-FR" sz="8000" dirty="0"/>
          </a:p>
          <a:p>
            <a:endParaRPr lang="en-US" sz="8000" dirty="0" smtClean="0"/>
          </a:p>
          <a:p>
            <a:endParaRPr lang="en-US" sz="8000" dirty="0" smtClean="0"/>
          </a:p>
          <a:p>
            <a:endParaRPr lang="en-US" dirty="0" smtClean="0"/>
          </a:p>
        </p:txBody>
      </p:sp>
      <p:pic>
        <p:nvPicPr>
          <p:cNvPr id="5" name="Picture 4"/>
          <p:cNvPicPr>
            <a:picLocks noChangeAspect="1"/>
          </p:cNvPicPr>
          <p:nvPr/>
        </p:nvPicPr>
        <p:blipFill>
          <a:blip r:embed="rId3"/>
          <a:stretch>
            <a:fillRect/>
          </a:stretch>
        </p:blipFill>
        <p:spPr>
          <a:xfrm>
            <a:off x="4742920" y="127794"/>
            <a:ext cx="2706159" cy="1804987"/>
          </a:xfrm>
          <a:prstGeom prst="rect">
            <a:avLst/>
          </a:prstGeom>
        </p:spPr>
      </p:pic>
    </p:spTree>
    <p:extLst>
      <p:ext uri="{BB962C8B-B14F-4D97-AF65-F5344CB8AC3E}">
        <p14:creationId xmlns:p14="http://schemas.microsoft.com/office/powerpoint/2010/main" val="3880625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rate</a:t>
            </a:r>
            <a:endParaRPr lang="en-US" dirty="0"/>
          </a:p>
        </p:txBody>
      </p:sp>
      <p:pic>
        <p:nvPicPr>
          <p:cNvPr id="4" name="Content Placeholder 3"/>
          <p:cNvPicPr>
            <a:picLocks noGrp="1" noChangeAspect="1"/>
          </p:cNvPicPr>
          <p:nvPr>
            <p:ph idx="1"/>
          </p:nvPr>
        </p:nvPicPr>
        <p:blipFill>
          <a:blip r:embed="rId2"/>
          <a:stretch>
            <a:fillRect/>
          </a:stretch>
        </p:blipFill>
        <p:spPr>
          <a:xfrm>
            <a:off x="1430892" y="1690688"/>
            <a:ext cx="5173851" cy="4351338"/>
          </a:xfrm>
          <a:prstGeom prst="rect">
            <a:avLst/>
          </a:prstGeom>
        </p:spPr>
      </p:pic>
      <p:pic>
        <p:nvPicPr>
          <p:cNvPr id="5" name="Picture 4"/>
          <p:cNvPicPr>
            <a:picLocks noChangeAspect="1"/>
          </p:cNvPicPr>
          <p:nvPr/>
        </p:nvPicPr>
        <p:blipFill>
          <a:blip r:embed="rId3"/>
          <a:stretch>
            <a:fillRect/>
          </a:stretch>
        </p:blipFill>
        <p:spPr>
          <a:xfrm>
            <a:off x="7412636" y="365125"/>
            <a:ext cx="3824255" cy="6081137"/>
          </a:xfrm>
          <a:prstGeom prst="rect">
            <a:avLst/>
          </a:prstGeom>
        </p:spPr>
      </p:pic>
    </p:spTree>
    <p:extLst>
      <p:ext uri="{BB962C8B-B14F-4D97-AF65-F5344CB8AC3E}">
        <p14:creationId xmlns:p14="http://schemas.microsoft.com/office/powerpoint/2010/main" val="144322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a:t>
            </a:r>
            <a:endParaRPr lang="en-US" dirty="0"/>
          </a:p>
        </p:txBody>
      </p:sp>
      <p:sp>
        <p:nvSpPr>
          <p:cNvPr id="3" name="Content Placeholder 2"/>
          <p:cNvSpPr>
            <a:spLocks noGrp="1"/>
          </p:cNvSpPr>
          <p:nvPr>
            <p:ph idx="1"/>
          </p:nvPr>
        </p:nvSpPr>
        <p:spPr/>
        <p:txBody>
          <a:bodyPr/>
          <a:lstStyle/>
          <a:p>
            <a:r>
              <a:rPr lang="en-US" dirty="0" smtClean="0"/>
              <a:t>An interesting change:</a:t>
            </a:r>
          </a:p>
          <a:p>
            <a:pPr lvl="1"/>
            <a:r>
              <a:rPr lang="en-US" dirty="0" smtClean="0"/>
              <a:t>18.5% to 7.5%  MTE just means </a:t>
            </a:r>
            <a:r>
              <a:rPr lang="en-US" dirty="0" err="1" smtClean="0"/>
              <a:t>abx</a:t>
            </a:r>
            <a:r>
              <a:rPr lang="en-US" dirty="0" smtClean="0"/>
              <a:t> </a:t>
            </a:r>
            <a:r>
              <a:rPr lang="en-US" dirty="0" err="1" smtClean="0"/>
              <a:t>sensi</a:t>
            </a:r>
            <a:r>
              <a:rPr lang="en-US" dirty="0" smtClean="0"/>
              <a:t> was the same, 7.5% was PFGE similarity</a:t>
            </a:r>
          </a:p>
          <a:p>
            <a:r>
              <a:rPr lang="en-US" dirty="0" smtClean="0"/>
              <a:t>PFGE is recognized as inferior to WGS and whole genome mapping (WGM) in identifying relatedness of bacteria </a:t>
            </a:r>
          </a:p>
          <a:p>
            <a:pPr lvl="1"/>
            <a:endParaRPr lang="en-US" dirty="0"/>
          </a:p>
        </p:txBody>
      </p:sp>
    </p:spTree>
    <p:extLst>
      <p:ext uri="{BB962C8B-B14F-4D97-AF65-F5344CB8AC3E}">
        <p14:creationId xmlns:p14="http://schemas.microsoft.com/office/powerpoint/2010/main" val="1730835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5</a:t>
            </a:r>
            <a:endParaRPr lang="en-US" dirty="0"/>
          </a:p>
        </p:txBody>
      </p:sp>
      <p:sp>
        <p:nvSpPr>
          <p:cNvPr id="3" name="Content Placeholder 2"/>
          <p:cNvSpPr>
            <a:spLocks noGrp="1"/>
          </p:cNvSpPr>
          <p:nvPr>
            <p:ph idx="1"/>
          </p:nvPr>
        </p:nvSpPr>
        <p:spPr/>
        <p:txBody>
          <a:bodyPr>
            <a:normAutofit lnSpcReduction="10000"/>
          </a:bodyPr>
          <a:lstStyle/>
          <a:p>
            <a:r>
              <a:rPr lang="en-US" dirty="0" smtClean="0"/>
              <a:t>Cohen B, Liu J, Cohen AR, Larson E Association between healthcare-associated infection and exposure to hospital roommates and previous bed occupants with the same organism. Infect Control </a:t>
            </a:r>
            <a:r>
              <a:rPr lang="en-US" dirty="0" err="1" smtClean="0"/>
              <a:t>Hosp</a:t>
            </a:r>
            <a:r>
              <a:rPr lang="en-US" dirty="0" smtClean="0"/>
              <a:t> </a:t>
            </a:r>
            <a:r>
              <a:rPr lang="en-US" dirty="0" err="1" smtClean="0"/>
              <a:t>Epidemiol</a:t>
            </a:r>
            <a:r>
              <a:rPr lang="en-US" dirty="0" smtClean="0"/>
              <a:t> 2018;39:541-46   </a:t>
            </a:r>
          </a:p>
          <a:p>
            <a:r>
              <a:rPr lang="en-US" dirty="0" smtClean="0"/>
              <a:t>“RESULTS: In </a:t>
            </a:r>
            <a:r>
              <a:rPr lang="en-US" dirty="0"/>
              <a:t>total, 10,289 HAIs were identified. In a multivariable analysis controlling for both exposures and patient characteristics, the odds of cases having been exposed to a prior bed occupant with the same organism were 5.83 times that of controls (95% confidence interval [CI], 3.62–9.39), and the odds of cases having been exposed to a roommate with the same organism were 4.82 times that of controls (95% CI, 3.67–6.34</a:t>
            </a:r>
            <a:r>
              <a:rPr lang="en-US" dirty="0" smtClean="0"/>
              <a:t>).”</a:t>
            </a:r>
            <a:endParaRPr lang="en-US" dirty="0"/>
          </a:p>
          <a:p>
            <a:endParaRPr lang="en-US" dirty="0"/>
          </a:p>
        </p:txBody>
      </p:sp>
    </p:spTree>
    <p:extLst>
      <p:ext uri="{BB962C8B-B14F-4D97-AF65-F5344CB8AC3E}">
        <p14:creationId xmlns:p14="http://schemas.microsoft.com/office/powerpoint/2010/main" val="3611465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associations between a number of bacteria and the previous room occupant status</a:t>
            </a:r>
            <a:endParaRPr lang="en-US" dirty="0"/>
          </a:p>
        </p:txBody>
      </p:sp>
      <p:pic>
        <p:nvPicPr>
          <p:cNvPr id="4" name="Content Placeholder 3"/>
          <p:cNvPicPr>
            <a:picLocks noGrp="1" noChangeAspect="1"/>
          </p:cNvPicPr>
          <p:nvPr>
            <p:ph idx="1"/>
          </p:nvPr>
        </p:nvPicPr>
        <p:blipFill>
          <a:blip r:embed="rId2"/>
          <a:stretch>
            <a:fillRect/>
          </a:stretch>
        </p:blipFill>
        <p:spPr>
          <a:xfrm>
            <a:off x="1843660" y="1800687"/>
            <a:ext cx="8504679" cy="4351338"/>
          </a:xfrm>
          <a:prstGeom prst="rect">
            <a:avLst/>
          </a:prstGeom>
        </p:spPr>
      </p:pic>
      <p:sp>
        <p:nvSpPr>
          <p:cNvPr id="5" name="Plus 4"/>
          <p:cNvSpPr/>
          <p:nvPr/>
        </p:nvSpPr>
        <p:spPr>
          <a:xfrm>
            <a:off x="2385753" y="5440681"/>
            <a:ext cx="95595" cy="120259"/>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flipH="1" flipV="1">
            <a:off x="6455106" y="5440679"/>
            <a:ext cx="120261" cy="120261"/>
          </a:xfrm>
          <a:prstGeom prst="rect">
            <a:avLst/>
          </a:prstGeom>
        </p:spPr>
      </p:pic>
      <p:pic>
        <p:nvPicPr>
          <p:cNvPr id="9" name="Picture 8"/>
          <p:cNvPicPr>
            <a:picLocks noChangeAspect="1"/>
          </p:cNvPicPr>
          <p:nvPr/>
        </p:nvPicPr>
        <p:blipFill>
          <a:blip r:embed="rId3"/>
          <a:stretch>
            <a:fillRect/>
          </a:stretch>
        </p:blipFill>
        <p:spPr>
          <a:xfrm flipV="1">
            <a:off x="2815137" y="5644797"/>
            <a:ext cx="127568" cy="127568"/>
          </a:xfrm>
          <a:prstGeom prst="rect">
            <a:avLst/>
          </a:prstGeom>
        </p:spPr>
      </p:pic>
      <p:pic>
        <p:nvPicPr>
          <p:cNvPr id="10" name="Picture 9"/>
          <p:cNvPicPr>
            <a:picLocks noChangeAspect="1"/>
          </p:cNvPicPr>
          <p:nvPr/>
        </p:nvPicPr>
        <p:blipFill>
          <a:blip r:embed="rId4"/>
          <a:stretch>
            <a:fillRect/>
          </a:stretch>
        </p:blipFill>
        <p:spPr>
          <a:xfrm>
            <a:off x="6834615" y="5629831"/>
            <a:ext cx="127568" cy="127568"/>
          </a:xfrm>
          <a:prstGeom prst="rect">
            <a:avLst/>
          </a:prstGeom>
        </p:spPr>
      </p:pic>
      <p:pic>
        <p:nvPicPr>
          <p:cNvPr id="11" name="Picture 10"/>
          <p:cNvPicPr>
            <a:picLocks noChangeAspect="1"/>
          </p:cNvPicPr>
          <p:nvPr/>
        </p:nvPicPr>
        <p:blipFill>
          <a:blip r:embed="rId4"/>
          <a:stretch>
            <a:fillRect/>
          </a:stretch>
        </p:blipFill>
        <p:spPr>
          <a:xfrm flipH="1">
            <a:off x="3207455" y="5757399"/>
            <a:ext cx="149565" cy="149565"/>
          </a:xfrm>
          <a:prstGeom prst="rect">
            <a:avLst/>
          </a:prstGeom>
        </p:spPr>
      </p:pic>
      <p:pic>
        <p:nvPicPr>
          <p:cNvPr id="12" name="Picture 11"/>
          <p:cNvPicPr>
            <a:picLocks noChangeAspect="1"/>
          </p:cNvPicPr>
          <p:nvPr/>
        </p:nvPicPr>
        <p:blipFill>
          <a:blip r:embed="rId5"/>
          <a:stretch>
            <a:fillRect/>
          </a:stretch>
        </p:blipFill>
        <p:spPr>
          <a:xfrm>
            <a:off x="7248930" y="5719909"/>
            <a:ext cx="141085" cy="141085"/>
          </a:xfrm>
          <a:prstGeom prst="rect">
            <a:avLst/>
          </a:prstGeom>
        </p:spPr>
      </p:pic>
      <p:pic>
        <p:nvPicPr>
          <p:cNvPr id="13" name="Picture 12"/>
          <p:cNvPicPr>
            <a:picLocks noChangeAspect="1"/>
          </p:cNvPicPr>
          <p:nvPr/>
        </p:nvPicPr>
        <p:blipFill>
          <a:blip r:embed="rId5"/>
          <a:stretch>
            <a:fillRect/>
          </a:stretch>
        </p:blipFill>
        <p:spPr>
          <a:xfrm>
            <a:off x="3914182" y="5644797"/>
            <a:ext cx="152413" cy="152413"/>
          </a:xfrm>
          <a:prstGeom prst="rect">
            <a:avLst/>
          </a:prstGeom>
        </p:spPr>
      </p:pic>
      <p:pic>
        <p:nvPicPr>
          <p:cNvPr id="14" name="Picture 13"/>
          <p:cNvPicPr>
            <a:picLocks noChangeAspect="1"/>
          </p:cNvPicPr>
          <p:nvPr/>
        </p:nvPicPr>
        <p:blipFill>
          <a:blip r:embed="rId5"/>
          <a:stretch>
            <a:fillRect/>
          </a:stretch>
        </p:blipFill>
        <p:spPr>
          <a:xfrm>
            <a:off x="4473225" y="5696158"/>
            <a:ext cx="152413" cy="152413"/>
          </a:xfrm>
          <a:prstGeom prst="rect">
            <a:avLst/>
          </a:prstGeom>
        </p:spPr>
      </p:pic>
      <p:pic>
        <p:nvPicPr>
          <p:cNvPr id="15" name="Picture 14"/>
          <p:cNvPicPr>
            <a:picLocks noChangeAspect="1"/>
          </p:cNvPicPr>
          <p:nvPr/>
        </p:nvPicPr>
        <p:blipFill>
          <a:blip r:embed="rId5"/>
          <a:stretch>
            <a:fillRect/>
          </a:stretch>
        </p:blipFill>
        <p:spPr>
          <a:xfrm>
            <a:off x="7933660" y="5721003"/>
            <a:ext cx="152413" cy="152413"/>
          </a:xfrm>
          <a:prstGeom prst="rect">
            <a:avLst/>
          </a:prstGeom>
        </p:spPr>
      </p:pic>
      <p:pic>
        <p:nvPicPr>
          <p:cNvPr id="16" name="Picture 15"/>
          <p:cNvPicPr>
            <a:picLocks noChangeAspect="1"/>
          </p:cNvPicPr>
          <p:nvPr/>
        </p:nvPicPr>
        <p:blipFill>
          <a:blip r:embed="rId5"/>
          <a:stretch>
            <a:fillRect/>
          </a:stretch>
        </p:blipFill>
        <p:spPr>
          <a:xfrm>
            <a:off x="8502847" y="5696158"/>
            <a:ext cx="152413" cy="152413"/>
          </a:xfrm>
          <a:prstGeom prst="rect">
            <a:avLst/>
          </a:prstGeom>
        </p:spPr>
      </p:pic>
    </p:spTree>
    <p:extLst>
      <p:ext uri="{BB962C8B-B14F-4D97-AF65-F5344CB8AC3E}">
        <p14:creationId xmlns:p14="http://schemas.microsoft.com/office/powerpoint/2010/main" val="83687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all have a big but…”</a:t>
            </a:r>
            <a:br>
              <a:rPr lang="en-US" dirty="0" smtClean="0"/>
            </a:br>
            <a:r>
              <a:rPr lang="en-US" dirty="0"/>
              <a:t>	</a:t>
            </a:r>
            <a:r>
              <a:rPr lang="en-US" dirty="0" smtClean="0"/>
              <a:t>-Pee Wee Herman</a:t>
            </a:r>
            <a:endParaRPr lang="en-US" dirty="0"/>
          </a:p>
        </p:txBody>
      </p:sp>
      <p:sp>
        <p:nvSpPr>
          <p:cNvPr id="3" name="Content Placeholder 2"/>
          <p:cNvSpPr>
            <a:spLocks noGrp="1"/>
          </p:cNvSpPr>
          <p:nvPr>
            <p:ph idx="1"/>
          </p:nvPr>
        </p:nvSpPr>
        <p:spPr/>
        <p:txBody>
          <a:bodyPr/>
          <a:lstStyle/>
          <a:p>
            <a:r>
              <a:rPr lang="en-US" dirty="0" smtClean="0"/>
              <a:t>These significance tests did not match even on antibiotic sensitivities</a:t>
            </a:r>
          </a:p>
          <a:p>
            <a:r>
              <a:rPr lang="en-US" dirty="0" smtClean="0"/>
              <a:t>“Less </a:t>
            </a:r>
            <a:r>
              <a:rPr lang="en-US" dirty="0"/>
              <a:t>than 2% of cases were exposed to </a:t>
            </a:r>
            <a:r>
              <a:rPr lang="en-US" dirty="0" smtClean="0"/>
              <a:t>a previous </a:t>
            </a:r>
            <a:r>
              <a:rPr lang="en-US" dirty="0"/>
              <a:t>bed occupant with the same organism and &lt;4% </a:t>
            </a:r>
            <a:r>
              <a:rPr lang="en-US" dirty="0" smtClean="0"/>
              <a:t>of cases </a:t>
            </a:r>
            <a:r>
              <a:rPr lang="en-US" dirty="0"/>
              <a:t>were exposed to roommates with the same </a:t>
            </a:r>
            <a:r>
              <a:rPr lang="en-US" dirty="0" smtClean="0"/>
              <a:t>organism.”</a:t>
            </a:r>
          </a:p>
          <a:p>
            <a:endParaRPr lang="en-US" dirty="0"/>
          </a:p>
        </p:txBody>
      </p:sp>
    </p:spTree>
    <p:extLst>
      <p:ext uri="{BB962C8B-B14F-4D97-AF65-F5344CB8AC3E}">
        <p14:creationId xmlns:p14="http://schemas.microsoft.com/office/powerpoint/2010/main" val="2837185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go to a far bigger </a:t>
            </a:r>
            <a:r>
              <a:rPr lang="en-US" i="1" dirty="0" smtClean="0"/>
              <a:t>C difficile </a:t>
            </a:r>
            <a:r>
              <a:rPr lang="en-US" dirty="0" smtClean="0"/>
              <a:t>study that is far more specific using whole genome sequencing</a:t>
            </a:r>
            <a:endParaRPr lang="en-US" dirty="0"/>
          </a:p>
        </p:txBody>
      </p:sp>
      <p:sp>
        <p:nvSpPr>
          <p:cNvPr id="3" name="Content Placeholder 2"/>
          <p:cNvSpPr>
            <a:spLocks noGrp="1"/>
          </p:cNvSpPr>
          <p:nvPr>
            <p:ph idx="1"/>
          </p:nvPr>
        </p:nvSpPr>
        <p:spPr/>
        <p:txBody>
          <a:bodyPr>
            <a:normAutofit fontScale="92500"/>
          </a:bodyPr>
          <a:lstStyle/>
          <a:p>
            <a:r>
              <a:rPr lang="en-US" dirty="0" smtClean="0"/>
              <a:t>But first a brief moment to explain terms in in whole genome sequencing:</a:t>
            </a:r>
          </a:p>
          <a:p>
            <a:r>
              <a:rPr lang="en-US" dirty="0"/>
              <a:t>S</a:t>
            </a:r>
            <a:r>
              <a:rPr lang="en-US" dirty="0" smtClean="0"/>
              <a:t>ingle-nucleotide variants (SNVs) are differences between two bacteria. </a:t>
            </a:r>
          </a:p>
          <a:p>
            <a:r>
              <a:rPr lang="en-US" dirty="0" smtClean="0"/>
              <a:t>0-1 SNV differences–Definitive transmission as the two organisms are functionally identical</a:t>
            </a:r>
          </a:p>
          <a:p>
            <a:r>
              <a:rPr lang="en-US" dirty="0" smtClean="0"/>
              <a:t>2 SNV differences- Overwhelmingly likely transmission</a:t>
            </a:r>
          </a:p>
          <a:p>
            <a:r>
              <a:rPr lang="en-US" dirty="0" smtClean="0"/>
              <a:t>3-10 SNV differences- With each SNV difference less likely the organisms are closely related</a:t>
            </a:r>
          </a:p>
          <a:p>
            <a:r>
              <a:rPr lang="en-US" dirty="0" smtClean="0"/>
              <a:t>11 + SNV differences- Transmission did not occur, they are clearly different bacteria</a:t>
            </a:r>
          </a:p>
          <a:p>
            <a:endParaRPr lang="en-US" dirty="0"/>
          </a:p>
        </p:txBody>
      </p:sp>
    </p:spTree>
    <p:extLst>
      <p:ext uri="{BB962C8B-B14F-4D97-AF65-F5344CB8AC3E}">
        <p14:creationId xmlns:p14="http://schemas.microsoft.com/office/powerpoint/2010/main" val="102740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health system looks at C. difficile relatedness</a:t>
            </a:r>
            <a:endParaRPr lang="en-US" dirty="0"/>
          </a:p>
        </p:txBody>
      </p:sp>
      <p:sp>
        <p:nvSpPr>
          <p:cNvPr id="3" name="Content Placeholder 2"/>
          <p:cNvSpPr>
            <a:spLocks noGrp="1"/>
          </p:cNvSpPr>
          <p:nvPr>
            <p:ph idx="1"/>
          </p:nvPr>
        </p:nvSpPr>
        <p:spPr/>
        <p:txBody>
          <a:bodyPr/>
          <a:lstStyle/>
          <a:p>
            <a:r>
              <a:rPr lang="en-US" dirty="0" smtClean="0"/>
              <a:t>Eyre DW et al. Diverse </a:t>
            </a:r>
            <a:r>
              <a:rPr lang="en-US" dirty="0"/>
              <a:t>Sources of C. difficile </a:t>
            </a:r>
            <a:r>
              <a:rPr lang="en-US" dirty="0" smtClean="0"/>
              <a:t>Infection Identified </a:t>
            </a:r>
            <a:r>
              <a:rPr lang="en-US" dirty="0"/>
              <a:t>on Whole-Genome </a:t>
            </a:r>
            <a:r>
              <a:rPr lang="en-US" dirty="0" smtClean="0"/>
              <a:t>Sequencing </a:t>
            </a:r>
            <a:r>
              <a:rPr lang="en-US" sz="2000" dirty="0" smtClean="0"/>
              <a:t>NEJM S</a:t>
            </a:r>
            <a:r>
              <a:rPr lang="nl-NL" sz="2000" dirty="0" smtClean="0"/>
              <a:t>eptember </a:t>
            </a:r>
            <a:r>
              <a:rPr lang="nl-NL" sz="2000" dirty="0"/>
              <a:t>26, 2013 vol. 369 no. </a:t>
            </a:r>
            <a:r>
              <a:rPr lang="nl-NL" sz="2000" dirty="0" smtClean="0"/>
              <a:t>13</a:t>
            </a:r>
          </a:p>
          <a:p>
            <a:r>
              <a:rPr lang="en-US" sz="2000" dirty="0"/>
              <a:t>1250 C. difficile cases that were evaluated, 1223 (98%) were successfully sequenced.</a:t>
            </a:r>
          </a:p>
          <a:p>
            <a:r>
              <a:rPr lang="en-US" sz="2000" dirty="0"/>
              <a:t>In a comparison of 957 samples obtained from April 2008 through March </a:t>
            </a:r>
            <a:r>
              <a:rPr lang="en-US" sz="2000" dirty="0" smtClean="0"/>
              <a:t>2011 with </a:t>
            </a:r>
            <a:r>
              <a:rPr lang="en-US" sz="2000" dirty="0"/>
              <a:t>those obtained from September 2007 onward, a total of 333 isolates (35%) </a:t>
            </a:r>
            <a:r>
              <a:rPr lang="en-US" sz="2000" dirty="0" smtClean="0"/>
              <a:t>had no </a:t>
            </a:r>
            <a:r>
              <a:rPr lang="en-US" sz="2000" dirty="0"/>
              <a:t>more than 2 SNVs from at least 1 earlier </a:t>
            </a:r>
            <a:r>
              <a:rPr lang="en-US" sz="2000" dirty="0" smtClean="0"/>
              <a:t>case (definitive transmission), </a:t>
            </a:r>
            <a:r>
              <a:rPr lang="en-US" sz="2000" dirty="0"/>
              <a:t>and 428 isolates (45%) had </a:t>
            </a:r>
            <a:r>
              <a:rPr lang="en-US" sz="2000" dirty="0" smtClean="0"/>
              <a:t>more than </a:t>
            </a:r>
            <a:r>
              <a:rPr lang="en-US" sz="2000" dirty="0"/>
              <a:t>10 SNVs from all previous </a:t>
            </a:r>
            <a:r>
              <a:rPr lang="en-US" sz="2000" dirty="0" smtClean="0"/>
              <a:t>cases (clearly unrelated).</a:t>
            </a:r>
          </a:p>
          <a:p>
            <a:r>
              <a:rPr lang="en-US" sz="2000" dirty="0"/>
              <a:t>Of the 333 patients with no more than 2 </a:t>
            </a:r>
            <a:r>
              <a:rPr lang="en-US" sz="2000" dirty="0" smtClean="0"/>
              <a:t>SNVs (</a:t>
            </a:r>
            <a:r>
              <a:rPr lang="en-US" sz="2000" dirty="0"/>
              <a:t>consistent with transmission), 126 patients (38%) had close hospital contact with </a:t>
            </a:r>
            <a:r>
              <a:rPr lang="en-US" sz="2000" dirty="0" smtClean="0"/>
              <a:t>another patient</a:t>
            </a:r>
            <a:r>
              <a:rPr lang="en-US" sz="2000" dirty="0"/>
              <a:t>, and 120 patients (36%) had no hospital or community contact </a:t>
            </a:r>
            <a:r>
              <a:rPr lang="en-US" sz="2000" dirty="0" smtClean="0"/>
              <a:t>with another </a:t>
            </a:r>
            <a:r>
              <a:rPr lang="en-US" sz="2000" dirty="0"/>
              <a:t>patient</a:t>
            </a:r>
            <a:r>
              <a:rPr lang="en-US" sz="2000" dirty="0" smtClean="0"/>
              <a:t>. So of 1223 CDI cases sequences only 126 patients had some spatial relationship with another patient and a clear genetic link (10.3% of all cases)</a:t>
            </a:r>
            <a:endParaRPr lang="en-US" sz="2000" dirty="0"/>
          </a:p>
        </p:txBody>
      </p:sp>
    </p:spTree>
    <p:extLst>
      <p:ext uri="{BB962C8B-B14F-4D97-AF65-F5344CB8AC3E}">
        <p14:creationId xmlns:p14="http://schemas.microsoft.com/office/powerpoint/2010/main" val="1782880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83467" y="365125"/>
            <a:ext cx="10515600" cy="1325563"/>
          </a:xfrm>
        </p:spPr>
        <p:txBody>
          <a:bodyPr>
            <a:normAutofit fontScale="90000"/>
          </a:bodyPr>
          <a:lstStyle/>
          <a:p>
            <a:r>
              <a:rPr lang="en-US" dirty="0" smtClean="0"/>
              <a:t>It </a:t>
            </a:r>
            <a:r>
              <a:rPr lang="en-US" dirty="0" err="1" smtClean="0"/>
              <a:t>ain’t</a:t>
            </a:r>
            <a:r>
              <a:rPr lang="en-US" dirty="0" smtClean="0"/>
              <a:t> me!!</a:t>
            </a:r>
            <a:br>
              <a:rPr lang="en-US" dirty="0" smtClean="0"/>
            </a:br>
            <a:r>
              <a:rPr lang="en-US" dirty="0" smtClean="0"/>
              <a:t>While transmission is occurring it is not the majority of cases</a:t>
            </a:r>
            <a:endParaRPr lang="en-US" dirty="0"/>
          </a:p>
        </p:txBody>
      </p:sp>
      <p:pic>
        <p:nvPicPr>
          <p:cNvPr id="2" name="Content Placeholder 1"/>
          <p:cNvPicPr>
            <a:picLocks noGrp="1" noChangeAspect="1"/>
          </p:cNvPicPr>
          <p:nvPr>
            <p:ph idx="1"/>
          </p:nvPr>
        </p:nvPicPr>
        <p:blipFill rotWithShape="1">
          <a:blip r:embed="rId3"/>
          <a:srcRect l="13960" t="55631" r="37047" b="4519"/>
          <a:stretch/>
        </p:blipFill>
        <p:spPr>
          <a:xfrm>
            <a:off x="1458097" y="1927653"/>
            <a:ext cx="8773297" cy="4014085"/>
          </a:xfrm>
          <a:prstGeom prst="rect">
            <a:avLst/>
          </a:prstGeom>
        </p:spPr>
      </p:pic>
    </p:spTree>
    <p:extLst>
      <p:ext uri="{BB962C8B-B14F-4D97-AF65-F5344CB8AC3E}">
        <p14:creationId xmlns:p14="http://schemas.microsoft.com/office/powerpoint/2010/main" val="395685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Wait A Minute!</a:t>
            </a:r>
            <a:br>
              <a:rPr lang="en-US" sz="2800" dirty="0" smtClean="0"/>
            </a:br>
            <a:r>
              <a:rPr lang="en-US" sz="2800" dirty="0" smtClean="0"/>
              <a:t>DW Eyre et al. Comparison </a:t>
            </a:r>
            <a:r>
              <a:rPr lang="en-US" sz="2800" dirty="0"/>
              <a:t>of Control of Clostridium difficile Infection in</a:t>
            </a:r>
            <a:br>
              <a:rPr lang="en-US" sz="2800" dirty="0"/>
            </a:br>
            <a:r>
              <a:rPr lang="en-US" sz="2800" dirty="0"/>
              <a:t>Six English Hospitals Using Whole-Genome </a:t>
            </a:r>
            <a:r>
              <a:rPr lang="en-US" sz="2800" dirty="0" smtClean="0"/>
              <a:t>Sequencing </a:t>
            </a:r>
            <a:r>
              <a:rPr lang="en-US" sz="2000" dirty="0" smtClean="0"/>
              <a:t>CID </a:t>
            </a:r>
            <a:r>
              <a:rPr lang="en-US" sz="2000" dirty="0"/>
              <a:t>2017:65 (1 August)</a:t>
            </a:r>
          </a:p>
        </p:txBody>
      </p:sp>
      <p:pic>
        <p:nvPicPr>
          <p:cNvPr id="4" name="Content Placeholder 3"/>
          <p:cNvPicPr>
            <a:picLocks noGrp="1" noChangeAspect="1"/>
          </p:cNvPicPr>
          <p:nvPr>
            <p:ph idx="1"/>
          </p:nvPr>
        </p:nvPicPr>
        <p:blipFill rotWithShape="1">
          <a:blip r:embed="rId3"/>
          <a:srcRect l="43184" t="11433" r="27957" b="42753"/>
          <a:stretch/>
        </p:blipFill>
        <p:spPr>
          <a:xfrm>
            <a:off x="897924" y="2397210"/>
            <a:ext cx="4511032" cy="4028304"/>
          </a:xfrm>
          <a:prstGeom prst="rect">
            <a:avLst/>
          </a:prstGeom>
        </p:spPr>
      </p:pic>
      <p:pic>
        <p:nvPicPr>
          <p:cNvPr id="5" name="Picture 4"/>
          <p:cNvPicPr>
            <a:picLocks noChangeAspect="1"/>
          </p:cNvPicPr>
          <p:nvPr/>
        </p:nvPicPr>
        <p:blipFill rotWithShape="1">
          <a:blip r:embed="rId3"/>
          <a:srcRect l="14189" t="56096" r="56757" b="4264"/>
          <a:stretch/>
        </p:blipFill>
        <p:spPr>
          <a:xfrm>
            <a:off x="5469925" y="2397210"/>
            <a:ext cx="4860324" cy="3730017"/>
          </a:xfrm>
          <a:prstGeom prst="rect">
            <a:avLst/>
          </a:prstGeom>
        </p:spPr>
      </p:pic>
    </p:spTree>
    <p:extLst>
      <p:ext uri="{BB962C8B-B14F-4D97-AF65-F5344CB8AC3E}">
        <p14:creationId xmlns:p14="http://schemas.microsoft.com/office/powerpoint/2010/main" val="1328596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Strain transmission rates vary (but could be due to local dominance of certain strains)</a:t>
            </a:r>
            <a:endParaRPr lang="en-US" dirty="0"/>
          </a:p>
        </p:txBody>
      </p:sp>
      <p:pic>
        <p:nvPicPr>
          <p:cNvPr id="4" name="Content Placeholder 3"/>
          <p:cNvPicPr>
            <a:picLocks noGrp="1" noChangeAspect="1"/>
          </p:cNvPicPr>
          <p:nvPr>
            <p:ph idx="1"/>
          </p:nvPr>
        </p:nvPicPr>
        <p:blipFill rotWithShape="1">
          <a:blip r:embed="rId3"/>
          <a:srcRect l="43504" t="45509" r="25401" b="4890"/>
          <a:stretch/>
        </p:blipFill>
        <p:spPr>
          <a:xfrm>
            <a:off x="1359243" y="1769195"/>
            <a:ext cx="5249375" cy="4710056"/>
          </a:xfrm>
          <a:prstGeom prst="rect">
            <a:avLst/>
          </a:prstGeom>
        </p:spPr>
      </p:pic>
    </p:spTree>
    <p:extLst>
      <p:ext uri="{BB962C8B-B14F-4D97-AF65-F5344CB8AC3E}">
        <p14:creationId xmlns:p14="http://schemas.microsoft.com/office/powerpoint/2010/main" val="3824281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Why is this an important topic?</a:t>
            </a:r>
            <a:endParaRPr lang="en-US" dirty="0"/>
          </a:p>
        </p:txBody>
      </p:sp>
      <p:sp>
        <p:nvSpPr>
          <p:cNvPr id="9" name="Text Placeholder 8"/>
          <p:cNvSpPr>
            <a:spLocks noGrp="1"/>
          </p:cNvSpPr>
          <p:nvPr>
            <p:ph type="body" idx="1"/>
          </p:nvPr>
        </p:nvSpPr>
        <p:spPr/>
        <p:txBody>
          <a:bodyPr/>
          <a:lstStyle/>
          <a:p>
            <a:r>
              <a:rPr lang="en-US" dirty="0" smtClean="0"/>
              <a:t>If it’s the Environment</a:t>
            </a:r>
            <a:endParaRPr lang="en-US" dirty="0"/>
          </a:p>
        </p:txBody>
      </p:sp>
      <p:sp>
        <p:nvSpPr>
          <p:cNvPr id="8" name="Content Placeholder 7"/>
          <p:cNvSpPr>
            <a:spLocks noGrp="1"/>
          </p:cNvSpPr>
          <p:nvPr>
            <p:ph sz="half" idx="2"/>
          </p:nvPr>
        </p:nvSpPr>
        <p:spPr/>
        <p:txBody>
          <a:bodyPr/>
          <a:lstStyle/>
          <a:p>
            <a:r>
              <a:rPr lang="en-US" dirty="0" smtClean="0"/>
              <a:t>More focus on cleaning and testing of the environment</a:t>
            </a:r>
          </a:p>
          <a:p>
            <a:r>
              <a:rPr lang="en-US" dirty="0" smtClean="0"/>
              <a:t>The ROI for expensive cleaning devices becomes greater</a:t>
            </a:r>
          </a:p>
          <a:p>
            <a:r>
              <a:rPr lang="en-US" dirty="0" smtClean="0"/>
              <a:t>HAIs are viewed as more preventable</a:t>
            </a:r>
          </a:p>
          <a:p>
            <a:r>
              <a:rPr lang="en-US" dirty="0" smtClean="0"/>
              <a:t>Patient’s with HAIs have a lot more reasons to be angry</a:t>
            </a:r>
          </a:p>
          <a:p>
            <a:endParaRPr lang="en-US" dirty="0"/>
          </a:p>
        </p:txBody>
      </p:sp>
      <p:sp>
        <p:nvSpPr>
          <p:cNvPr id="10" name="Text Placeholder 9"/>
          <p:cNvSpPr>
            <a:spLocks noGrp="1"/>
          </p:cNvSpPr>
          <p:nvPr>
            <p:ph type="body" sz="quarter" idx="3"/>
          </p:nvPr>
        </p:nvSpPr>
        <p:spPr>
          <a:xfrm>
            <a:off x="6172200" y="1690688"/>
            <a:ext cx="5183188" cy="814387"/>
          </a:xfrm>
        </p:spPr>
        <p:txBody>
          <a:bodyPr/>
          <a:lstStyle/>
          <a:p>
            <a:r>
              <a:rPr lang="en-US" dirty="0" smtClean="0"/>
              <a:t>If it’s the patient</a:t>
            </a:r>
            <a:endParaRPr lang="en-US" dirty="0"/>
          </a:p>
        </p:txBody>
      </p:sp>
      <p:sp>
        <p:nvSpPr>
          <p:cNvPr id="11" name="Content Placeholder 10"/>
          <p:cNvSpPr>
            <a:spLocks noGrp="1"/>
          </p:cNvSpPr>
          <p:nvPr>
            <p:ph sz="quarter" idx="4"/>
          </p:nvPr>
        </p:nvSpPr>
        <p:spPr/>
        <p:txBody>
          <a:bodyPr/>
          <a:lstStyle/>
          <a:p>
            <a:r>
              <a:rPr lang="en-US" dirty="0" smtClean="0"/>
              <a:t>More focus on preventing translocation of the patient’s own flora</a:t>
            </a:r>
          </a:p>
          <a:p>
            <a:r>
              <a:rPr lang="en-US" dirty="0" smtClean="0"/>
              <a:t>Different interventions (cleaning the room versus antibiotic stewardship)</a:t>
            </a:r>
          </a:p>
          <a:p>
            <a:r>
              <a:rPr lang="en-US" dirty="0" smtClean="0"/>
              <a:t>HAIs are fundamentally harder to prevent</a:t>
            </a:r>
            <a:endParaRPr lang="en-US" dirty="0"/>
          </a:p>
        </p:txBody>
      </p:sp>
      <p:sp>
        <p:nvSpPr>
          <p:cNvPr id="12" name="TextBox 11"/>
          <p:cNvSpPr txBox="1"/>
          <p:nvPr/>
        </p:nvSpPr>
        <p:spPr>
          <a:xfrm>
            <a:off x="881752" y="6150114"/>
            <a:ext cx="11072903" cy="707886"/>
          </a:xfrm>
          <a:prstGeom prst="rect">
            <a:avLst/>
          </a:prstGeom>
          <a:noFill/>
        </p:spPr>
        <p:txBody>
          <a:bodyPr wrap="none" rtlCol="0">
            <a:spAutoFit/>
          </a:bodyPr>
          <a:lstStyle/>
          <a:p>
            <a:r>
              <a:rPr lang="en-US" sz="4000" dirty="0" smtClean="0"/>
              <a:t>Our Efforts and Resource Expenditure Look Different</a:t>
            </a:r>
            <a:endParaRPr lang="en-US" sz="4000" dirty="0"/>
          </a:p>
        </p:txBody>
      </p:sp>
    </p:spTree>
    <p:extLst>
      <p:ext uri="{BB962C8B-B14F-4D97-AF65-F5344CB8AC3E}">
        <p14:creationId xmlns:p14="http://schemas.microsoft.com/office/powerpoint/2010/main" val="2328506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Fast!</a:t>
            </a:r>
            <a:endParaRPr lang="en-US" dirty="0"/>
          </a:p>
        </p:txBody>
      </p:sp>
      <p:sp>
        <p:nvSpPr>
          <p:cNvPr id="3" name="Content Placeholder 2"/>
          <p:cNvSpPr>
            <a:spLocks noGrp="1"/>
          </p:cNvSpPr>
          <p:nvPr>
            <p:ph idx="1"/>
          </p:nvPr>
        </p:nvSpPr>
        <p:spPr/>
        <p:txBody>
          <a:bodyPr/>
          <a:lstStyle/>
          <a:p>
            <a:r>
              <a:rPr lang="en-US" dirty="0" err="1" smtClean="0"/>
              <a:t>Hongbing</a:t>
            </a:r>
            <a:r>
              <a:rPr lang="en-US" dirty="0" smtClean="0"/>
              <a:t> J </a:t>
            </a:r>
            <a:r>
              <a:rPr lang="en-US" dirty="0"/>
              <a:t>Nosocomial transmission of </a:t>
            </a:r>
            <a:r>
              <a:rPr lang="en-US" dirty="0" smtClean="0"/>
              <a:t>Clostridium </a:t>
            </a:r>
            <a:r>
              <a:rPr lang="it-IT" dirty="0" smtClean="0"/>
              <a:t>difficile </a:t>
            </a:r>
            <a:r>
              <a:rPr lang="it-IT" dirty="0"/>
              <a:t>ribotype 027 in a Chinese hospital</a:t>
            </a:r>
            <a:r>
              <a:rPr lang="it-IT" dirty="0" smtClean="0"/>
              <a:t>, </a:t>
            </a:r>
            <a:r>
              <a:rPr lang="en-US" dirty="0" smtClean="0"/>
              <a:t>2012–2014</a:t>
            </a:r>
            <a:r>
              <a:rPr lang="en-US" dirty="0"/>
              <a:t>, traced by whole genome sequencing </a:t>
            </a:r>
            <a:r>
              <a:rPr lang="en-US" sz="1600" dirty="0"/>
              <a:t>BMC Genomics (2016) 17:405</a:t>
            </a:r>
          </a:p>
        </p:txBody>
      </p:sp>
    </p:spTree>
    <p:extLst>
      <p:ext uri="{BB962C8B-B14F-4D97-AF65-F5344CB8AC3E}">
        <p14:creationId xmlns:p14="http://schemas.microsoft.com/office/powerpoint/2010/main" val="1737516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49381" y="214328"/>
            <a:ext cx="9567949" cy="6483748"/>
          </a:xfrm>
          <a:prstGeom prst="rect">
            <a:avLst/>
          </a:prstGeom>
        </p:spPr>
      </p:pic>
      <p:sp>
        <p:nvSpPr>
          <p:cNvPr id="3" name="TextBox 2"/>
          <p:cNvSpPr txBox="1"/>
          <p:nvPr/>
        </p:nvSpPr>
        <p:spPr>
          <a:xfrm>
            <a:off x="9900458" y="2261062"/>
            <a:ext cx="1130438" cy="1200329"/>
          </a:xfrm>
          <a:prstGeom prst="rect">
            <a:avLst/>
          </a:prstGeom>
          <a:noFill/>
        </p:spPr>
        <p:txBody>
          <a:bodyPr wrap="none" rtlCol="0">
            <a:spAutoFit/>
          </a:bodyPr>
          <a:lstStyle/>
          <a:p>
            <a:r>
              <a:rPr lang="en-US" dirty="0" smtClean="0"/>
              <a:t>Hmmm</a:t>
            </a:r>
          </a:p>
          <a:p>
            <a:r>
              <a:rPr lang="en-US" dirty="0" smtClean="0"/>
              <a:t>1♂-3♀</a:t>
            </a:r>
          </a:p>
          <a:p>
            <a:r>
              <a:rPr lang="en-US" dirty="0" smtClean="0"/>
              <a:t>4♀-7♂</a:t>
            </a:r>
          </a:p>
          <a:p>
            <a:r>
              <a:rPr lang="en-US" dirty="0" smtClean="0"/>
              <a:t>2♂-5♀, 6♀</a:t>
            </a:r>
            <a:endParaRPr lang="en-US" dirty="0"/>
          </a:p>
        </p:txBody>
      </p:sp>
    </p:spTree>
    <p:extLst>
      <p:ext uri="{BB962C8B-B14F-4D97-AF65-F5344CB8AC3E}">
        <p14:creationId xmlns:p14="http://schemas.microsoft.com/office/powerpoint/2010/main" val="1562609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Clostridiodes</a:t>
            </a:r>
            <a:r>
              <a:rPr lang="en-US" i="1" dirty="0" smtClean="0"/>
              <a:t> difficile </a:t>
            </a:r>
            <a:r>
              <a:rPr lang="en-US" dirty="0" smtClean="0"/>
              <a:t>it is the Environment!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authors review a series of WGS data around C. difficile and come to the conclusion that it is the environment!  The authors note many WGS studies finding C. difficile in the environment and then finding identical isolates in patients with </a:t>
            </a:r>
            <a:r>
              <a:rPr lang="en-US" i="1" dirty="0" smtClean="0"/>
              <a:t>C. difficile</a:t>
            </a:r>
            <a:r>
              <a:rPr lang="en-US" dirty="0" smtClean="0"/>
              <a:t>.</a:t>
            </a:r>
          </a:p>
          <a:p>
            <a:r>
              <a:rPr lang="en-US" dirty="0" smtClean="0"/>
              <a:t>However, many of these studies found C. difficile on community benches or in pigs and then subsequently found them in sick patients suggesting that the community may play a significant role in acquisition of </a:t>
            </a:r>
            <a:r>
              <a:rPr lang="en-US" i="1" dirty="0" smtClean="0"/>
              <a:t>C. difficile </a:t>
            </a:r>
            <a:r>
              <a:rPr lang="en-US" dirty="0" smtClean="0"/>
              <a:t>colonization that may then result in infection when an antibiotic insult to the gut biome occurs.  So when we say the environment plays a role that does not appear to always or the majority being the healthcare environment.</a:t>
            </a:r>
          </a:p>
          <a:p>
            <a:endParaRPr lang="en-US" dirty="0" smtClean="0"/>
          </a:p>
          <a:p>
            <a:pPr marL="0" indent="0">
              <a:buNone/>
            </a:pPr>
            <a:endParaRPr lang="en-US" dirty="0"/>
          </a:p>
          <a:p>
            <a:r>
              <a:rPr lang="en-US" dirty="0" smtClean="0"/>
              <a:t>Turner </a:t>
            </a:r>
            <a:r>
              <a:rPr lang="en-US" dirty="0"/>
              <a:t>NA, Smith BA, Lewis SS (2019</a:t>
            </a:r>
            <a:r>
              <a:rPr lang="en-US" dirty="0" smtClean="0"/>
              <a:t>) Novel </a:t>
            </a:r>
            <a:r>
              <a:rPr lang="en-US" dirty="0"/>
              <a:t>and emerging sources of </a:t>
            </a:r>
            <a:r>
              <a:rPr lang="en-US" i="1" dirty="0" err="1" smtClean="0"/>
              <a:t>Clostridioides</a:t>
            </a:r>
            <a:r>
              <a:rPr lang="en-US" i="1" dirty="0" smtClean="0"/>
              <a:t> </a:t>
            </a:r>
            <a:r>
              <a:rPr lang="fr-FR" i="1" dirty="0" smtClean="0"/>
              <a:t>difficile </a:t>
            </a:r>
            <a:r>
              <a:rPr lang="fr-FR" dirty="0"/>
              <a:t>infection. </a:t>
            </a:r>
            <a:r>
              <a:rPr lang="fr-FR" dirty="0" err="1"/>
              <a:t>PLoS</a:t>
            </a:r>
            <a:r>
              <a:rPr lang="fr-FR" dirty="0"/>
              <a:t> </a:t>
            </a:r>
            <a:r>
              <a:rPr lang="fr-FR" dirty="0" err="1"/>
              <a:t>Pathog</a:t>
            </a:r>
            <a:r>
              <a:rPr lang="fr-FR" dirty="0"/>
              <a:t> 15(12): e1008125</a:t>
            </a:r>
            <a:r>
              <a:rPr lang="fr-FR" dirty="0" smtClean="0"/>
              <a:t>. </a:t>
            </a:r>
            <a:r>
              <a:rPr lang="en-US" dirty="0" smtClean="0"/>
              <a:t>https</a:t>
            </a:r>
            <a:r>
              <a:rPr lang="en-US" dirty="0"/>
              <a:t>://doi.org/10.1371/journal.ppat.1008125</a:t>
            </a:r>
          </a:p>
        </p:txBody>
      </p:sp>
    </p:spTree>
    <p:extLst>
      <p:ext uri="{BB962C8B-B14F-4D97-AF65-F5344CB8AC3E}">
        <p14:creationId xmlns:p14="http://schemas.microsoft.com/office/powerpoint/2010/main" val="1448955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other organisms!</a:t>
            </a:r>
            <a:endParaRPr lang="en-US" dirty="0"/>
          </a:p>
        </p:txBody>
      </p:sp>
      <p:sp>
        <p:nvSpPr>
          <p:cNvPr id="3" name="Content Placeholder 2"/>
          <p:cNvSpPr>
            <a:spLocks noGrp="1"/>
          </p:cNvSpPr>
          <p:nvPr>
            <p:ph idx="1"/>
          </p:nvPr>
        </p:nvSpPr>
        <p:spPr/>
        <p:txBody>
          <a:bodyPr>
            <a:normAutofit/>
          </a:bodyPr>
          <a:lstStyle/>
          <a:p>
            <a:r>
              <a:rPr lang="en-US" dirty="0" smtClean="0"/>
              <a:t>Lewis T, High-throughput </a:t>
            </a:r>
            <a:r>
              <a:rPr lang="en-US" dirty="0"/>
              <a:t>whole-genome sequencing to dissect the </a:t>
            </a:r>
            <a:r>
              <a:rPr lang="en-US" dirty="0" smtClean="0"/>
              <a:t>epidemiology of </a:t>
            </a:r>
            <a:r>
              <a:rPr lang="en-US" i="1" dirty="0"/>
              <a:t>Acinetobacter </a:t>
            </a:r>
            <a:r>
              <a:rPr lang="en-US" i="1" dirty="0" err="1"/>
              <a:t>baumannii</a:t>
            </a:r>
            <a:r>
              <a:rPr lang="en-US" dirty="0"/>
              <a:t> isolates from a hospital </a:t>
            </a:r>
            <a:r>
              <a:rPr lang="en-US" dirty="0" smtClean="0"/>
              <a:t>outbreak </a:t>
            </a:r>
            <a:r>
              <a:rPr lang="en-US" sz="1600" dirty="0" smtClean="0"/>
              <a:t>JHI </a:t>
            </a:r>
            <a:r>
              <a:rPr lang="en-US" sz="1600" dirty="0"/>
              <a:t>75 (2010</a:t>
            </a:r>
            <a:r>
              <a:rPr lang="en-US" sz="1600" dirty="0" smtClean="0"/>
              <a:t>)</a:t>
            </a:r>
          </a:p>
          <a:p>
            <a:r>
              <a:rPr lang="en-US" sz="1600" dirty="0" smtClean="0"/>
              <a:t>6 patient outbreak in a hospital</a:t>
            </a:r>
          </a:p>
          <a:p>
            <a:r>
              <a:rPr lang="en-US" sz="1600" dirty="0" smtClean="0"/>
              <a:t>“Our </a:t>
            </a:r>
            <a:r>
              <a:rPr lang="en-US" sz="1600" dirty="0"/>
              <a:t>analyses support transmission of MDR-</a:t>
            </a:r>
            <a:r>
              <a:rPr lang="en-US" sz="1600" dirty="0" err="1"/>
              <a:t>Aci</a:t>
            </a:r>
            <a:r>
              <a:rPr lang="en-US" sz="1600" dirty="0"/>
              <a:t> from the </a:t>
            </a:r>
            <a:r>
              <a:rPr lang="en-US" sz="1600" dirty="0" smtClean="0"/>
              <a:t>wound of </a:t>
            </a:r>
            <a:r>
              <a:rPr lang="en-US" sz="1600" dirty="0"/>
              <a:t>a military patient M2 to the respiratory tract of a civilian </a:t>
            </a:r>
            <a:r>
              <a:rPr lang="en-US" sz="1600" dirty="0" smtClean="0"/>
              <a:t>patient C2</a:t>
            </a:r>
            <a:r>
              <a:rPr lang="en-US" sz="1600" dirty="0"/>
              <a:t>. As MDR-</a:t>
            </a:r>
            <a:r>
              <a:rPr lang="en-US" sz="1600" dirty="0" err="1"/>
              <a:t>Aci</a:t>
            </a:r>
            <a:r>
              <a:rPr lang="en-US" sz="1600" dirty="0"/>
              <a:t> was not isolated from C2 until several weeks </a:t>
            </a:r>
            <a:r>
              <a:rPr lang="en-US" sz="1600" dirty="0" smtClean="0"/>
              <a:t>after M2 </a:t>
            </a:r>
            <a:r>
              <a:rPr lang="en-US" sz="1600" dirty="0"/>
              <a:t>left the adjacent bed, however, we cannot determine when </a:t>
            </a:r>
            <a:r>
              <a:rPr lang="en-US" sz="1600" dirty="0" smtClean="0"/>
              <a:t>and how </a:t>
            </a:r>
            <a:r>
              <a:rPr lang="en-US" sz="1600" dirty="0"/>
              <a:t>transmission occurred. One possibility is that C2 </a:t>
            </a:r>
            <a:r>
              <a:rPr lang="en-US" sz="1600" dirty="0" smtClean="0"/>
              <a:t>became </a:t>
            </a:r>
            <a:r>
              <a:rPr lang="en-US" sz="1600" dirty="0" err="1" smtClean="0"/>
              <a:t>colonised</a:t>
            </a:r>
            <a:r>
              <a:rPr lang="en-US" sz="1600" dirty="0" smtClean="0"/>
              <a:t> </a:t>
            </a:r>
            <a:r>
              <a:rPr lang="en-US" sz="1600" dirty="0"/>
              <a:t>when the two patients were nursed together, but </a:t>
            </a:r>
            <a:r>
              <a:rPr lang="en-US" sz="1600" dirty="0" smtClean="0"/>
              <a:t>that </a:t>
            </a:r>
            <a:r>
              <a:rPr lang="en-US" sz="1600" dirty="0" err="1" smtClean="0"/>
              <a:t>colonisation</a:t>
            </a:r>
            <a:r>
              <a:rPr lang="en-US" sz="1600" dirty="0" smtClean="0"/>
              <a:t> </a:t>
            </a:r>
            <a:r>
              <a:rPr lang="en-US" sz="1600" dirty="0"/>
              <a:t>did not reach detectable levels in the sputum </a:t>
            </a:r>
            <a:r>
              <a:rPr lang="en-US" sz="1600" dirty="0" smtClean="0"/>
              <a:t>until much </a:t>
            </a:r>
            <a:r>
              <a:rPr lang="en-US" sz="1600" dirty="0"/>
              <a:t>later. Another possibility is that M2 contaminated the </a:t>
            </a:r>
            <a:r>
              <a:rPr lang="en-US" sz="1600" dirty="0" smtClean="0"/>
              <a:t>local environment </a:t>
            </a:r>
            <a:r>
              <a:rPr lang="en-US" sz="1600" dirty="0"/>
              <a:t>and C2 acquired the organism from the </a:t>
            </a:r>
            <a:r>
              <a:rPr lang="en-US" sz="1600" dirty="0" err="1" smtClean="0"/>
              <a:t>environmentonly</a:t>
            </a:r>
            <a:r>
              <a:rPr lang="en-US" sz="1600" dirty="0" smtClean="0"/>
              <a:t> (sic) after </a:t>
            </a:r>
            <a:r>
              <a:rPr lang="en-US" sz="1600" dirty="0"/>
              <a:t>M2 had left the ward. This latter option would </a:t>
            </a:r>
            <a:r>
              <a:rPr lang="en-US" sz="1600" dirty="0" smtClean="0"/>
              <a:t>be consistent </a:t>
            </a:r>
            <a:r>
              <a:rPr lang="en-US" sz="1600" dirty="0"/>
              <a:t>with a significant role of the environment in </a:t>
            </a:r>
            <a:r>
              <a:rPr lang="en-US" sz="1600" dirty="0" smtClean="0"/>
              <a:t>transmission of </a:t>
            </a:r>
            <a:r>
              <a:rPr lang="en-US" sz="1600" dirty="0"/>
              <a:t>MDR-</a:t>
            </a:r>
            <a:r>
              <a:rPr lang="en-US" sz="1600" dirty="0" err="1"/>
              <a:t>Aci</a:t>
            </a:r>
            <a:r>
              <a:rPr lang="en-US" sz="1600" dirty="0"/>
              <a:t>, as suggested by </a:t>
            </a:r>
            <a:r>
              <a:rPr lang="en-US" sz="1600" dirty="0" smtClean="0"/>
              <a:t>others.”</a:t>
            </a:r>
            <a:endParaRPr lang="en-US" sz="1600" dirty="0"/>
          </a:p>
        </p:txBody>
      </p:sp>
    </p:spTree>
    <p:extLst>
      <p:ext uri="{BB962C8B-B14F-4D97-AF65-F5344CB8AC3E}">
        <p14:creationId xmlns:p14="http://schemas.microsoft.com/office/powerpoint/2010/main" val="3118693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Quick, J Seeking </a:t>
            </a:r>
            <a:r>
              <a:rPr lang="en-US" sz="2400" dirty="0"/>
              <a:t>the source of </a:t>
            </a:r>
            <a:r>
              <a:rPr lang="en-US" sz="2400" dirty="0" smtClean="0"/>
              <a:t>Pseudomonas aeruginosa </a:t>
            </a:r>
            <a:r>
              <a:rPr lang="en-US" sz="2400" dirty="0"/>
              <a:t>infections in a recently</a:t>
            </a:r>
            <a:br>
              <a:rPr lang="en-US" sz="2400" dirty="0"/>
            </a:br>
            <a:r>
              <a:rPr lang="en-US" sz="2400" dirty="0"/>
              <a:t>opened hospital: an observational </a:t>
            </a:r>
            <a:r>
              <a:rPr lang="en-US" sz="2400" dirty="0" smtClean="0"/>
              <a:t>study using </a:t>
            </a:r>
            <a:r>
              <a:rPr lang="en-US" sz="2400" dirty="0"/>
              <a:t>whole-genome </a:t>
            </a:r>
            <a:r>
              <a:rPr lang="en-US" sz="2400" dirty="0" smtClean="0"/>
              <a:t>sequencing </a:t>
            </a:r>
            <a:r>
              <a:rPr lang="en-US" sz="1400" dirty="0"/>
              <a:t>BMJ Open 2014;4:e006278. doi:10.1136/bmjopen-2014-006278</a:t>
            </a:r>
          </a:p>
        </p:txBody>
      </p:sp>
      <p:sp>
        <p:nvSpPr>
          <p:cNvPr id="3" name="Content Placeholder 2"/>
          <p:cNvSpPr>
            <a:spLocks noGrp="1"/>
          </p:cNvSpPr>
          <p:nvPr>
            <p:ph idx="1"/>
          </p:nvPr>
        </p:nvSpPr>
        <p:spPr/>
        <p:txBody>
          <a:bodyPr>
            <a:normAutofit fontScale="92500" lnSpcReduction="20000"/>
          </a:bodyPr>
          <a:lstStyle/>
          <a:p>
            <a:r>
              <a:rPr lang="en-US" dirty="0"/>
              <a:t>Results: </a:t>
            </a:r>
            <a:r>
              <a:rPr lang="en-US" dirty="0" smtClean="0"/>
              <a:t>“WGS (Whole genome sequencing) </a:t>
            </a:r>
            <a:r>
              <a:rPr lang="en-US" dirty="0"/>
              <a:t>for 141 P. aeruginosa isolates </a:t>
            </a:r>
            <a:r>
              <a:rPr lang="en-US" dirty="0" smtClean="0"/>
              <a:t>were obtained </a:t>
            </a:r>
            <a:r>
              <a:rPr lang="en-US" dirty="0"/>
              <a:t>from patients, hospital water and the </a:t>
            </a:r>
            <a:r>
              <a:rPr lang="en-US" dirty="0" smtClean="0"/>
              <a:t>ward environment</a:t>
            </a:r>
            <a:r>
              <a:rPr lang="en-US" dirty="0"/>
              <a:t>. Phylogenetic analysis revealed </a:t>
            </a:r>
            <a:r>
              <a:rPr lang="en-US" dirty="0" smtClean="0"/>
              <a:t>eight distinct </a:t>
            </a:r>
            <a:r>
              <a:rPr lang="en-US" dirty="0"/>
              <a:t>clades, with a single clade representing </a:t>
            </a:r>
            <a:r>
              <a:rPr lang="en-US" dirty="0" smtClean="0"/>
              <a:t>the majority </a:t>
            </a:r>
            <a:r>
              <a:rPr lang="en-US" dirty="0"/>
              <a:t>of environmental isolates in the burns unit</a:t>
            </a:r>
            <a:r>
              <a:rPr lang="en-US" dirty="0" smtClean="0"/>
              <a:t>. Isolates </a:t>
            </a:r>
            <a:r>
              <a:rPr lang="en-US" dirty="0"/>
              <a:t>from three patients had identical </a:t>
            </a:r>
            <a:r>
              <a:rPr lang="en-US" dirty="0" smtClean="0"/>
              <a:t>genotypes compared </a:t>
            </a:r>
            <a:r>
              <a:rPr lang="en-US" dirty="0"/>
              <a:t>with water isolates from the same room</a:t>
            </a:r>
            <a:r>
              <a:rPr lang="en-US" dirty="0" smtClean="0"/>
              <a:t>. There </a:t>
            </a:r>
            <a:r>
              <a:rPr lang="en-US" dirty="0"/>
              <a:t>was clear clustering of water isolates by </a:t>
            </a:r>
            <a:r>
              <a:rPr lang="en-US" dirty="0" smtClean="0"/>
              <a:t>room and </a:t>
            </a:r>
            <a:r>
              <a:rPr lang="en-US" dirty="0"/>
              <a:t>outlet, allowing the source of acquisitions to </a:t>
            </a:r>
            <a:r>
              <a:rPr lang="en-US" dirty="0" smtClean="0"/>
              <a:t>be unambiguously </a:t>
            </a:r>
            <a:r>
              <a:rPr lang="en-US" dirty="0"/>
              <a:t>identified. Whole-genome </a:t>
            </a:r>
            <a:r>
              <a:rPr lang="en-US" dirty="0" smtClean="0"/>
              <a:t>shotgun sequencing </a:t>
            </a:r>
            <a:r>
              <a:rPr lang="en-US" dirty="0"/>
              <a:t>of biofilm DNA extracted from </a:t>
            </a:r>
            <a:r>
              <a:rPr lang="en-US" dirty="0" smtClean="0"/>
              <a:t>a thermostatic </a:t>
            </a:r>
            <a:r>
              <a:rPr lang="en-US" dirty="0"/>
              <a:t>mixer valve revealed this was the </a:t>
            </a:r>
            <a:r>
              <a:rPr lang="en-US" dirty="0" smtClean="0"/>
              <a:t>source of </a:t>
            </a:r>
            <a:r>
              <a:rPr lang="en-US" dirty="0"/>
              <a:t>a P. aeruginosa subpopulation previously </a:t>
            </a:r>
            <a:r>
              <a:rPr lang="en-US" dirty="0" smtClean="0"/>
              <a:t>detected in </a:t>
            </a:r>
            <a:r>
              <a:rPr lang="en-US" dirty="0"/>
              <a:t>water. In the remaining two cases there was no </a:t>
            </a:r>
            <a:r>
              <a:rPr lang="en-US" dirty="0" smtClean="0"/>
              <a:t>clear link </a:t>
            </a:r>
            <a:r>
              <a:rPr lang="en-US" dirty="0"/>
              <a:t>to the hospital environment</a:t>
            </a:r>
            <a:r>
              <a:rPr lang="en-US" dirty="0" smtClean="0"/>
              <a:t>.”</a:t>
            </a:r>
            <a:endParaRPr lang="en-US" dirty="0"/>
          </a:p>
          <a:p>
            <a:r>
              <a:rPr lang="en-US" dirty="0" smtClean="0"/>
              <a:t>Conclusions</a:t>
            </a:r>
            <a:r>
              <a:rPr lang="en-US" dirty="0"/>
              <a:t>: </a:t>
            </a:r>
            <a:r>
              <a:rPr lang="en-US" dirty="0" smtClean="0"/>
              <a:t>That acquisition of PSA </a:t>
            </a:r>
            <a:r>
              <a:rPr lang="en-US" dirty="0"/>
              <a:t>can be traced to </a:t>
            </a:r>
            <a:r>
              <a:rPr lang="en-US" dirty="0" smtClean="0"/>
              <a:t>a specific </a:t>
            </a:r>
            <a:r>
              <a:rPr lang="en-US" dirty="0"/>
              <a:t>source within a hospital </a:t>
            </a:r>
            <a:r>
              <a:rPr lang="en-US" dirty="0" smtClean="0"/>
              <a:t>ward.</a:t>
            </a:r>
            <a:endParaRPr lang="en-US" dirty="0"/>
          </a:p>
        </p:txBody>
      </p:sp>
    </p:spTree>
    <p:extLst>
      <p:ext uri="{BB962C8B-B14F-4D97-AF65-F5344CB8AC3E}">
        <p14:creationId xmlns:p14="http://schemas.microsoft.com/office/powerpoint/2010/main" val="5603713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9189" t="11746" r="17418" b="7734"/>
          <a:stretch/>
        </p:blipFill>
        <p:spPr>
          <a:xfrm>
            <a:off x="659026" y="296562"/>
            <a:ext cx="10618573" cy="6530962"/>
          </a:xfrm>
          <a:prstGeom prst="rect">
            <a:avLst/>
          </a:prstGeom>
        </p:spPr>
      </p:pic>
    </p:spTree>
    <p:extLst>
      <p:ext uri="{BB962C8B-B14F-4D97-AF65-F5344CB8AC3E}">
        <p14:creationId xmlns:p14="http://schemas.microsoft.com/office/powerpoint/2010/main" val="2144650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talk about what we care about</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Sampled </a:t>
            </a:r>
            <a:r>
              <a:rPr lang="en-US" b="1" dirty="0"/>
              <a:t>198 health-care workers, 40 environmental locations</a:t>
            </a:r>
            <a:r>
              <a:rPr lang="en-US" b="1" dirty="0" smtClean="0"/>
              <a:t>, and </a:t>
            </a:r>
            <a:r>
              <a:rPr lang="en-US" b="1" dirty="0"/>
              <a:t>1854 </a:t>
            </a:r>
            <a:r>
              <a:rPr lang="en-US" b="1" dirty="0" smtClean="0"/>
              <a:t>patients (386 were positive, 357 of those on admission); </a:t>
            </a:r>
            <a:r>
              <a:rPr lang="en-US" b="1" dirty="0"/>
              <a:t>1819 isolates were sequenced. Median nasal carriage rate of </a:t>
            </a:r>
            <a:r>
              <a:rPr lang="en-US" b="1" i="1" dirty="0"/>
              <a:t>S aureus </a:t>
            </a:r>
            <a:r>
              <a:rPr lang="en-US" b="1" dirty="0"/>
              <a:t>in health-care workers </a:t>
            </a:r>
            <a:r>
              <a:rPr lang="en-US" b="1" dirty="0" smtClean="0"/>
              <a:t>at 4-weekly time points </a:t>
            </a:r>
            <a:r>
              <a:rPr lang="en-US" b="1" dirty="0"/>
              <a:t>was </a:t>
            </a:r>
            <a:r>
              <a:rPr lang="en-US" b="1" dirty="0" smtClean="0"/>
              <a:t>36.9</a:t>
            </a:r>
            <a:r>
              <a:rPr lang="en-US" b="1" dirty="0"/>
              <a:t>% </a:t>
            </a:r>
            <a:r>
              <a:rPr lang="en-US" b="1" dirty="0" smtClean="0"/>
              <a:t>and </a:t>
            </a:r>
            <a:r>
              <a:rPr lang="en-US" b="1" dirty="0"/>
              <a:t>115 (58%) health-care workers had </a:t>
            </a:r>
            <a:r>
              <a:rPr lang="en-US" b="1" i="1" dirty="0"/>
              <a:t>S aureus </a:t>
            </a:r>
            <a:r>
              <a:rPr lang="en-US" b="1" dirty="0"/>
              <a:t>detected at </a:t>
            </a:r>
            <a:r>
              <a:rPr lang="en-US" b="1" dirty="0" smtClean="0"/>
              <a:t>least once </a:t>
            </a:r>
            <a:r>
              <a:rPr lang="en-US" b="1" dirty="0"/>
              <a:t>during the study. </a:t>
            </a:r>
            <a:r>
              <a:rPr lang="en-US" b="1" i="1" dirty="0"/>
              <a:t>S aureus </a:t>
            </a:r>
            <a:r>
              <a:rPr lang="en-US" b="1" dirty="0"/>
              <a:t>was </a:t>
            </a:r>
            <a:r>
              <a:rPr lang="en-US" b="1" dirty="0" smtClean="0"/>
              <a:t>identified </a:t>
            </a:r>
            <a:r>
              <a:rPr lang="en-US" b="1" dirty="0"/>
              <a:t>in 8–50% of environmental samples. 605 genetically distinct </a:t>
            </a:r>
            <a:r>
              <a:rPr lang="en-US" b="1" dirty="0" smtClean="0"/>
              <a:t>subtypes were identified at </a:t>
            </a:r>
            <a:r>
              <a:rPr lang="en-US" b="1" dirty="0"/>
              <a:t>a rate of 38 (IQR 34–42) per 4-weekly cycle. </a:t>
            </a:r>
            <a:r>
              <a:rPr lang="en-US" b="1" dirty="0" smtClean="0"/>
              <a:t>Only 25 </a:t>
            </a:r>
            <a:r>
              <a:rPr lang="en-US" b="1" dirty="0"/>
              <a:t>instances of transmission to patients (seven from health-care workers, two from the environment, and 16 </a:t>
            </a:r>
            <a:r>
              <a:rPr lang="en-US" b="1" dirty="0" smtClean="0"/>
              <a:t>from other </a:t>
            </a:r>
            <a:r>
              <a:rPr lang="en-US" b="1" dirty="0"/>
              <a:t>patients) were detected</a:t>
            </a:r>
            <a:r>
              <a:rPr lang="en-US" b="1" dirty="0" smtClean="0"/>
              <a:t>. So only 8% of HAI cases were from the environment, 92% weren’t</a:t>
            </a:r>
          </a:p>
          <a:p>
            <a:r>
              <a:rPr lang="en-US" dirty="0"/>
              <a:t>Price JR Transmission of Staphylococcus aureus between health-care workers, the environment, and patients in an intensive care unit: a longitudinal cohort study based on whole-genome sequencing The Lancet Infectious Diseases VOLUME 17, ISSUE 2, P207-214, FEBRUARY 01, 2017</a:t>
            </a:r>
          </a:p>
          <a:p>
            <a:endParaRPr lang="en-US" dirty="0"/>
          </a:p>
        </p:txBody>
      </p:sp>
    </p:spTree>
    <p:extLst>
      <p:ext uri="{BB962C8B-B14F-4D97-AF65-F5344CB8AC3E}">
        <p14:creationId xmlns:p14="http://schemas.microsoft.com/office/powerpoint/2010/main" val="2162385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Means…..</a:t>
            </a:r>
            <a:endParaRPr lang="en-US" dirty="0"/>
          </a:p>
        </p:txBody>
      </p:sp>
      <p:sp>
        <p:nvSpPr>
          <p:cNvPr id="3" name="Content Placeholder 2"/>
          <p:cNvSpPr>
            <a:spLocks noGrp="1"/>
          </p:cNvSpPr>
          <p:nvPr>
            <p:ph idx="1"/>
          </p:nvPr>
        </p:nvSpPr>
        <p:spPr/>
        <p:txBody>
          <a:bodyPr/>
          <a:lstStyle/>
          <a:p>
            <a:r>
              <a:rPr lang="en-US" b="1" dirty="0" smtClean="0"/>
              <a:t>“In the presence of standard infection control measures, health-care workers were infrequently sources of transmission to patients. </a:t>
            </a:r>
            <a:r>
              <a:rPr lang="en-US" b="1" i="1" dirty="0" smtClean="0"/>
              <a:t>S aureus </a:t>
            </a:r>
            <a:r>
              <a:rPr lang="en-US" b="1" dirty="0"/>
              <a:t>epidemiology in the ICU and HDU is </a:t>
            </a:r>
            <a:r>
              <a:rPr lang="en-US" b="1" dirty="0" err="1"/>
              <a:t>characterised</a:t>
            </a:r>
            <a:r>
              <a:rPr lang="en-US" b="1" dirty="0"/>
              <a:t> by continuous ingress of distinct subtypes rather than transmission of genetically related strains</a:t>
            </a:r>
            <a:r>
              <a:rPr lang="en-US" b="1" dirty="0" smtClean="0"/>
              <a:t>.” </a:t>
            </a:r>
          </a:p>
          <a:p>
            <a:r>
              <a:rPr lang="en-US" b="1" dirty="0" smtClean="0"/>
              <a:t>“Many </a:t>
            </a:r>
            <a:r>
              <a:rPr lang="en-US" b="1" dirty="0"/>
              <a:t>acquisitions might be </a:t>
            </a:r>
            <a:r>
              <a:rPr lang="en-US" b="1" dirty="0" smtClean="0"/>
              <a:t>attributable to </a:t>
            </a:r>
            <a:r>
              <a:rPr lang="en-US" b="1" dirty="0"/>
              <a:t>recrudescence of cryptic carriage and should not be </a:t>
            </a:r>
            <a:r>
              <a:rPr lang="en-US" b="1" dirty="0" smtClean="0"/>
              <a:t>routinely ascribed </a:t>
            </a:r>
            <a:r>
              <a:rPr lang="en-US" b="1" dirty="0"/>
              <a:t>to transmission and breached infection control</a:t>
            </a:r>
            <a:r>
              <a:rPr lang="en-US" b="1" dirty="0" smtClean="0"/>
              <a:t>.”</a:t>
            </a:r>
            <a:endParaRPr lang="en-US" b="1" dirty="0"/>
          </a:p>
          <a:p>
            <a:pPr marL="0" indent="0">
              <a:buNone/>
            </a:pPr>
            <a:endParaRPr lang="en-US" dirty="0"/>
          </a:p>
        </p:txBody>
      </p:sp>
    </p:spTree>
    <p:extLst>
      <p:ext uri="{BB962C8B-B14F-4D97-AF65-F5344CB8AC3E}">
        <p14:creationId xmlns:p14="http://schemas.microsoft.com/office/powerpoint/2010/main" val="26353412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of Findings</a:t>
            </a:r>
            <a:endParaRPr lang="en-US" dirty="0"/>
          </a:p>
        </p:txBody>
      </p:sp>
      <p:sp>
        <p:nvSpPr>
          <p:cNvPr id="3" name="Content Placeholder 2"/>
          <p:cNvSpPr>
            <a:spLocks noGrp="1"/>
          </p:cNvSpPr>
          <p:nvPr>
            <p:ph idx="1"/>
          </p:nvPr>
        </p:nvSpPr>
        <p:spPr/>
        <p:txBody>
          <a:bodyPr>
            <a:normAutofit lnSpcReduction="10000"/>
          </a:bodyPr>
          <a:lstStyle/>
          <a:p>
            <a:r>
              <a:rPr lang="en-US" b="1" dirty="0" smtClean="0"/>
              <a:t>398 </a:t>
            </a:r>
            <a:r>
              <a:rPr lang="en-US" b="1" i="1" dirty="0"/>
              <a:t>S. aureus </a:t>
            </a:r>
            <a:r>
              <a:rPr lang="en-US" b="1" dirty="0"/>
              <a:t>isolates from sterile-site infections. The </a:t>
            </a:r>
            <a:r>
              <a:rPr lang="en-US" b="1" i="1" dirty="0"/>
              <a:t>S. aureus </a:t>
            </a:r>
            <a:r>
              <a:rPr lang="en-US" b="1" dirty="0"/>
              <a:t>strains were </a:t>
            </a:r>
            <a:r>
              <a:rPr lang="en-US" b="1" dirty="0" smtClean="0"/>
              <a:t>collected from </a:t>
            </a:r>
            <a:r>
              <a:rPr lang="en-US" b="1" dirty="0"/>
              <a:t>four hospitals </a:t>
            </a:r>
            <a:r>
              <a:rPr lang="en-US" b="1" dirty="0" smtClean="0"/>
              <a:t>over </a:t>
            </a:r>
            <a:r>
              <a:rPr lang="en-US" b="1" dirty="0"/>
              <a:t>a 6-month period. </a:t>
            </a:r>
            <a:r>
              <a:rPr lang="en-US" b="1" dirty="0" smtClean="0"/>
              <a:t>No evidence of </a:t>
            </a:r>
            <a:r>
              <a:rPr lang="en-US" b="1" dirty="0"/>
              <a:t>transmission of </a:t>
            </a:r>
            <a:r>
              <a:rPr lang="en-US" b="1" i="1" dirty="0"/>
              <a:t>S. aureus </a:t>
            </a:r>
            <a:r>
              <a:rPr lang="en-US" b="1" dirty="0"/>
              <a:t>between patients with sterile-site infections. </a:t>
            </a:r>
            <a:r>
              <a:rPr lang="en-US" b="1" dirty="0" smtClean="0"/>
              <a:t>“The </a:t>
            </a:r>
            <a:r>
              <a:rPr lang="en-US" b="1" dirty="0"/>
              <a:t>lack of </a:t>
            </a:r>
            <a:r>
              <a:rPr lang="en-US" b="1" dirty="0" err="1"/>
              <a:t>intrahospital</a:t>
            </a:r>
            <a:r>
              <a:rPr lang="en-US" b="1" dirty="0"/>
              <a:t> transmission may </a:t>
            </a:r>
            <a:r>
              <a:rPr lang="en-US" b="1" dirty="0" smtClean="0"/>
              <a:t>reflect a </a:t>
            </a:r>
            <a:r>
              <a:rPr lang="en-US" b="1" dirty="0"/>
              <a:t>fundamental difference between day-to-day transmission events in the hospital setting and the more frequently </a:t>
            </a:r>
            <a:r>
              <a:rPr lang="en-US" b="1" dirty="0" smtClean="0"/>
              <a:t>studied outbreak </a:t>
            </a:r>
            <a:r>
              <a:rPr lang="en-US" b="1" dirty="0"/>
              <a:t>scenarios</a:t>
            </a:r>
            <a:r>
              <a:rPr lang="en-US" b="1" dirty="0" smtClean="0"/>
              <a:t>.”</a:t>
            </a:r>
          </a:p>
          <a:p>
            <a:r>
              <a:rPr lang="en-US" dirty="0"/>
              <a:t>Long SW, </a:t>
            </a:r>
            <a:r>
              <a:rPr lang="en-US" dirty="0" err="1"/>
              <a:t>Beres</a:t>
            </a:r>
            <a:r>
              <a:rPr lang="en-US" dirty="0"/>
              <a:t> SB, Olsen RJ, Musser JM. 2014. Absence of patient-to-patient </a:t>
            </a:r>
            <a:r>
              <a:rPr lang="en-US" dirty="0" err="1"/>
              <a:t>intrahospital</a:t>
            </a:r>
            <a:r>
              <a:rPr lang="en-US" dirty="0"/>
              <a:t> transmission of Staphylococcus aureus as determined by whole-genome sequencing. </a:t>
            </a:r>
            <a:r>
              <a:rPr lang="en-US" dirty="0" err="1"/>
              <a:t>mBio</a:t>
            </a:r>
            <a:r>
              <a:rPr lang="en-US" dirty="0"/>
              <a:t> 5(5):e01692-14. doi:10.1128/mBio.01692-14</a:t>
            </a:r>
          </a:p>
        </p:txBody>
      </p:sp>
    </p:spTree>
    <p:extLst>
      <p:ext uri="{BB962C8B-B14F-4D97-AF65-F5344CB8AC3E}">
        <p14:creationId xmlns:p14="http://schemas.microsoft.com/office/powerpoint/2010/main" val="660749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 is something newer!!!!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a:t>
            </a:r>
            <a:r>
              <a:rPr lang="en-US" dirty="0"/>
              <a:t>demonstrated frequent spread of MRSA USA300 and USA100 strains among patients, environment, and HCWs. WGS identified possible spread within and even between ICUs. Future analysis with detailed contact tracing in conjunction with genomic data may further elucidate pathways of MRSA spread and points for intervention</a:t>
            </a:r>
            <a:r>
              <a:rPr lang="en-US" dirty="0" smtClean="0"/>
              <a:t>.”</a:t>
            </a:r>
          </a:p>
          <a:p>
            <a:r>
              <a:rPr lang="en-US" dirty="0" smtClean="0"/>
              <a:t>There </a:t>
            </a:r>
            <a:r>
              <a:rPr lang="en-US" dirty="0"/>
              <a:t>were 413 MRSA isolates sequenced (38% USA300, 52% USA100) from 66 patient encounters. Six of 66 HCWs were contaminated with MRSA prior to room entry. Isolates from a single patient encounter were typically either USA100 or USA300; in 8 (12%) encounters both USA300 and USA100 were isolated. WGS demonstrated that isolates from patients, HCWs, and environment often were genetically similar, although there was substantial between-encounter diversity. Strikingly, there were 5 USA100 and 1 USA300 clusters that contained similar strains </a:t>
            </a:r>
            <a:r>
              <a:rPr lang="en-US" dirty="0" smtClean="0"/>
              <a:t>within </a:t>
            </a:r>
            <a:r>
              <a:rPr lang="en-US" dirty="0"/>
              <a:t>the cluster despite coming from different encounters, suggesting intra- and inter-ICU spread of strains, that is, 4 of these genomic clusters were from encounters in the same ICU; 5 of 6 clusters occurred within 1 week.</a:t>
            </a:r>
            <a:endParaRPr lang="en-US" sz="1600" dirty="0" smtClean="0"/>
          </a:p>
          <a:p>
            <a:r>
              <a:rPr lang="en-US" sz="1600" dirty="0" smtClean="0"/>
              <a:t>J </a:t>
            </a:r>
            <a:r>
              <a:rPr lang="en-US" sz="1600" dirty="0"/>
              <a:t>Popovich, Stefan J Green, </a:t>
            </a:r>
            <a:r>
              <a:rPr lang="en-US" sz="1600" dirty="0" err="1"/>
              <a:t>Koh</a:t>
            </a:r>
            <a:r>
              <a:rPr lang="en-US" sz="1600" dirty="0"/>
              <a:t> Okamoto, </a:t>
            </a:r>
            <a:r>
              <a:rPr lang="en-US" sz="1600" dirty="0" err="1"/>
              <a:t>Yoona</a:t>
            </a:r>
            <a:r>
              <a:rPr lang="en-US" sz="1600" dirty="0"/>
              <a:t> Rhee, Mary K Hayden, Michael </a:t>
            </a:r>
            <a:r>
              <a:rPr lang="en-US" sz="1600" dirty="0" err="1"/>
              <a:t>Schoeny</a:t>
            </a:r>
            <a:r>
              <a:rPr lang="en-US" sz="1600" dirty="0"/>
              <a:t>, Evan S </a:t>
            </a:r>
            <a:r>
              <a:rPr lang="en-US" sz="1600" dirty="0" err="1"/>
              <a:t>Snitkin</a:t>
            </a:r>
            <a:r>
              <a:rPr lang="en-US" sz="1600" dirty="0"/>
              <a:t>, Robert A Weinstein, MRSA Transmission in Intensive Care Units: Genomic Analysis of Patients, Their Environments, and Healthcare Workers, Clinical Infectious Diseases, , ciaa731, https://doi.org/10.1093/cid/ciaa731</a:t>
            </a:r>
          </a:p>
        </p:txBody>
      </p:sp>
    </p:spTree>
    <p:extLst>
      <p:ext uri="{BB962C8B-B14F-4D97-AF65-F5344CB8AC3E}">
        <p14:creationId xmlns:p14="http://schemas.microsoft.com/office/powerpoint/2010/main" val="2538436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Hasn’t this been answered?</a:t>
            </a:r>
            <a:br>
              <a:rPr lang="en-US" dirty="0" smtClean="0"/>
            </a:br>
            <a:r>
              <a:rPr lang="en-US" dirty="0" smtClean="0"/>
              <a:t>One Review of 18 Studies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Cohen B, Cohen CC, </a:t>
            </a:r>
            <a:r>
              <a:rPr lang="en-US" dirty="0" err="1" smtClean="0"/>
              <a:t>Loyland</a:t>
            </a:r>
            <a:r>
              <a:rPr lang="en-US" dirty="0" smtClean="0"/>
              <a:t> B, Larson EL. Transmission of health care-associated infections from roommates and prior room occupants: a systematic review. </a:t>
            </a:r>
            <a:r>
              <a:rPr lang="en-US" dirty="0" err="1" smtClean="0"/>
              <a:t>Clin</a:t>
            </a:r>
            <a:r>
              <a:rPr lang="en-US" dirty="0" smtClean="0"/>
              <a:t> </a:t>
            </a:r>
            <a:r>
              <a:rPr lang="en-US" dirty="0" err="1" smtClean="0"/>
              <a:t>Epidemiol</a:t>
            </a:r>
            <a:r>
              <a:rPr lang="en-US" dirty="0" smtClean="0"/>
              <a:t> 2017;9:297–310</a:t>
            </a:r>
          </a:p>
          <a:p>
            <a:r>
              <a:rPr lang="en-US" dirty="0" smtClean="0"/>
              <a:t>“Multiple </a:t>
            </a:r>
            <a:r>
              <a:rPr lang="en-US" dirty="0"/>
              <a:t>studies reported positive associations between </a:t>
            </a:r>
            <a:r>
              <a:rPr lang="en-US" dirty="0" smtClean="0"/>
              <a:t>infection and </a:t>
            </a:r>
            <a:r>
              <a:rPr lang="en-US" dirty="0"/>
              <a:t>exposure to roommates with influenza and group A streptococcus, but no associations </a:t>
            </a:r>
            <a:r>
              <a:rPr lang="en-US" dirty="0" smtClean="0"/>
              <a:t>were found </a:t>
            </a:r>
            <a:r>
              <a:rPr lang="en-US" dirty="0"/>
              <a:t>for Clostridium difficile, methicillin-resistant Staphylococcus aureus, </a:t>
            </a:r>
            <a:r>
              <a:rPr lang="en-US" dirty="0" smtClean="0"/>
              <a:t>Cryptosporidium </a:t>
            </a:r>
            <a:r>
              <a:rPr lang="en-US" dirty="0" err="1" smtClean="0"/>
              <a:t>parvum</a:t>
            </a:r>
            <a:r>
              <a:rPr lang="en-US" dirty="0"/>
              <a:t>, or Pseudomonas </a:t>
            </a:r>
            <a:r>
              <a:rPr lang="en-US" dirty="0" err="1"/>
              <a:t>cepacia</a:t>
            </a:r>
            <a:r>
              <a:rPr lang="en-US" dirty="0"/>
              <a:t>; findings were mixed for vancomycin-resistant </a:t>
            </a:r>
            <a:r>
              <a:rPr lang="en-US" dirty="0" smtClean="0"/>
              <a:t>enterococci (</a:t>
            </a:r>
            <a:r>
              <a:rPr lang="en-US" dirty="0"/>
              <a:t>VRE). Positive associations were found between infection/colonization and exposure to </a:t>
            </a:r>
            <a:r>
              <a:rPr lang="en-US" dirty="0" smtClean="0"/>
              <a:t>rooms previously </a:t>
            </a:r>
            <a:r>
              <a:rPr lang="en-US" dirty="0"/>
              <a:t>occupied by patients with Pseudomonas aeruginosa and </a:t>
            </a:r>
            <a:r>
              <a:rPr lang="en-US" dirty="0" err="1"/>
              <a:t>Acinetobacter</a:t>
            </a:r>
            <a:r>
              <a:rPr lang="en-US" dirty="0"/>
              <a:t> </a:t>
            </a:r>
            <a:r>
              <a:rPr lang="en-US" dirty="0" err="1"/>
              <a:t>baumannii</a:t>
            </a:r>
            <a:r>
              <a:rPr lang="en-US" dirty="0" smtClean="0"/>
              <a:t>, but </a:t>
            </a:r>
            <a:r>
              <a:rPr lang="en-US" u="sng" dirty="0"/>
              <a:t>no associations were found for resistant Gram-negative organisms</a:t>
            </a:r>
            <a:r>
              <a:rPr lang="en-US" dirty="0"/>
              <a:t>; findings were mixed </a:t>
            </a:r>
            <a:r>
              <a:rPr lang="en-US" dirty="0" smtClean="0"/>
              <a:t>for C</a:t>
            </a:r>
            <a:r>
              <a:rPr lang="en-US" dirty="0"/>
              <a:t>. difficile, methicillin-resistant S. aureus, and VRE. Although the majority of studies suggest </a:t>
            </a:r>
            <a:r>
              <a:rPr lang="en-US" dirty="0" smtClean="0"/>
              <a:t>a link </a:t>
            </a:r>
            <a:r>
              <a:rPr lang="en-US" dirty="0"/>
              <a:t>between exposure to infected/colonized roommates and prior room occupants, </a:t>
            </a:r>
            <a:r>
              <a:rPr lang="en-US" dirty="0" smtClean="0"/>
              <a:t>methodological improvements </a:t>
            </a:r>
            <a:r>
              <a:rPr lang="en-US" dirty="0"/>
              <a:t>such as increasing the statistical power and conducting universal </a:t>
            </a:r>
            <a:r>
              <a:rPr lang="en-US" dirty="0" smtClean="0"/>
              <a:t>screening for </a:t>
            </a:r>
            <a:r>
              <a:rPr lang="en-US" dirty="0"/>
              <a:t>colonization would provide more definitive evidence needed to establish causality</a:t>
            </a:r>
            <a:r>
              <a:rPr lang="en-US" dirty="0" smtClean="0"/>
              <a:t>.”</a:t>
            </a:r>
            <a:endParaRPr lang="en-US" dirty="0"/>
          </a:p>
        </p:txBody>
      </p:sp>
    </p:spTree>
    <p:extLst>
      <p:ext uri="{BB962C8B-B14F-4D97-AF65-F5344CB8AC3E}">
        <p14:creationId xmlns:p14="http://schemas.microsoft.com/office/powerpoint/2010/main" val="86069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Hmmmm</a:t>
            </a:r>
            <a:r>
              <a:rPr lang="en-US" dirty="0" smtClean="0"/>
              <a:t>, something didn’t get mentioned</a:t>
            </a:r>
            <a:endParaRPr lang="en-US" dirty="0"/>
          </a:p>
        </p:txBody>
      </p:sp>
      <p:sp>
        <p:nvSpPr>
          <p:cNvPr id="3" name="Content Placeholder 2"/>
          <p:cNvSpPr>
            <a:spLocks noGrp="1"/>
          </p:cNvSpPr>
          <p:nvPr>
            <p:ph idx="1"/>
          </p:nvPr>
        </p:nvSpPr>
        <p:spPr/>
        <p:txBody>
          <a:bodyPr/>
          <a:lstStyle/>
          <a:p>
            <a:r>
              <a:rPr lang="en-US" dirty="0" smtClean="0"/>
              <a:t>Strikingly</a:t>
            </a:r>
            <a:r>
              <a:rPr lang="en-US" dirty="0"/>
              <a:t>, there were 5 USA100 and 1 USA300 clusters that contained similar strains </a:t>
            </a:r>
            <a:r>
              <a:rPr lang="en-US" b="1" i="1" u="sng" dirty="0"/>
              <a:t>(&lt;22 single-nucleotide variants [SNVs], with most &lt;10 SNVs</a:t>
            </a:r>
            <a:r>
              <a:rPr lang="en-US" dirty="0"/>
              <a:t>) within the cluster despite coming from different encounters, suggesting intra- and inter-ICU spread of strains, that is, 4 of these genomic clusters were from encounters in the same ICU; 5 of 6 clusters occurred within 1 week</a:t>
            </a:r>
            <a:r>
              <a:rPr lang="en-US" dirty="0" smtClean="0"/>
              <a:t>.</a:t>
            </a:r>
          </a:p>
          <a:p>
            <a:r>
              <a:rPr lang="en-US" dirty="0" smtClean="0"/>
              <a:t>No one uses 22 SNVs to claim similar strains and as was noted earlier 2 SNVs is the point where expert consensus on WGS being “proof” of the same strain being involved begins to fall apart. </a:t>
            </a:r>
          </a:p>
          <a:p>
            <a:endParaRPr lang="en-US" dirty="0"/>
          </a:p>
        </p:txBody>
      </p:sp>
    </p:spTree>
    <p:extLst>
      <p:ext uri="{BB962C8B-B14F-4D97-AF65-F5344CB8AC3E}">
        <p14:creationId xmlns:p14="http://schemas.microsoft.com/office/powerpoint/2010/main" val="928108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year in the ICU can teach you a lot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“Surprisingly</a:t>
            </a:r>
            <a:r>
              <a:rPr lang="en-US" dirty="0"/>
              <a:t>, although potential nosocomial transmission of actively surveilled pathogens was rare, </a:t>
            </a:r>
            <a:r>
              <a:rPr lang="en-US" u="sng" dirty="0"/>
              <a:t>8.7% of isolates belonged to </a:t>
            </a:r>
            <a:r>
              <a:rPr lang="en-US" u="sng" dirty="0" err="1"/>
              <a:t>genomically</a:t>
            </a:r>
            <a:r>
              <a:rPr lang="en-US" u="sng" dirty="0"/>
              <a:t> related clonal lineages </a:t>
            </a:r>
            <a:r>
              <a:rPr lang="en-US" dirty="0"/>
              <a:t>that were present among multiple patients, usually with </a:t>
            </a:r>
            <a:r>
              <a:rPr lang="en-US" u="sng" dirty="0"/>
              <a:t>overlapping hospital admissions</a:t>
            </a:r>
            <a:r>
              <a:rPr lang="en-US" dirty="0"/>
              <a:t>, and were associated with clinically significant infection in 62% of patients from which they were recovered. </a:t>
            </a:r>
            <a:r>
              <a:rPr lang="en-US" u="sng" dirty="0"/>
              <a:t>Multi-patient clonal lineages were particularly evident in the neonatal care unit, where seven separate </a:t>
            </a:r>
            <a:r>
              <a:rPr lang="en-US" i="1" u="sng" dirty="0"/>
              <a:t>Staphylococcus epidermidis</a:t>
            </a:r>
            <a:r>
              <a:rPr lang="en-US" u="sng" dirty="0"/>
              <a:t> clonal lineages were identified, including one lineage associated with bacteremia in 5/9 neonates. </a:t>
            </a:r>
            <a:r>
              <a:rPr lang="en-US" dirty="0"/>
              <a:t>Our study highlights key differences in the information made available by conventional microbiological practices versus whole genome sequencing, and motivates the further integration of microbial genome sequencing into routine clinical care</a:t>
            </a:r>
            <a:r>
              <a:rPr lang="en-US" dirty="0" smtClean="0"/>
              <a:t>.”</a:t>
            </a:r>
          </a:p>
          <a:p>
            <a:r>
              <a:rPr lang="en-US" dirty="0" smtClean="0"/>
              <a:t>Roach</a:t>
            </a:r>
            <a:r>
              <a:rPr lang="en-US" dirty="0"/>
              <a:t> DJ, Burton JN, Lee C, Stackhouse B, Butler-Wu SM, et al. </a:t>
            </a:r>
            <a:r>
              <a:rPr lang="en-US" dirty="0" smtClean="0"/>
              <a:t>A </a:t>
            </a:r>
            <a:r>
              <a:rPr lang="en-US" dirty="0"/>
              <a:t>Year of Infection in the Intensive Care Unit: Prospective Whole Genome Sequencing of Bacterial Clinical Isolates Reveals Cryptic Transmissions and Novel Microbiota. PLOS Genetics 13(4): e1006724</a:t>
            </a:r>
            <a:r>
              <a:rPr lang="en-US" dirty="0" smtClean="0"/>
              <a:t>. July 2015</a:t>
            </a:r>
            <a:endParaRPr lang="en-US" dirty="0"/>
          </a:p>
        </p:txBody>
      </p:sp>
    </p:spTree>
    <p:extLst>
      <p:ext uri="{BB962C8B-B14F-4D97-AF65-F5344CB8AC3E}">
        <p14:creationId xmlns:p14="http://schemas.microsoft.com/office/powerpoint/2010/main" val="2438544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Lastly Bloodstream Infections </a:t>
            </a:r>
            <a:endParaRPr lang="en-US" dirty="0"/>
          </a:p>
        </p:txBody>
      </p:sp>
      <p:sp>
        <p:nvSpPr>
          <p:cNvPr id="3" name="Content Placeholder 2"/>
          <p:cNvSpPr>
            <a:spLocks noGrp="1"/>
          </p:cNvSpPr>
          <p:nvPr>
            <p:ph idx="1"/>
          </p:nvPr>
        </p:nvSpPr>
        <p:spPr/>
        <p:txBody>
          <a:bodyPr/>
          <a:lstStyle/>
          <a:p>
            <a:r>
              <a:rPr lang="en-US" dirty="0" smtClean="0"/>
              <a:t>Tamburini, FB Precision </a:t>
            </a:r>
            <a:r>
              <a:rPr lang="en-US" dirty="0"/>
              <a:t>Identification of Diverse Bloodstream Pathogens in the Gut </a:t>
            </a:r>
            <a:r>
              <a:rPr lang="en-US" dirty="0" smtClean="0"/>
              <a:t>Microbiome </a:t>
            </a:r>
            <a:r>
              <a:rPr lang="en-US" sz="1800" dirty="0">
                <a:hlinkClick r:id="rId3"/>
              </a:rPr>
              <a:t>Nat Med. 2018 Dec; 24(12): </a:t>
            </a:r>
            <a:r>
              <a:rPr lang="en-US" sz="1800" dirty="0" smtClean="0">
                <a:hlinkClick r:id="rId3"/>
              </a:rPr>
              <a:t>1809–1814</a:t>
            </a:r>
            <a:r>
              <a:rPr lang="en-US" sz="1800" dirty="0" smtClean="0"/>
              <a:t> (Nature Medicine- Stanford)</a:t>
            </a:r>
            <a:endParaRPr lang="en-US" sz="1800" dirty="0"/>
          </a:p>
          <a:p>
            <a:r>
              <a:rPr lang="en-US" dirty="0" smtClean="0"/>
              <a:t>Population BMT patients, “We </a:t>
            </a:r>
            <a:r>
              <a:rPr lang="en-US" dirty="0"/>
              <a:t>find that patients with </a:t>
            </a:r>
            <a:r>
              <a:rPr lang="en-US" i="1" dirty="0"/>
              <a:t>Escherichia coli</a:t>
            </a:r>
            <a:r>
              <a:rPr lang="en-US" dirty="0"/>
              <a:t> and </a:t>
            </a:r>
            <a:r>
              <a:rPr lang="en-US" i="1" dirty="0" err="1"/>
              <a:t>Klebsiella</a:t>
            </a:r>
            <a:r>
              <a:rPr lang="en-US" i="1" dirty="0"/>
              <a:t> pneumoniae</a:t>
            </a:r>
            <a:r>
              <a:rPr lang="en-US" dirty="0"/>
              <a:t> bloodstream infections have concomitant gut colonization with these organisms, suggesting that the gut may be a source of these infections. We also find cases where classically non-enteric pathogens, such as </a:t>
            </a:r>
            <a:r>
              <a:rPr lang="en-US" i="1" dirty="0"/>
              <a:t>Pseudomonas aeruginosa</a:t>
            </a:r>
            <a:r>
              <a:rPr lang="en-US" dirty="0"/>
              <a:t> and </a:t>
            </a:r>
            <a:r>
              <a:rPr lang="en-US" i="1" dirty="0"/>
              <a:t>Staphylococcus epidermidis</a:t>
            </a:r>
            <a:r>
              <a:rPr lang="en-US" dirty="0"/>
              <a:t>, are found in the gut microbiome, thereby challenging existing informal dogma of these infections originating from environmental or skin sources</a:t>
            </a:r>
            <a:r>
              <a:rPr lang="en-US" dirty="0" smtClean="0"/>
              <a:t>.”</a:t>
            </a:r>
            <a:r>
              <a:rPr lang="en-US" dirty="0"/>
              <a:t> </a:t>
            </a:r>
          </a:p>
        </p:txBody>
      </p:sp>
    </p:spTree>
    <p:extLst>
      <p:ext uri="{BB962C8B-B14F-4D97-AF65-F5344CB8AC3E}">
        <p14:creationId xmlns:p14="http://schemas.microsoft.com/office/powerpoint/2010/main" val="522068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l="65784" t="14322" r="15006" b="14236"/>
          <a:stretch/>
        </p:blipFill>
        <p:spPr>
          <a:xfrm>
            <a:off x="2543695" y="234545"/>
            <a:ext cx="6029497" cy="6376881"/>
          </a:xfrm>
          <a:prstGeom prst="rect">
            <a:avLst/>
          </a:prstGeom>
        </p:spPr>
      </p:pic>
    </p:spTree>
    <p:extLst>
      <p:ext uri="{BB962C8B-B14F-4D97-AF65-F5344CB8AC3E}">
        <p14:creationId xmlns:p14="http://schemas.microsoft.com/office/powerpoint/2010/main" val="2968108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Evidence</a:t>
            </a:r>
            <a:endParaRPr lang="en-US" dirty="0"/>
          </a:p>
        </p:txBody>
      </p:sp>
      <p:sp>
        <p:nvSpPr>
          <p:cNvPr id="3" name="Content Placeholder 2"/>
          <p:cNvSpPr>
            <a:spLocks noGrp="1"/>
          </p:cNvSpPr>
          <p:nvPr>
            <p:ph idx="1"/>
          </p:nvPr>
        </p:nvSpPr>
        <p:spPr/>
        <p:txBody>
          <a:bodyPr>
            <a:normAutofit lnSpcReduction="10000"/>
          </a:bodyPr>
          <a:lstStyle/>
          <a:p>
            <a:r>
              <a:rPr lang="en-US" dirty="0" smtClean="0"/>
              <a:t>1) WGS is a valid tool of identifying relatedness of strains and is much more specific than old technologies of PFGE or traditional descriptive epidemiology</a:t>
            </a:r>
          </a:p>
          <a:p>
            <a:r>
              <a:rPr lang="en-US" dirty="0" smtClean="0"/>
              <a:t>2) In outbreaks WGS has confirmed that there are true outbreaks where the environment plays a role</a:t>
            </a:r>
          </a:p>
          <a:p>
            <a:r>
              <a:rPr lang="en-US" dirty="0" smtClean="0"/>
              <a:t>3) Studies using standard epidemiologic approaches have shown rooms (the environment presumably) are a risk factor for acquisition of bacteria</a:t>
            </a:r>
          </a:p>
          <a:p>
            <a:r>
              <a:rPr lang="en-US" dirty="0" smtClean="0"/>
              <a:t>4) WGS Studies over time have shown that transmission of microbes from patient to patient or from the environment in many cases are rare </a:t>
            </a:r>
          </a:p>
          <a:p>
            <a:endParaRPr lang="en-US" dirty="0"/>
          </a:p>
        </p:txBody>
      </p:sp>
    </p:spTree>
    <p:extLst>
      <p:ext uri="{BB962C8B-B14F-4D97-AF65-F5344CB8AC3E}">
        <p14:creationId xmlns:p14="http://schemas.microsoft.com/office/powerpoint/2010/main" val="33271145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part II</a:t>
            </a:r>
            <a:endParaRPr lang="en-US" dirty="0"/>
          </a:p>
        </p:txBody>
      </p:sp>
      <p:sp>
        <p:nvSpPr>
          <p:cNvPr id="3" name="Content Placeholder 2"/>
          <p:cNvSpPr>
            <a:spLocks noGrp="1"/>
          </p:cNvSpPr>
          <p:nvPr>
            <p:ph idx="1"/>
          </p:nvPr>
        </p:nvSpPr>
        <p:spPr/>
        <p:txBody>
          <a:bodyPr/>
          <a:lstStyle/>
          <a:p>
            <a:r>
              <a:rPr lang="en-US" dirty="0" smtClean="0"/>
              <a:t>5) For some organisms like PSA the environment may play a larger role</a:t>
            </a:r>
          </a:p>
          <a:p>
            <a:r>
              <a:rPr lang="en-US" dirty="0" smtClean="0"/>
              <a:t>6) In an outbreak, the environment may play an important role</a:t>
            </a:r>
          </a:p>
          <a:p>
            <a:r>
              <a:rPr lang="en-US" dirty="0" smtClean="0"/>
              <a:t>7) For most of the organisms studied, environmental interventions will only reduce rates by 0%-40% </a:t>
            </a:r>
            <a:endParaRPr lang="en-US" dirty="0"/>
          </a:p>
        </p:txBody>
      </p:sp>
    </p:spTree>
    <p:extLst>
      <p:ext uri="{BB962C8B-B14F-4D97-AF65-F5344CB8AC3E}">
        <p14:creationId xmlns:p14="http://schemas.microsoft.com/office/powerpoint/2010/main" val="4256812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It’s Us, Clean the Room and Wash your Hands Dummy!</a:t>
            </a:r>
            <a:endParaRPr lang="en-US" dirty="0"/>
          </a:p>
        </p:txBody>
      </p:sp>
      <p:sp>
        <p:nvSpPr>
          <p:cNvPr id="8" name="Content Placeholder 7"/>
          <p:cNvSpPr>
            <a:spLocks noGrp="1"/>
          </p:cNvSpPr>
          <p:nvPr>
            <p:ph idx="1"/>
          </p:nvPr>
        </p:nvSpPr>
        <p:spPr/>
        <p:txBody>
          <a:bodyPr/>
          <a:lstStyle/>
          <a:p>
            <a:r>
              <a:rPr lang="en-US" dirty="0" smtClean="0"/>
              <a:t>5 well done papers show that rooms are risk factors for getting an HAI even after adjusting in different ways for patient acuity</a:t>
            </a:r>
          </a:p>
          <a:p>
            <a:r>
              <a:rPr lang="en-US" dirty="0"/>
              <a:t> </a:t>
            </a:r>
            <a:r>
              <a:rPr lang="en-US" dirty="0" smtClean="0"/>
              <a:t>Shaughnessy MK et al Evaluation </a:t>
            </a:r>
            <a:r>
              <a:rPr lang="en-US" dirty="0"/>
              <a:t>of Hospital Room Assignment and </a:t>
            </a:r>
            <a:r>
              <a:rPr lang="en-US" dirty="0" smtClean="0"/>
              <a:t>Acquisition of Clostridium </a:t>
            </a:r>
            <a:r>
              <a:rPr lang="en-US" dirty="0"/>
              <a:t>difficile </a:t>
            </a:r>
            <a:r>
              <a:rPr lang="en-US" dirty="0" smtClean="0"/>
              <a:t>Infection </a:t>
            </a:r>
            <a:r>
              <a:rPr lang="en-US" sz="800" b="1" dirty="0" err="1">
                <a:latin typeface="Times New Roman" panose="02020603050405020304" pitchFamily="18" charset="0"/>
              </a:rPr>
              <a:t>INFECTION</a:t>
            </a:r>
            <a:r>
              <a:rPr lang="en-US" sz="800" b="1" dirty="0">
                <a:latin typeface="Times New Roman" panose="02020603050405020304" pitchFamily="18" charset="0"/>
              </a:rPr>
              <a:t> CONTROL AND HOSPITAL EPIDEMIOLOGY MARCH 2011, VOL. 32, NO. </a:t>
            </a:r>
            <a:r>
              <a:rPr lang="en-US" sz="800" b="1" dirty="0" smtClean="0">
                <a:latin typeface="Times New Roman" panose="02020603050405020304" pitchFamily="18" charset="0"/>
              </a:rPr>
              <a:t>3</a:t>
            </a:r>
          </a:p>
          <a:p>
            <a:pPr lvl="1"/>
            <a:r>
              <a:rPr lang="en-US" dirty="0" smtClean="0">
                <a:latin typeface="Times New Roman" panose="02020603050405020304" pitchFamily="18" charset="0"/>
              </a:rPr>
              <a:t>Shows that occupying a room previously occupied by a patient with C diff increases your hazard ratio by 2.35 (1.21-4.54 95% CI p=0.01) AFTER adjusting </a:t>
            </a:r>
            <a:r>
              <a:rPr lang="en-US" dirty="0">
                <a:latin typeface="Times New Roman" panose="02020603050405020304" pitchFamily="18" charset="0"/>
              </a:rPr>
              <a:t>for patient's age, </a:t>
            </a:r>
            <a:r>
              <a:rPr lang="en-US" dirty="0" smtClean="0">
                <a:latin typeface="Times New Roman" panose="02020603050405020304" pitchFamily="18" charset="0"/>
              </a:rPr>
              <a:t>APACHE III </a:t>
            </a:r>
            <a:r>
              <a:rPr lang="en-US" dirty="0">
                <a:latin typeface="Times New Roman" panose="02020603050405020304" pitchFamily="18" charset="0"/>
              </a:rPr>
              <a:t>score, exposure to proton pump inhibitors, and antibiotic </a:t>
            </a:r>
            <a:r>
              <a:rPr lang="en-US" dirty="0" smtClean="0">
                <a:latin typeface="Times New Roman" panose="02020603050405020304" pitchFamily="18" charset="0"/>
              </a:rPr>
              <a:t>use!</a:t>
            </a:r>
            <a:endParaRPr lang="en-US" dirty="0" smtClean="0"/>
          </a:p>
          <a:p>
            <a:endParaRPr lang="en-US" dirty="0"/>
          </a:p>
        </p:txBody>
      </p:sp>
    </p:spTree>
    <p:extLst>
      <p:ext uri="{BB962C8B-B14F-4D97-AF65-F5344CB8AC3E}">
        <p14:creationId xmlns:p14="http://schemas.microsoft.com/office/powerpoint/2010/main" val="599893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a:t>
            </a:r>
            <a:endParaRPr lang="en-US" dirty="0"/>
          </a:p>
        </p:txBody>
      </p:sp>
      <p:sp>
        <p:nvSpPr>
          <p:cNvPr id="3" name="Content Placeholder 2"/>
          <p:cNvSpPr>
            <a:spLocks noGrp="1"/>
          </p:cNvSpPr>
          <p:nvPr>
            <p:ph idx="1"/>
          </p:nvPr>
        </p:nvSpPr>
        <p:spPr/>
        <p:txBody>
          <a:bodyPr/>
          <a:lstStyle/>
          <a:p>
            <a:r>
              <a:rPr lang="en-US" dirty="0" smtClean="0"/>
              <a:t>Drees M et al. Prior </a:t>
            </a:r>
            <a:r>
              <a:rPr lang="en-US" dirty="0"/>
              <a:t>Environmental Contamination </a:t>
            </a:r>
            <a:r>
              <a:rPr lang="en-US" dirty="0" smtClean="0"/>
              <a:t>Increases the </a:t>
            </a:r>
            <a:r>
              <a:rPr lang="en-US" dirty="0"/>
              <a:t>Risk of Acquisition of </a:t>
            </a:r>
            <a:r>
              <a:rPr lang="en-US" dirty="0" smtClean="0"/>
              <a:t>Vancomycin-Resistant </a:t>
            </a:r>
            <a:r>
              <a:rPr lang="en-US" dirty="0"/>
              <a:t>Enterococci </a:t>
            </a:r>
            <a:r>
              <a:rPr lang="en-US" sz="1200" dirty="0"/>
              <a:t>CID 2008:46 (1 March)</a:t>
            </a:r>
          </a:p>
        </p:txBody>
      </p:sp>
      <p:graphicFrame>
        <p:nvGraphicFramePr>
          <p:cNvPr id="4" name="Table 3"/>
          <p:cNvGraphicFramePr>
            <a:graphicFrameLocks noGrp="1"/>
          </p:cNvGraphicFramePr>
          <p:nvPr>
            <p:extLst>
              <p:ext uri="{D42A27DB-BD31-4B8C-83A1-F6EECF244321}">
                <p14:modId xmlns:p14="http://schemas.microsoft.com/office/powerpoint/2010/main" val="3293889747"/>
              </p:ext>
            </p:extLst>
          </p:nvPr>
        </p:nvGraphicFramePr>
        <p:xfrm>
          <a:off x="1661297" y="3129234"/>
          <a:ext cx="6502400" cy="31140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tblGrid>
              <a:tr h="370840">
                <a:tc>
                  <a:txBody>
                    <a:bodyPr/>
                    <a:lstStyle/>
                    <a:p>
                      <a:r>
                        <a:rPr lang="en-US" dirty="0" smtClean="0"/>
                        <a:t>Risk</a:t>
                      </a:r>
                      <a:endParaRPr lang="en-US" dirty="0"/>
                    </a:p>
                  </a:txBody>
                  <a:tcPr/>
                </a:tc>
                <a:tc>
                  <a:txBody>
                    <a:bodyPr/>
                    <a:lstStyle/>
                    <a:p>
                      <a:r>
                        <a:rPr lang="en-US" dirty="0" smtClean="0"/>
                        <a:t>Hazard Ratio</a:t>
                      </a:r>
                      <a:endParaRPr lang="en-US" dirty="0"/>
                    </a:p>
                  </a:txBody>
                  <a:tcPr/>
                </a:tc>
                <a:tc>
                  <a:txBody>
                    <a:bodyPr/>
                    <a:lstStyle/>
                    <a:p>
                      <a:r>
                        <a:rPr lang="en-US" dirty="0" smtClean="0"/>
                        <a:t>95% CI</a:t>
                      </a:r>
                      <a:endParaRPr lang="en-US" dirty="0"/>
                    </a:p>
                  </a:txBody>
                  <a:tcPr/>
                </a:tc>
                <a:tc>
                  <a:txBody>
                    <a:bodyPr/>
                    <a:lstStyle/>
                    <a:p>
                      <a:r>
                        <a:rPr lang="en-US" dirty="0" smtClean="0"/>
                        <a:t>P value</a:t>
                      </a:r>
                      <a:endParaRPr lang="en-US" dirty="0"/>
                    </a:p>
                  </a:txBody>
                  <a:tcPr/>
                </a:tc>
                <a:extLst>
                  <a:ext uri="{0D108BD9-81ED-4DB2-BD59-A6C34878D82A}">
                    <a16:rowId xmlns:a16="http://schemas.microsoft.com/office/drawing/2014/main" val="10000"/>
                  </a:ext>
                </a:extLst>
              </a:tr>
              <a:tr h="370840">
                <a:tc>
                  <a:txBody>
                    <a:bodyPr/>
                    <a:lstStyle/>
                    <a:p>
                      <a:r>
                        <a:rPr lang="en-US" dirty="0" smtClean="0"/>
                        <a:t>Room with prior VRE </a:t>
                      </a:r>
                      <a:r>
                        <a:rPr lang="en-US" dirty="0" err="1" smtClean="0"/>
                        <a:t>pt</a:t>
                      </a:r>
                      <a:endParaRPr lang="en-US" dirty="0"/>
                    </a:p>
                  </a:txBody>
                  <a:tcPr/>
                </a:tc>
                <a:tc>
                  <a:txBody>
                    <a:bodyPr/>
                    <a:lstStyle/>
                    <a:p>
                      <a:r>
                        <a:rPr lang="en-US" dirty="0" smtClean="0"/>
                        <a:t>3.8</a:t>
                      </a:r>
                      <a:endParaRPr lang="en-US" dirty="0"/>
                    </a:p>
                  </a:txBody>
                  <a:tcPr/>
                </a:tc>
                <a:tc>
                  <a:txBody>
                    <a:bodyPr/>
                    <a:lstStyle/>
                    <a:p>
                      <a:r>
                        <a:rPr lang="en-US" dirty="0" smtClean="0"/>
                        <a:t>2.0-7.4</a:t>
                      </a:r>
                      <a:endParaRPr lang="en-US" dirty="0"/>
                    </a:p>
                  </a:txBody>
                  <a:tcPr/>
                </a:tc>
                <a:tc>
                  <a:txBody>
                    <a:bodyPr/>
                    <a:lstStyle/>
                    <a:p>
                      <a:r>
                        <a:rPr lang="en-US" dirty="0" smtClean="0"/>
                        <a:t>P&lt;0.001</a:t>
                      </a:r>
                      <a:endParaRPr lang="en-US" dirty="0"/>
                    </a:p>
                  </a:txBody>
                  <a:tcPr/>
                </a:tc>
                <a:extLst>
                  <a:ext uri="{0D108BD9-81ED-4DB2-BD59-A6C34878D82A}">
                    <a16:rowId xmlns:a16="http://schemas.microsoft.com/office/drawing/2014/main" val="10001"/>
                  </a:ext>
                </a:extLst>
              </a:tr>
              <a:tr h="370840">
                <a:tc>
                  <a:txBody>
                    <a:bodyPr/>
                    <a:lstStyle/>
                    <a:p>
                      <a:r>
                        <a:rPr lang="en-US" dirty="0" smtClean="0"/>
                        <a:t>Room with VRE </a:t>
                      </a:r>
                      <a:r>
                        <a:rPr lang="en-US" dirty="0" err="1" smtClean="0"/>
                        <a:t>pt</a:t>
                      </a:r>
                      <a:r>
                        <a:rPr lang="en-US" dirty="0" smtClean="0"/>
                        <a:t> in last 2 weeks</a:t>
                      </a:r>
                      <a:endParaRPr lang="en-US" dirty="0"/>
                    </a:p>
                  </a:txBody>
                  <a:tcPr/>
                </a:tc>
                <a:tc>
                  <a:txBody>
                    <a:bodyPr/>
                    <a:lstStyle/>
                    <a:p>
                      <a:r>
                        <a:rPr lang="en-US" dirty="0" smtClean="0"/>
                        <a:t>2.7</a:t>
                      </a:r>
                      <a:endParaRPr lang="en-US" dirty="0"/>
                    </a:p>
                  </a:txBody>
                  <a:tcPr/>
                </a:tc>
                <a:tc>
                  <a:txBody>
                    <a:bodyPr/>
                    <a:lstStyle/>
                    <a:p>
                      <a:r>
                        <a:rPr lang="en-US" dirty="0" smtClean="0"/>
                        <a:t>1.4-5.3</a:t>
                      </a:r>
                      <a:endParaRPr lang="en-US" dirty="0"/>
                    </a:p>
                  </a:txBody>
                  <a:tcPr/>
                </a:tc>
                <a:tc>
                  <a:txBody>
                    <a:bodyPr/>
                    <a:lstStyle/>
                    <a:p>
                      <a:r>
                        <a:rPr lang="en-US" dirty="0" smtClean="0"/>
                        <a:t>P=0.01</a:t>
                      </a:r>
                      <a:endParaRPr lang="en-US" dirty="0"/>
                    </a:p>
                  </a:txBody>
                  <a:tcPr/>
                </a:tc>
                <a:extLst>
                  <a:ext uri="{0D108BD9-81ED-4DB2-BD59-A6C34878D82A}">
                    <a16:rowId xmlns:a16="http://schemas.microsoft.com/office/drawing/2014/main" val="10002"/>
                  </a:ext>
                </a:extLst>
              </a:tr>
              <a:tr h="370840">
                <a:tc>
                  <a:txBody>
                    <a:bodyPr/>
                    <a:lstStyle/>
                    <a:p>
                      <a:r>
                        <a:rPr lang="en-US" dirty="0" smtClean="0"/>
                        <a:t>Room</a:t>
                      </a:r>
                      <a:r>
                        <a:rPr lang="en-US" baseline="0" dirty="0" smtClean="0"/>
                        <a:t> with positive VRE cx prior to VRE </a:t>
                      </a:r>
                      <a:r>
                        <a:rPr lang="en-US" baseline="0" dirty="0" err="1" smtClean="0"/>
                        <a:t>aquisition</a:t>
                      </a:r>
                      <a:endParaRPr lang="en-US" dirty="0"/>
                    </a:p>
                  </a:txBody>
                  <a:tcPr/>
                </a:tc>
                <a:tc>
                  <a:txBody>
                    <a:bodyPr/>
                    <a:lstStyle/>
                    <a:p>
                      <a:r>
                        <a:rPr lang="en-US" dirty="0" smtClean="0"/>
                        <a:t>4.4</a:t>
                      </a:r>
                      <a:endParaRPr lang="en-US" dirty="0"/>
                    </a:p>
                  </a:txBody>
                  <a:tcPr/>
                </a:tc>
                <a:tc>
                  <a:txBody>
                    <a:bodyPr/>
                    <a:lstStyle/>
                    <a:p>
                      <a:r>
                        <a:rPr lang="en-US" dirty="0" smtClean="0"/>
                        <a:t>1.49-12.75</a:t>
                      </a:r>
                      <a:endParaRPr lang="en-US" dirty="0"/>
                    </a:p>
                  </a:txBody>
                  <a:tcPr/>
                </a:tc>
                <a:tc>
                  <a:txBody>
                    <a:bodyPr/>
                    <a:lstStyle/>
                    <a:p>
                      <a:r>
                        <a:rPr lang="en-US" dirty="0" smtClean="0"/>
                        <a:t>P=0.007</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403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3</a:t>
            </a:r>
            <a:endParaRPr lang="en-US" dirty="0"/>
          </a:p>
        </p:txBody>
      </p:sp>
      <p:sp>
        <p:nvSpPr>
          <p:cNvPr id="3" name="Content Placeholder 2"/>
          <p:cNvSpPr>
            <a:spLocks noGrp="1"/>
          </p:cNvSpPr>
          <p:nvPr>
            <p:ph idx="1"/>
          </p:nvPr>
        </p:nvSpPr>
        <p:spPr/>
        <p:txBody>
          <a:bodyPr/>
          <a:lstStyle/>
          <a:p>
            <a:r>
              <a:rPr lang="en-US" dirty="0" smtClean="0"/>
              <a:t>Huang S et al. Risk </a:t>
            </a:r>
            <a:r>
              <a:rPr lang="en-US" dirty="0"/>
              <a:t>of Acquiring Antibiotic-Resistant </a:t>
            </a:r>
            <a:r>
              <a:rPr lang="en-US" dirty="0" smtClean="0"/>
              <a:t>Bacteria From Prior </a:t>
            </a:r>
            <a:r>
              <a:rPr lang="en-US" dirty="0"/>
              <a:t>Room </a:t>
            </a:r>
            <a:r>
              <a:rPr lang="en-US" dirty="0" smtClean="0"/>
              <a:t>Occupants </a:t>
            </a:r>
            <a:r>
              <a:rPr lang="en-US" sz="1800" dirty="0"/>
              <a:t>ARCH INTERN MED/VOL 166, OCT 9, </a:t>
            </a:r>
            <a:r>
              <a:rPr lang="en-US" sz="1800" dirty="0" smtClean="0"/>
              <a:t>2006</a:t>
            </a:r>
          </a:p>
          <a:p>
            <a:r>
              <a:rPr lang="en-US" sz="1800" dirty="0" smtClean="0"/>
              <a:t>“Among </a:t>
            </a:r>
            <a:r>
              <a:rPr lang="en-US" sz="1800" dirty="0"/>
              <a:t>patients whose prior </a:t>
            </a:r>
            <a:r>
              <a:rPr lang="en-US" sz="1800" dirty="0" smtClean="0"/>
              <a:t>room occupant </a:t>
            </a:r>
            <a:r>
              <a:rPr lang="en-US" sz="1800" dirty="0"/>
              <a:t>was MRSA positive, 3.9% acquired MRSA, compared</a:t>
            </a:r>
          </a:p>
          <a:p>
            <a:pPr marL="0" indent="0">
              <a:buNone/>
            </a:pPr>
            <a:r>
              <a:rPr lang="en-US" sz="1800" dirty="0"/>
              <a:t>with 2.9% of patients whose prior room </a:t>
            </a:r>
            <a:r>
              <a:rPr lang="en-US" sz="1800" dirty="0" smtClean="0"/>
              <a:t>occupant was MRSA negative </a:t>
            </a:r>
            <a:r>
              <a:rPr lang="en-US" sz="1800" dirty="0"/>
              <a:t>(adjusted odds ratio, 1.4; </a:t>
            </a:r>
            <a:r>
              <a:rPr lang="en-US" sz="1800" i="1" dirty="0"/>
              <a:t>P</a:t>
            </a:r>
            <a:r>
              <a:rPr lang="en-US" sz="1800" dirty="0"/>
              <a:t>=.04</a:t>
            </a:r>
            <a:r>
              <a:rPr lang="en-US" sz="1800" dirty="0" smtClean="0"/>
              <a:t>).”</a:t>
            </a:r>
          </a:p>
          <a:p>
            <a:pPr marL="0" indent="0">
              <a:buNone/>
            </a:pPr>
            <a:endParaRPr lang="en-US" sz="1800" dirty="0"/>
          </a:p>
          <a:p>
            <a:pPr marL="0" indent="0">
              <a:buNone/>
            </a:pPr>
            <a:r>
              <a:rPr lang="en-US" sz="1800" dirty="0" smtClean="0"/>
              <a:t> “ VRE, Among </a:t>
            </a:r>
            <a:r>
              <a:rPr lang="en-US" sz="1800" dirty="0"/>
              <a:t>patients whose prior room occupant was </a:t>
            </a:r>
            <a:r>
              <a:rPr lang="en-US" sz="1800" dirty="0" smtClean="0"/>
              <a:t>VRE positive</a:t>
            </a:r>
            <a:r>
              <a:rPr lang="en-US" sz="1800" dirty="0"/>
              <a:t>, these values were 4.5% and 2.8% </a:t>
            </a:r>
            <a:r>
              <a:rPr lang="en-US" sz="1800" dirty="0" smtClean="0"/>
              <a:t>respectively (</a:t>
            </a:r>
            <a:r>
              <a:rPr lang="en-US" sz="1800" dirty="0"/>
              <a:t>adjusted odds ratio, 1.4; </a:t>
            </a:r>
            <a:r>
              <a:rPr lang="en-US" sz="1800" i="1" dirty="0"/>
              <a:t>P</a:t>
            </a:r>
            <a:r>
              <a:rPr lang="en-US" sz="1800" dirty="0"/>
              <a:t>=.02</a:t>
            </a:r>
            <a:r>
              <a:rPr lang="en-US" sz="1800" dirty="0" smtClean="0"/>
              <a:t>)”</a:t>
            </a:r>
            <a:endParaRPr lang="en-US" sz="1800" dirty="0"/>
          </a:p>
        </p:txBody>
      </p:sp>
    </p:spTree>
    <p:extLst>
      <p:ext uri="{BB962C8B-B14F-4D97-AF65-F5344CB8AC3E}">
        <p14:creationId xmlns:p14="http://schemas.microsoft.com/office/powerpoint/2010/main" val="2585551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believe everything you read?</a:t>
            </a:r>
            <a:endParaRPr lang="en-US" dirty="0"/>
          </a:p>
        </p:txBody>
      </p:sp>
      <p:sp>
        <p:nvSpPr>
          <p:cNvPr id="3" name="Content Placeholder 2"/>
          <p:cNvSpPr>
            <a:spLocks noGrp="1"/>
          </p:cNvSpPr>
          <p:nvPr>
            <p:ph idx="1"/>
          </p:nvPr>
        </p:nvSpPr>
        <p:spPr/>
        <p:txBody>
          <a:bodyPr/>
          <a:lstStyle/>
          <a:p>
            <a:r>
              <a:rPr lang="en-US" dirty="0" smtClean="0"/>
              <a:t>Taking these three studies at face value These charts are problematic.</a:t>
            </a:r>
          </a:p>
          <a:p>
            <a:endParaRPr lang="en-US" dirty="0"/>
          </a:p>
        </p:txBody>
      </p:sp>
      <p:pic>
        <p:nvPicPr>
          <p:cNvPr id="4" name="Picture 3"/>
          <p:cNvPicPr>
            <a:picLocks noChangeAspect="1"/>
          </p:cNvPicPr>
          <p:nvPr/>
        </p:nvPicPr>
        <p:blipFill>
          <a:blip r:embed="rId3"/>
          <a:stretch>
            <a:fillRect/>
          </a:stretch>
        </p:blipFill>
        <p:spPr>
          <a:xfrm>
            <a:off x="401612" y="2625731"/>
            <a:ext cx="4182218" cy="3127519"/>
          </a:xfrm>
          <a:prstGeom prst="rect">
            <a:avLst/>
          </a:prstGeom>
        </p:spPr>
      </p:pic>
      <p:pic>
        <p:nvPicPr>
          <p:cNvPr id="5" name="Picture 4"/>
          <p:cNvPicPr>
            <a:picLocks noChangeAspect="1"/>
          </p:cNvPicPr>
          <p:nvPr/>
        </p:nvPicPr>
        <p:blipFill rotWithShape="1">
          <a:blip r:embed="rId4"/>
          <a:srcRect l="29704" t="53068" r="40148" b="24358"/>
          <a:stretch/>
        </p:blipFill>
        <p:spPr>
          <a:xfrm>
            <a:off x="4897924" y="3023857"/>
            <a:ext cx="6878514" cy="2897109"/>
          </a:xfrm>
          <a:prstGeom prst="rect">
            <a:avLst/>
          </a:prstGeom>
        </p:spPr>
      </p:pic>
      <p:sp>
        <p:nvSpPr>
          <p:cNvPr id="6" name="Oval 5"/>
          <p:cNvSpPr/>
          <p:nvPr/>
        </p:nvSpPr>
        <p:spPr>
          <a:xfrm>
            <a:off x="3150524" y="5095702"/>
            <a:ext cx="939338" cy="6575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9076" y="5020887"/>
            <a:ext cx="822960" cy="9000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8528858" y="5095702"/>
            <a:ext cx="847898" cy="825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87979" y="6204153"/>
            <a:ext cx="758541" cy="369332"/>
          </a:xfrm>
          <a:prstGeom prst="rect">
            <a:avLst/>
          </a:prstGeom>
          <a:noFill/>
        </p:spPr>
        <p:txBody>
          <a:bodyPr wrap="none" rtlCol="0">
            <a:spAutoFit/>
          </a:bodyPr>
          <a:lstStyle/>
          <a:p>
            <a:r>
              <a:rPr lang="en-US" dirty="0" smtClean="0"/>
              <a:t>11.5%</a:t>
            </a:r>
            <a:endParaRPr lang="en-US" dirty="0"/>
          </a:p>
        </p:txBody>
      </p:sp>
      <p:sp>
        <p:nvSpPr>
          <p:cNvPr id="11" name="TextBox 10"/>
          <p:cNvSpPr txBox="1"/>
          <p:nvPr/>
        </p:nvSpPr>
        <p:spPr>
          <a:xfrm>
            <a:off x="6096000" y="6290298"/>
            <a:ext cx="758541" cy="369332"/>
          </a:xfrm>
          <a:prstGeom prst="rect">
            <a:avLst/>
          </a:prstGeom>
          <a:noFill/>
        </p:spPr>
        <p:txBody>
          <a:bodyPr wrap="none" rtlCol="0">
            <a:spAutoFit/>
          </a:bodyPr>
          <a:lstStyle/>
          <a:p>
            <a:r>
              <a:rPr lang="en-US" dirty="0" smtClean="0"/>
              <a:t>18.6%</a:t>
            </a:r>
            <a:endParaRPr lang="en-US" dirty="0"/>
          </a:p>
        </p:txBody>
      </p:sp>
      <p:sp>
        <p:nvSpPr>
          <p:cNvPr id="13" name="TextBox 12"/>
          <p:cNvSpPr txBox="1"/>
          <p:nvPr/>
        </p:nvSpPr>
        <p:spPr>
          <a:xfrm>
            <a:off x="9592887" y="6290298"/>
            <a:ext cx="758541" cy="369332"/>
          </a:xfrm>
          <a:prstGeom prst="rect">
            <a:avLst/>
          </a:prstGeom>
          <a:noFill/>
        </p:spPr>
        <p:txBody>
          <a:bodyPr wrap="none" rtlCol="0">
            <a:spAutoFit/>
          </a:bodyPr>
          <a:lstStyle/>
          <a:p>
            <a:r>
              <a:rPr lang="en-US" dirty="0" smtClean="0"/>
              <a:t>18.5%</a:t>
            </a:r>
            <a:endParaRPr lang="en-US" dirty="0"/>
          </a:p>
        </p:txBody>
      </p:sp>
    </p:spTree>
    <p:extLst>
      <p:ext uri="{BB962C8B-B14F-4D97-AF65-F5344CB8AC3E}">
        <p14:creationId xmlns:p14="http://schemas.microsoft.com/office/powerpoint/2010/main" val="1454873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environment in these pro environment studies are showing it as a small % of the issue</a:t>
            </a:r>
            <a:endParaRPr lang="en-US" dirty="0"/>
          </a:p>
        </p:txBody>
      </p:sp>
      <p:sp>
        <p:nvSpPr>
          <p:cNvPr id="3" name="Content Placeholder 2"/>
          <p:cNvSpPr>
            <a:spLocks noGrp="1"/>
          </p:cNvSpPr>
          <p:nvPr>
            <p:ph idx="1"/>
          </p:nvPr>
        </p:nvSpPr>
        <p:spPr/>
        <p:txBody>
          <a:bodyPr/>
          <a:lstStyle/>
          <a:p>
            <a:r>
              <a:rPr lang="en-US" dirty="0" smtClean="0"/>
              <a:t>From Huang: “These </a:t>
            </a:r>
            <a:r>
              <a:rPr lang="en-US" dirty="0"/>
              <a:t>excess risks </a:t>
            </a:r>
            <a:r>
              <a:rPr lang="en-US" dirty="0" smtClean="0"/>
              <a:t>accounted for </a:t>
            </a:r>
            <a:r>
              <a:rPr lang="en-US" dirty="0"/>
              <a:t>5.1% of all incident MRSA cases and 6.8</a:t>
            </a:r>
            <a:r>
              <a:rPr lang="en-US" dirty="0" smtClean="0"/>
              <a:t>% of </a:t>
            </a:r>
            <a:r>
              <a:rPr lang="en-US" dirty="0"/>
              <a:t>all incident VRE cases, with a population </a:t>
            </a:r>
            <a:r>
              <a:rPr lang="en-US" dirty="0" smtClean="0"/>
              <a:t>attributable risk </a:t>
            </a:r>
            <a:r>
              <a:rPr lang="en-US" dirty="0"/>
              <a:t>among exposed patients of less than 2% for </a:t>
            </a:r>
            <a:r>
              <a:rPr lang="en-US" dirty="0" smtClean="0"/>
              <a:t>either organism</a:t>
            </a:r>
            <a:r>
              <a:rPr lang="en-US" dirty="0"/>
              <a:t>. Acquisition was significantly associated </a:t>
            </a:r>
            <a:r>
              <a:rPr lang="en-US" dirty="0" smtClean="0"/>
              <a:t>with longer </a:t>
            </a:r>
            <a:r>
              <a:rPr lang="en-US" dirty="0"/>
              <a:t>post–intensive care unit length of stay</a:t>
            </a:r>
            <a:r>
              <a:rPr lang="en-US" dirty="0" smtClean="0"/>
              <a:t>.”</a:t>
            </a:r>
            <a:endParaRPr lang="en-US" dirty="0"/>
          </a:p>
        </p:txBody>
      </p:sp>
    </p:spTree>
    <p:extLst>
      <p:ext uri="{BB962C8B-B14F-4D97-AF65-F5344CB8AC3E}">
        <p14:creationId xmlns:p14="http://schemas.microsoft.com/office/powerpoint/2010/main" val="462289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4</a:t>
            </a:r>
            <a:endParaRPr lang="en-US" dirty="0"/>
          </a:p>
        </p:txBody>
      </p:sp>
      <p:sp>
        <p:nvSpPr>
          <p:cNvPr id="3" name="Content Placeholder 2"/>
          <p:cNvSpPr>
            <a:spLocks noGrp="1"/>
          </p:cNvSpPr>
          <p:nvPr>
            <p:ph idx="1"/>
          </p:nvPr>
        </p:nvSpPr>
        <p:spPr>
          <a:xfrm>
            <a:off x="755073" y="1501429"/>
            <a:ext cx="10515600" cy="4351338"/>
          </a:xfrm>
        </p:spPr>
        <p:txBody>
          <a:bodyPr>
            <a:normAutofit fontScale="85000" lnSpcReduction="20000"/>
          </a:bodyPr>
          <a:lstStyle/>
          <a:p>
            <a:r>
              <a:rPr lang="en-US" dirty="0"/>
              <a:t>Chen LF, et al. (2019). A prospective study of transmission </a:t>
            </a:r>
            <a:r>
              <a:rPr lang="en-US" dirty="0" smtClean="0"/>
              <a:t>of Multidrug-Resistant </a:t>
            </a:r>
            <a:r>
              <a:rPr lang="en-US" dirty="0"/>
              <a:t>Organisms (MDROs) between environmental sites and </a:t>
            </a:r>
            <a:r>
              <a:rPr lang="en-US" dirty="0" smtClean="0"/>
              <a:t>hospitalized patients—the </a:t>
            </a:r>
            <a:r>
              <a:rPr lang="en-US" dirty="0" err="1"/>
              <a:t>TransFER</a:t>
            </a:r>
            <a:r>
              <a:rPr lang="en-US" dirty="0"/>
              <a:t> Study. Infection Control &amp; Hospital Epidemiology 2019, 40, 47–52</a:t>
            </a:r>
            <a:r>
              <a:rPr lang="en-US" dirty="0" smtClean="0"/>
              <a:t>. </a:t>
            </a:r>
            <a:r>
              <a:rPr lang="en-US" dirty="0" err="1" smtClean="0"/>
              <a:t>doi</a:t>
            </a:r>
            <a:r>
              <a:rPr lang="en-US" dirty="0"/>
              <a:t>: </a:t>
            </a:r>
            <a:r>
              <a:rPr lang="en-US" dirty="0" smtClean="0"/>
              <a:t>10.1017/ice.2018.275</a:t>
            </a:r>
          </a:p>
          <a:p>
            <a:r>
              <a:rPr lang="en-US" dirty="0" smtClean="0"/>
              <a:t>Looked at C diff, MRSA, VRE, and A. </a:t>
            </a:r>
            <a:r>
              <a:rPr lang="en-US" dirty="0" err="1" smtClean="0"/>
              <a:t>baumannii</a:t>
            </a:r>
            <a:endParaRPr lang="en-US" dirty="0" smtClean="0"/>
          </a:p>
          <a:p>
            <a:r>
              <a:rPr lang="en-US" dirty="0"/>
              <a:t>Results: We enrolled 80 patient–room admissions; 9 of these patients (11.3%) were asymptomatically colonized with MDROs at study entry.</a:t>
            </a:r>
          </a:p>
          <a:p>
            <a:r>
              <a:rPr lang="en-US" dirty="0"/>
              <a:t>Hospital room surfaces were contaminated with MDROs despite terminal disinfection in 44 cases (55%). Microbiological Bacterial </a:t>
            </a:r>
            <a:r>
              <a:rPr lang="en-US" dirty="0" smtClean="0"/>
              <a:t>Transfer events </a:t>
            </a:r>
            <a:r>
              <a:rPr lang="en-US" dirty="0"/>
              <a:t>either to the patient, the environment, or both occurred in 12 patient encounters (18.5%) from the microbiologically evaluable cohort</a:t>
            </a:r>
            <a:r>
              <a:rPr lang="en-US" dirty="0" smtClean="0"/>
              <a:t>. Conclusions</a:t>
            </a:r>
            <a:r>
              <a:rPr lang="en-US" dirty="0"/>
              <a:t>: Microbiological Bacterial Transfer events between patients and the environment were observed in 18.5% of </a:t>
            </a:r>
            <a:r>
              <a:rPr lang="en-US" dirty="0" smtClean="0"/>
              <a:t>patient encounters </a:t>
            </a:r>
            <a:r>
              <a:rPr lang="en-US" dirty="0"/>
              <a:t>and occurred early in the admission</a:t>
            </a:r>
            <a:r>
              <a:rPr lang="en-US" dirty="0" smtClean="0"/>
              <a:t>.</a:t>
            </a:r>
          </a:p>
          <a:p>
            <a:r>
              <a:rPr lang="en-US" dirty="0" smtClean="0"/>
              <a:t>No infections noted</a:t>
            </a:r>
          </a:p>
          <a:p>
            <a:endParaRPr lang="en-US" dirty="0"/>
          </a:p>
        </p:txBody>
      </p:sp>
    </p:spTree>
    <p:extLst>
      <p:ext uri="{BB962C8B-B14F-4D97-AF65-F5344CB8AC3E}">
        <p14:creationId xmlns:p14="http://schemas.microsoft.com/office/powerpoint/2010/main" val="2772225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13391</TotalTime>
  <Words>3225</Words>
  <Application>Microsoft Office PowerPoint</Application>
  <PresentationFormat>Widescreen</PresentationFormat>
  <Paragraphs>186</Paragraphs>
  <Slides>35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Who’s to Blame? Environment versus the Patient</vt:lpstr>
      <vt:lpstr>Why is this an important topic?</vt:lpstr>
      <vt:lpstr>Hasn’t this been answered? One Review of 18 Studies</vt:lpstr>
      <vt:lpstr>It’s Us, Clean the Room and Wash your Hands Dummy!</vt:lpstr>
      <vt:lpstr>Study 2</vt:lpstr>
      <vt:lpstr>Study 3</vt:lpstr>
      <vt:lpstr>Do you believe everything you read?</vt:lpstr>
      <vt:lpstr>The environment in these pro environment studies are showing it as a small % of the issue</vt:lpstr>
      <vt:lpstr>Study 4</vt:lpstr>
      <vt:lpstr>Transfer rate</vt:lpstr>
      <vt:lpstr>Wait!!!</vt:lpstr>
      <vt:lpstr>Study 5</vt:lpstr>
      <vt:lpstr>Significant associations between a number of bacteria and the previous room occupant status</vt:lpstr>
      <vt:lpstr>“We all have a big but…”  -Pee Wee Herman</vt:lpstr>
      <vt:lpstr>Let’s go to a far bigger C difficile study that is far more specific using whole genome sequencing</vt:lpstr>
      <vt:lpstr>UK health system looks at C. difficile relatedness</vt:lpstr>
      <vt:lpstr>It ain’t me!! While transmission is occurring it is not the majority of cases</vt:lpstr>
      <vt:lpstr>Wait A Minute! DW Eyre et al. Comparison of Control of Clostridium difficile Infection in Six English Hospitals Using Whole-Genome Sequencing CID 2017:65 (1 August)</vt:lpstr>
      <vt:lpstr>Strain transmission rates vary (but could be due to local dominance of certain strains)</vt:lpstr>
      <vt:lpstr>Not so Fast!</vt:lpstr>
      <vt:lpstr>PowerPoint Presentation</vt:lpstr>
      <vt:lpstr>Clostridiodes difficile it is the Environment!</vt:lpstr>
      <vt:lpstr>Think of other organisms!</vt:lpstr>
      <vt:lpstr>Quick, J Seeking the source of Pseudomonas aeruginosa infections in a recently opened hospital: an observational study using whole-genome sequencing BMJ Open 2014;4:e006278. doi:10.1136/bmjopen-2014-006278</vt:lpstr>
      <vt:lpstr>PowerPoint Presentation</vt:lpstr>
      <vt:lpstr>Let’s talk about what we care about</vt:lpstr>
      <vt:lpstr>That Means…..</vt:lpstr>
      <vt:lpstr>Replication of Findings</vt:lpstr>
      <vt:lpstr>But wait there is something newer!!!! </vt:lpstr>
      <vt:lpstr>Hmmmm, something didn’t get mentioned</vt:lpstr>
      <vt:lpstr>A year in the ICU can teach you a lot</vt:lpstr>
      <vt:lpstr>Lastly Bloodstream Infections </vt:lpstr>
      <vt:lpstr>PowerPoint Presentation</vt:lpstr>
      <vt:lpstr>Review of the Evidence</vt:lpstr>
      <vt:lpstr>Evidence part II</vt:lpstr>
    </vt:vector>
  </TitlesOfParts>
  <Company>UCSD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to Blame? Environment versus the Patient</dc:title>
  <dc:creator>Myers, Frank</dc:creator>
  <cp:lastModifiedBy>Myers, Frank</cp:lastModifiedBy>
  <cp:revision>68</cp:revision>
  <cp:lastPrinted>2019-11-08T19:44:26Z</cp:lastPrinted>
  <dcterms:created xsi:type="dcterms:W3CDTF">2019-06-21T22:45:05Z</dcterms:created>
  <dcterms:modified xsi:type="dcterms:W3CDTF">2020-10-14T18:03:34Z</dcterms:modified>
</cp:coreProperties>
</file>