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2" r:id="rId3"/>
    <p:sldId id="258" r:id="rId4"/>
    <p:sldId id="275" r:id="rId5"/>
    <p:sldId id="292" r:id="rId6"/>
    <p:sldId id="283" r:id="rId7"/>
    <p:sldId id="284" r:id="rId8"/>
    <p:sldId id="278" r:id="rId9"/>
    <p:sldId id="288" r:id="rId10"/>
    <p:sldId id="290" r:id="rId11"/>
    <p:sldId id="289" r:id="rId12"/>
    <p:sldId id="287" r:id="rId13"/>
    <p:sldId id="293" r:id="rId14"/>
    <p:sldId id="270" r:id="rId15"/>
    <p:sldId id="29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09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F51EBBC-121E-4834-B6BD-8A30571A4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83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0D66182-686A-4E49-B2F0-489CED2CA28B}" type="datetimeFigureOut">
              <a:rPr lang="en-US"/>
              <a:pPr>
                <a:defRPr/>
              </a:pPr>
              <a:t>2/27/2018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3FE3D93-01E5-452B-9DA2-6920BA3DAD3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62217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394F2-26DB-4A63-907C-9A7840AD9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5CBDD-E944-46F0-986C-E53B48D0E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839DA-F9F1-4AE1-8D28-927AE08B1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72741-3033-48A6-A602-62D108550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BAFE3-937A-4CAF-AD8A-7AE8ABEFC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DC933-04BC-4811-93C3-59E6FD86DC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6F504-7659-4CD4-97FB-F36BB8DB1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0C4F5-9CA6-4F3F-86F1-18E81E94A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E0B55-EF6C-47BC-8B76-A2EC284C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D9A54-8854-47C2-90BA-9F1936A39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E6BA7-CFC4-48D3-BF2E-82CB6D4E5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werpoint_background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Background Design #1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18961A-FDD6-4140-90C8-AC4A28969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bic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cbic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924800" cy="4572000"/>
          </a:xfrm>
        </p:spPr>
        <p:txBody>
          <a:bodyPr/>
          <a:lstStyle/>
          <a:p>
            <a:pPr eaLnBrk="1" hangingPunct="1"/>
            <a:r>
              <a:rPr lang="en-US" sz="3600" b="1" smtClean="0"/>
              <a:t>Continuing Education Credits</a:t>
            </a:r>
            <a:br>
              <a:rPr lang="en-US" sz="3600" b="1" smtClean="0"/>
            </a:br>
            <a:r>
              <a:rPr lang="en-US" sz="3600" b="1" smtClean="0"/>
              <a:t>Vs.</a:t>
            </a:r>
            <a:br>
              <a:rPr lang="en-US" sz="3600" b="1" smtClean="0"/>
            </a:br>
            <a:r>
              <a:rPr lang="en-US" sz="3600" b="1" smtClean="0"/>
              <a:t>Re- Testing</a:t>
            </a:r>
            <a:r>
              <a:rPr lang="en-US" sz="3600" smtClean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eaLnBrk="1" hangingPunct="1"/>
            <a:r>
              <a:rPr lang="en-US" smtClean="0"/>
              <a:t>Certification in infection control and prevention is viewed by employers and colleagues as an indication of an advanced level of knowledge and of professional growth by the IP.</a:t>
            </a:r>
          </a:p>
          <a:p>
            <a:pPr eaLnBrk="1" hangingPunct="1"/>
            <a:r>
              <a:rPr lang="en-US" smtClean="0"/>
              <a:t>A podcast about this can be found on the Media page at </a:t>
            </a:r>
            <a:r>
              <a:rPr lang="en-US" smtClean="0">
                <a:hlinkClick r:id="rId2"/>
              </a:rPr>
              <a:t>www.cbic.org</a:t>
            </a:r>
            <a:r>
              <a:rPr lang="en-US" smtClean="0"/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068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In the CBIC podcast titled ‘Re-examination versus Continuing Education Units’, January 2013, CEUs and the merits of  re-certification as a measure of competency are thoroughly explored. </a:t>
            </a:r>
          </a:p>
          <a:p>
            <a:pPr eaLnBrk="1" hangingPunct="1">
              <a:buFontTx/>
              <a:buNone/>
            </a:pPr>
            <a:r>
              <a:rPr lang="en-US" smtClean="0"/>
              <a:t>	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	</a:t>
            </a:r>
            <a:r>
              <a:rPr lang="en-US" smtClean="0"/>
              <a:t>The Certification Board of Infection Control and Epidemiology, Inc. (CBIC) enlists the services of Prometric, a testing company that provides expertise and ensures CBIC meets the National Commission for Certifying Agencies standards for accreditation so that they can provide a high quality certification examination.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b="1" smtClean="0"/>
              <a:t>Summary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CEUs:</a:t>
            </a:r>
          </a:p>
          <a:p>
            <a:pPr eaLnBrk="1" hangingPunct="1"/>
            <a:r>
              <a:rPr lang="en-US" smtClean="0"/>
              <a:t>Play a role in the education of the health care professional.</a:t>
            </a:r>
          </a:p>
          <a:p>
            <a:pPr eaLnBrk="1" hangingPunct="1"/>
            <a:r>
              <a:rPr lang="en-US" smtClean="0"/>
              <a:t>Allow healthcare professionals to broaden their knowledge on a variety of subjects</a:t>
            </a:r>
          </a:p>
          <a:p>
            <a:pPr eaLnBrk="1" hangingPunct="1"/>
            <a:r>
              <a:rPr lang="en-US" smtClean="0"/>
              <a:t>They do not measure competency</a:t>
            </a:r>
            <a:r>
              <a:rPr lang="en-US" sz="4000" smtClean="0"/>
              <a:t>. </a:t>
            </a:r>
          </a:p>
          <a:p>
            <a:endParaRPr lang="en-CA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Certification in infection control and prevention is a commitment to the profession.  </a:t>
            </a:r>
          </a:p>
          <a:p>
            <a:pPr eaLnBrk="1" hangingPunct="1"/>
            <a:r>
              <a:rPr lang="en-US" smtClean="0"/>
              <a:t>Certification and the CIC</a:t>
            </a:r>
            <a:r>
              <a:rPr lang="en-US" baseline="30000" smtClean="0"/>
              <a:t>®</a:t>
            </a:r>
            <a:r>
              <a:rPr lang="en-US" smtClean="0"/>
              <a:t> designation demonstrate commitment to the profession.</a:t>
            </a:r>
          </a:p>
        </p:txBody>
      </p:sp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b="1" smtClean="0"/>
              <a:t>Summary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4400" smtClean="0"/>
              <a:t>For more information regarding certification, please contact our Executive Office at 414.918.9796 or email </a:t>
            </a:r>
            <a:r>
              <a:rPr lang="en-US" sz="4400" smtClean="0">
                <a:hlinkClick r:id="rId2"/>
              </a:rPr>
              <a:t>info@cbic.org</a:t>
            </a:r>
            <a:r>
              <a:rPr lang="en-US" sz="4400" smtClean="0"/>
              <a:t>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US" smtClean="0"/>
              <a:t>There has been much debate concerning  Continuing Education Credits or Units (CEUs) versus re-certification by examination as a measure of competency of professionals in  infection prevention.</a:t>
            </a:r>
          </a:p>
          <a:p>
            <a:r>
              <a:rPr lang="en-US" smtClean="0"/>
              <a:t>The value of the certification has never been in question.</a:t>
            </a:r>
          </a:p>
          <a:p>
            <a:r>
              <a:rPr lang="en-US" smtClean="0"/>
              <a:t>However the path to achieving re-certification has been highly debated.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indent="0" eaLnBrk="1" hangingPunct="1">
              <a:buFontTx/>
              <a:buNone/>
              <a:defRPr/>
            </a:pPr>
            <a:r>
              <a:rPr lang="en-US" dirty="0" smtClean="0"/>
              <a:t>Reasons given by a number of infection </a:t>
            </a:r>
            <a:r>
              <a:rPr lang="en-US" dirty="0" err="1" smtClean="0"/>
              <a:t>preventionists</a:t>
            </a:r>
            <a:r>
              <a:rPr lang="en-US" dirty="0" smtClean="0"/>
              <a:t> for why they find CEUs appealing are:</a:t>
            </a:r>
          </a:p>
          <a:p>
            <a:pPr lvl="1" eaLnBrk="1" hangingPunct="1">
              <a:defRPr/>
            </a:pPr>
            <a:r>
              <a:rPr lang="en-US" dirty="0" smtClean="0"/>
              <a:t>Convenience</a:t>
            </a:r>
          </a:p>
          <a:p>
            <a:pPr lvl="1" eaLnBrk="1" hangingPunct="1">
              <a:defRPr/>
            </a:pPr>
            <a:r>
              <a:rPr lang="en-US" dirty="0" smtClean="0"/>
              <a:t>Saves time</a:t>
            </a:r>
          </a:p>
          <a:p>
            <a:pPr lvl="1" eaLnBrk="1" hangingPunct="1">
              <a:defRPr/>
            </a:pPr>
            <a:r>
              <a:rPr lang="en-US" dirty="0" smtClean="0"/>
              <a:t>Lower cost</a:t>
            </a:r>
          </a:p>
          <a:p>
            <a:pPr lvl="1" eaLnBrk="1" hangingPunct="1">
              <a:defRPr/>
            </a:pPr>
            <a:r>
              <a:rPr lang="en-US" dirty="0" smtClean="0"/>
              <a:t>Preparation not required</a:t>
            </a:r>
          </a:p>
          <a:p>
            <a:pPr lvl="1" eaLnBrk="1" hangingPunct="1">
              <a:defRPr/>
            </a:pPr>
            <a:r>
              <a:rPr lang="en-US" dirty="0" smtClean="0"/>
              <a:t>Ease of use</a:t>
            </a:r>
          </a:p>
          <a:p>
            <a:pPr eaLnBrk="1" hangingPunct="1">
              <a:buFontTx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4906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3600" b="1" smtClean="0"/>
          </a:p>
          <a:p>
            <a:pPr algn="ctr" eaLnBrk="1" hangingPunct="1">
              <a:buFontTx/>
              <a:buNone/>
            </a:pPr>
            <a:r>
              <a:rPr lang="en-US" sz="3600" b="1" smtClean="0"/>
              <a:t>Let’s examine CEUs</a:t>
            </a:r>
          </a:p>
          <a:p>
            <a:pPr algn="ctr" eaLnBrk="1" hangingPunct="1">
              <a:buFontTx/>
              <a:buNone/>
            </a:pPr>
            <a:r>
              <a:rPr lang="en-US" sz="3600" b="1" smtClean="0"/>
              <a:t>versus written tests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/>
              <a:t>CEUs are convenient and time saving.</a:t>
            </a:r>
            <a:endParaRPr lang="en-US" sz="3600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mtClean="0"/>
              <a:t>Finding courses or educational sessions that provide CEUs in all aspects of infection prevention is difficult. The IP would be required to take numerous courses, possibly in a variety of modalities (i.e. on computer, off-site lectures). </a:t>
            </a:r>
          </a:p>
          <a:p>
            <a:pPr marL="609600" indent="-609600">
              <a:lnSpc>
                <a:spcPct val="90000"/>
              </a:lnSpc>
            </a:pPr>
            <a:r>
              <a:rPr lang="en-US" smtClean="0"/>
              <a:t>Time will have to be allotted for travel for each event and/or computer sessions.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839200" cy="1143000"/>
          </a:xfrm>
        </p:spPr>
        <p:txBody>
          <a:bodyPr/>
          <a:lstStyle/>
          <a:p>
            <a:pPr algn="l" eaLnBrk="1" hangingPunct="1"/>
            <a:r>
              <a:rPr lang="en-US" sz="3600" b="1" smtClean="0"/>
              <a:t>CEUs cost less than re-certification</a:t>
            </a:r>
            <a:endParaRPr lang="en-US" sz="36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Courses offering CEU can begin at $150-$200 and increase to $600 per course.</a:t>
            </a:r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Current cost of re-certification is $375 every 5 years. That is $65.00 per year or $5.40 per month.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/>
              <a:t>CEU preparation and ease of use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mtClean="0"/>
              <a:t>Frequently, courses or educational sessions providing CEUs do not require preparation nor do they have a method to demonstrate competency at completion of the course.</a:t>
            </a:r>
          </a:p>
          <a:p>
            <a:pPr marL="609600" indent="-609600" eaLnBrk="1" hangingPunct="1"/>
            <a:r>
              <a:rPr lang="en-US" smtClean="0"/>
              <a:t>However, they do not assess competency at the completion of the course.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chemeClr val="accent2"/>
                </a:solidFill>
              </a:rPr>
              <a:t>Advantages of re-examination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754563"/>
          </a:xfrm>
        </p:spPr>
        <p:txBody>
          <a:bodyPr/>
          <a:lstStyle/>
          <a:p>
            <a:pPr>
              <a:buFontTx/>
              <a:buNone/>
            </a:pPr>
            <a:r>
              <a:rPr lang="en-US" i="1" smtClean="0">
                <a:solidFill>
                  <a:schemeClr val="accent2"/>
                </a:solidFill>
              </a:rPr>
              <a:t>Once you take the certification examination:</a:t>
            </a:r>
          </a:p>
          <a:p>
            <a:r>
              <a:rPr lang="en-US" i="1" smtClean="0">
                <a:solidFill>
                  <a:schemeClr val="accent2"/>
                </a:solidFill>
              </a:rPr>
              <a:t>You do not have to re-certify for 5   years!!!!</a:t>
            </a:r>
          </a:p>
          <a:p>
            <a:r>
              <a:rPr lang="en-US" i="1" smtClean="0">
                <a:solidFill>
                  <a:schemeClr val="accent2"/>
                </a:solidFill>
              </a:rPr>
              <a:t>No keeping a record of courses taken!</a:t>
            </a:r>
          </a:p>
          <a:p>
            <a:r>
              <a:rPr lang="en-US" i="1" smtClean="0">
                <a:solidFill>
                  <a:schemeClr val="accent2"/>
                </a:solidFill>
              </a:rPr>
              <a:t>No tallying up points to meet criteria! </a:t>
            </a:r>
          </a:p>
          <a:p>
            <a:r>
              <a:rPr lang="en-US" i="1" smtClean="0">
                <a:solidFill>
                  <a:schemeClr val="accent2"/>
                </a:solidFill>
              </a:rPr>
              <a:t>No worry, no fuss!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609600" indent="-609600" eaLnBrk="1" hangingPunct="1"/>
            <a:r>
              <a:rPr lang="en-US" smtClean="0"/>
              <a:t>The CBIC certification examination is a proven method of demonstrating the competency of those individuals who take the exam. </a:t>
            </a:r>
          </a:p>
          <a:p>
            <a:pPr marL="609600" indent="-609600" eaLnBrk="1" hangingPunct="1"/>
            <a:r>
              <a:rPr lang="en-US" smtClean="0"/>
              <a:t>The certification examination is not designed to be easy. </a:t>
            </a:r>
          </a:p>
          <a:p>
            <a:pPr marL="609600" indent="-609600" eaLnBrk="1" hangingPunct="1"/>
            <a:r>
              <a:rPr lang="en-US" smtClean="0"/>
              <a:t>It is designed to measure the knowledge and the skills of those who take the exam.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2012MasterSlide</Template>
  <TotalTime>558</TotalTime>
  <Words>452</Words>
  <Application>Microsoft Office PowerPoint</Application>
  <PresentationFormat>On-screen Show (4:3)</PresentationFormat>
  <Paragraphs>47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1_Default Design</vt:lpstr>
      <vt:lpstr>Continuing Education Credits Vs. Re- Testing </vt:lpstr>
      <vt:lpstr>PowerPoint Presentation</vt:lpstr>
      <vt:lpstr>PowerPoint Presentation</vt:lpstr>
      <vt:lpstr>PowerPoint Presentation</vt:lpstr>
      <vt:lpstr>CEUs are convenient and time saving.</vt:lpstr>
      <vt:lpstr>CEUs cost less than re-certification</vt:lpstr>
      <vt:lpstr>CEU preparation and ease of use</vt:lpstr>
      <vt:lpstr>Advantages of re-examination</vt:lpstr>
      <vt:lpstr>PowerPoint Presentation</vt:lpstr>
      <vt:lpstr>PowerPoint Presentation</vt:lpstr>
      <vt:lpstr>PowerPoint Presentation</vt:lpstr>
      <vt:lpstr>PowerPoint Presentation</vt:lpstr>
      <vt:lpstr>Summary</vt:lpstr>
      <vt:lpstr>Summary</vt:lpstr>
      <vt:lpstr>PowerPoint Presentation</vt:lpstr>
    </vt:vector>
  </TitlesOfParts>
  <Company>Executive Director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Continuing Education Credits Vs. Recertification</dc:title>
  <dc:creator>lkeller</dc:creator>
  <cp:lastModifiedBy>Kilgore, Lisa M. (Lisa Marie - IC)</cp:lastModifiedBy>
  <cp:revision>40</cp:revision>
  <dcterms:created xsi:type="dcterms:W3CDTF">2014-01-27T19:40:52Z</dcterms:created>
  <dcterms:modified xsi:type="dcterms:W3CDTF">2018-02-27T22:05:45Z</dcterms:modified>
</cp:coreProperties>
</file>