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notesMasterIdLst>
    <p:notesMasterId r:id="rId27"/>
  </p:notesMasterIdLst>
  <p:sldIdLst>
    <p:sldId id="256" r:id="rId2"/>
    <p:sldId id="275" r:id="rId3"/>
    <p:sldId id="274" r:id="rId4"/>
    <p:sldId id="308" r:id="rId5"/>
    <p:sldId id="365" r:id="rId6"/>
    <p:sldId id="366" r:id="rId7"/>
    <p:sldId id="400" r:id="rId8"/>
    <p:sldId id="394" r:id="rId9"/>
    <p:sldId id="399" r:id="rId10"/>
    <p:sldId id="395" r:id="rId11"/>
    <p:sldId id="381" r:id="rId12"/>
    <p:sldId id="382" r:id="rId13"/>
    <p:sldId id="383" r:id="rId14"/>
    <p:sldId id="397" r:id="rId15"/>
    <p:sldId id="398" r:id="rId16"/>
    <p:sldId id="403" r:id="rId17"/>
    <p:sldId id="389" r:id="rId18"/>
    <p:sldId id="390" r:id="rId19"/>
    <p:sldId id="391" r:id="rId20"/>
    <p:sldId id="392" r:id="rId21"/>
    <p:sldId id="386" r:id="rId22"/>
    <p:sldId id="305" r:id="rId23"/>
    <p:sldId id="387" r:id="rId24"/>
    <p:sldId id="388" r:id="rId25"/>
    <p:sldId id="34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91C4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4067" autoAdjust="0"/>
  </p:normalViewPr>
  <p:slideViewPr>
    <p:cSldViewPr>
      <p:cViewPr varScale="1">
        <p:scale>
          <a:sx n="66" d="100"/>
          <a:sy n="66" d="100"/>
        </p:scale>
        <p:origin x="1886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E5C59A-8D5D-4D47-86BE-B57BCBD22FC3}" type="datetimeFigureOut">
              <a:rPr lang="en-US"/>
              <a:pPr>
                <a:defRPr/>
              </a:pPr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E9759F-F645-47B8-8DC1-038FFB61C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759F-F645-47B8-8DC1-038FFB61C1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759F-F645-47B8-8DC1-038FFB61C10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759F-F645-47B8-8DC1-038FFB61C1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8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9759F-F645-47B8-8DC1-038FFB61C1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87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E9759F-F645-47B8-8DC1-038FFB61C10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CFCC6C-5959-4785-8FD7-833085878CF5}" type="datetimeFigureOut">
              <a:rPr lang="en-US" smtClean="0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13A3D-A532-48B0-AAB6-0536C3550E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7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4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68CC97-311F-46EF-B455-D1D365498396}" type="datetimeFigureOut">
              <a:rPr lang="en-US" smtClean="0"/>
              <a:pPr>
                <a:defRPr/>
              </a:pPr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76F2C-31B5-4C81-B271-0BF4BB0DD6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08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8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28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0DDF080-5E8C-48AD-84E5-6C08B304C14E}" type="datetimeFigureOut">
              <a:rPr lang="en-US" smtClean="0"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5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3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8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cqrcengage.com/apic/hom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N5heCBs6UgWm5ML8" TargetMode="External"/><Relationship Id="rId2" Type="http://schemas.openxmlformats.org/officeDocument/2006/relationships/hyperlink" Target="https://forms.gle/1S6dSfB3bMKfvyoL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6ra7d97eQjgFxMg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apic.org/cacc/events/educational-award-application" TargetMode="External"/><Relationship Id="rId2" Type="http://schemas.openxmlformats.org/officeDocument/2006/relationships/hyperlink" Target="https://community.apic.org/cacc/events/foundationscour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dapic.org/chapter-board-members-202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Business Meeting</a:t>
            </a:r>
            <a:br>
              <a:rPr lang="en-US" dirty="0"/>
            </a:br>
            <a:r>
              <a:rPr lang="en-US" dirty="0" smtClean="0"/>
              <a:t>March </a:t>
            </a:r>
            <a:r>
              <a:rPr lang="en-US" dirty="0"/>
              <a:t>9, 2022</a:t>
            </a:r>
          </a:p>
        </p:txBody>
      </p:sp>
      <p:pic>
        <p:nvPicPr>
          <p:cNvPr id="66562" name="Picture 2" descr="SanDiego&amp;ImperialCo_APIC-ChptrLogo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438400"/>
            <a:ext cx="5827260" cy="132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Treasurer’s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Cindy Chambers (Viviana Parra)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March 6,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Treasurer meeting to begin hand-off to incoming Treasurer Cindy Chambers and Treasurer-Elect Viviana Parra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Review of Treasurer position and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Update of treasurer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Define role of Treasurer-elect and Treasurer for ongoing training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2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Education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Jessica Alicdan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81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Legislative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Lisa Kilgore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https://cqrcengage.com/apic/home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02446"/>
            <a:ext cx="5410669" cy="347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57435" y="5105400"/>
            <a:ext cx="3200400" cy="4901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1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Nominating &amp; Awards Committee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Claudia Sanchez Goad &amp; Rowena Okumura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Cheryl Richardson Leg Day APIC Award </a:t>
            </a:r>
            <a:r>
              <a:rPr lang="en-US" b="1" dirty="0" smtClean="0"/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Term of award: May  10, 2022 CA APIC Meeting Hosted by Sierra Chapter, Sacramento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Award Amount: $750.00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Number of awards: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Due date: April 10, </a:t>
            </a:r>
            <a:r>
              <a:rPr lang="en-US" dirty="0" smtClean="0"/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forms.gle/1S6dSfB3bMKfvyoL8</a:t>
            </a:r>
            <a:r>
              <a:rPr lang="en-US" dirty="0" smtClean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Standard APIC Educational Support Award </a:t>
            </a:r>
            <a:r>
              <a:rPr lang="en-US" b="1" dirty="0" smtClean="0"/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Term of award: one year (January – December 2021)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Award Amount: $500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mtClean="0"/>
              <a:t>Number </a:t>
            </a:r>
            <a:r>
              <a:rPr lang="en-US" dirty="0"/>
              <a:t>of Awards: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Due date: </a:t>
            </a:r>
            <a:r>
              <a:rPr lang="en-US" dirty="0" smtClean="0"/>
              <a:t>N/A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forms.gle/cN5heCBs6UgWm5ML8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05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Nominating &amp; Awards Committee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Claudia Sanchez Goad &amp; Rowena Okumura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National APIC Conference Award </a:t>
            </a:r>
            <a:r>
              <a:rPr lang="en-US" b="1" dirty="0" smtClean="0"/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Term of award: APIC Annual Conference 2022, Indianapolis June 13-15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Award Amount: $2000.00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Number of awards: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Due date: May 15, </a:t>
            </a:r>
            <a:r>
              <a:rPr lang="en-US" dirty="0" smtClean="0"/>
              <a:t>2022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forms.gle/z6ra7d97eQjgFxMg8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629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Social Committee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Will Cardona-Santos, Palak Patel, &amp; Latrice Jackson-Washington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2502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Summer Event Poll Results</a:t>
            </a:r>
          </a:p>
        </p:txBody>
      </p:sp>
    </p:spTree>
    <p:extLst>
      <p:ext uri="{BB962C8B-B14F-4D97-AF65-F5344CB8AC3E}">
        <p14:creationId xmlns:p14="http://schemas.microsoft.com/office/powerpoint/2010/main" val="1000625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dirty="0">
                <a:solidFill>
                  <a:srgbClr val="FF66FF"/>
                </a:solidFill>
                <a:latin typeface="Arial Nova Cond" panose="020B0506020202020204" pitchFamily="34" charset="0"/>
              </a:rPr>
              <a:t>Social Committee</a:t>
            </a:r>
            <a:r>
              <a:rPr lang="en-US" sz="2900" dirty="0">
                <a:solidFill>
                  <a:srgbClr val="FFFFFF"/>
                </a:solidFill>
                <a:latin typeface="Arial Nova Cond" panose="020B0506020202020204" pitchFamily="34" charset="0"/>
              </a:rPr>
              <a:t/>
            </a:r>
            <a:br>
              <a:rPr lang="en-US" sz="2900" dirty="0">
                <a:solidFill>
                  <a:srgbClr val="FFFFFF"/>
                </a:solidFill>
                <a:latin typeface="Arial Nova Cond" panose="020B0506020202020204" pitchFamily="34" charset="0"/>
              </a:rPr>
            </a:br>
            <a:r>
              <a:rPr lang="en-US" sz="2900" dirty="0">
                <a:solidFill>
                  <a:srgbClr val="FF66FF"/>
                </a:solidFill>
                <a:latin typeface="Arial Nova Cond" panose="020B0506020202020204" pitchFamily="34" charset="0"/>
              </a:rPr>
              <a:t>Will Cardona-Santos, Palak Patel, &amp; Latrice Jackson-Washington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Chart, pie chart&#10;&#10;Description automatically generated">
            <a:extLst>
              <a:ext uri="{FF2B5EF4-FFF2-40B4-BE49-F238E27FC236}">
                <a16:creationId xmlns:a16="http://schemas.microsoft.com/office/drawing/2014/main" id="{BBAEE5E1-D2F0-47E5-8A9F-D598876A6D8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352800" y="0"/>
            <a:ext cx="5486400" cy="6858438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C19F642-906F-42F2-99C3-441310101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789" y1="11714" x2="55789" y2="11714"/>
                        <a14:foregroundMark x1="73860" y1="14286" x2="73860" y2="14286"/>
                        <a14:foregroundMark x1="62632" y1="7286" x2="88421" y2="22429"/>
                        <a14:foregroundMark x1="74386" y1="13000" x2="82456" y2="7714"/>
                        <a14:foregroundMark x1="11930" y1="11714" x2="46140" y2="39857"/>
                        <a14:foregroundMark x1="64737" y1="23857" x2="86140" y2="16429"/>
                        <a14:foregroundMark x1="75439" y1="36857" x2="89474" y2="20286"/>
                        <a14:foregroundMark x1="65789" y1="32000" x2="57895" y2="3000"/>
                        <a14:backgroundMark x1="11930" y1="72857" x2="11930" y2="72857"/>
                        <a14:backgroundMark x1="93158" y1="89286" x2="93158" y2="89286"/>
                        <a14:backgroundMark x1="79825" y1="2571" x2="79825" y2="2571"/>
                        <a14:backgroundMark x1="95789" y1="8571" x2="95789" y2="8571"/>
                        <a14:backgroundMark x1="34386" y1="3429" x2="28421" y2="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5" y="3810000"/>
            <a:ext cx="216434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HAI Liaison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Tracy Lanier, Maggie Turner,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Deweese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Quigley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9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HAI Advisory Committee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Tracy Lanier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2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CA APIC Coordinating Council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Lisa Kilgore, Maggie Turner, Jarrod Becasen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2022 Meeting </a:t>
            </a:r>
            <a:r>
              <a:rPr lang="en-US" dirty="0" smtClean="0"/>
              <a:t>Calendar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Foundations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community.apic.org/cacc/events/foundationscourse</a:t>
            </a:r>
            <a:r>
              <a:rPr lang="en-US" dirty="0" smtClean="0"/>
              <a:t>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Educational Support </a:t>
            </a:r>
            <a:r>
              <a:rPr lang="en-US" dirty="0" smtClean="0"/>
              <a:t>Award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community.apic.org/cacc/events/educational-award-application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56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Introductions &amp; Recognitions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New </a:t>
            </a:r>
            <a:r>
              <a:rPr lang="en-US" sz="2400" dirty="0">
                <a:solidFill>
                  <a:schemeClr val="tx1"/>
                </a:solidFill>
              </a:rPr>
              <a:t>Members or Visitors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New CIC certifications or re-certifications</a:t>
            </a:r>
          </a:p>
          <a:p>
            <a:pPr marL="457200" lvl="1" indent="0">
              <a:buFont typeface="Wingdings 3" pitchFamily="18" charset="2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GERM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Frank Myers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Long Term Care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Israel Sanchez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6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Ambulatory Care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Vacant</a:t>
            </a:r>
          </a:p>
        </p:txBody>
      </p:sp>
      <p:sp>
        <p:nvSpPr>
          <p:cNvPr id="1157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Pediatric Care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Sondra Lintz &amp; Megan Medina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388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County Epidemiology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Grace Kang &amp; Mara Rauhauser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3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Announcements, Questions, &amp;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09645"/>
            <a:ext cx="3429000" cy="38577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Surveys (The Joint Commission, CDPH, etc.)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Acknowledgments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New Positions in San Diego or Imperial County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Questions/Discussion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11339"/>
            <a:ext cx="4838635" cy="3692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  <a:t>Board of Directors 2022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https://sdapic.org/chapter-board-members-2022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45734"/>
            <a:ext cx="8534400" cy="4250266"/>
          </a:xfrm>
        </p:spPr>
        <p:txBody>
          <a:bodyPr numCol="2" spcCol="274320" rtlCol="0">
            <a:norm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Past President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Karin I.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Pardoel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President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Maggie Turner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President-Elect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Jarrod Becasen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Leg. Representative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Lisa Kilgore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Secretary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Sondra Lintz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Treasurer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Cindy Chambers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Treasurer-Elect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Viviana Parra</a:t>
            </a:r>
            <a:endParaRPr lang="en-US" sz="2400" i="1" dirty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Membership Chair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Liz Jefferson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Education Chair &amp; Committee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Jessica Alicdan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Nominating Committee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Claudia Sanchez Goad &amp; Rowena Okumura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Social Chair &amp; Committee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Will Cardona, Palak Patel, &amp; Latrice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Jackson-Washington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Vendor Liaison: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Diego Davila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Minutes Review and Approval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Sondra Lintz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February </a:t>
            </a:r>
            <a:r>
              <a:rPr lang="en-US" dirty="0"/>
              <a:t>2022 Minutes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Chapter Goals for 2022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Maggie Turner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8866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 or increase CIC certification among members 5%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Promote Education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Vendor-sponsored monthly chapter meeting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Annual Fall Conference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Nationally known speakers through vendor sponsorship if available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Notify non-APIC member attendees if information is applicable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Long Term Care Conference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ACIC – junior IP program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“Newbie/CIC prep” class prior to SDIC meeting restart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EVS “Training Wheels” for EVS supervisors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Outreach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Local Health Department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Inland Empire representative </a:t>
            </a:r>
          </a:p>
          <a:p>
            <a:pPr lvl="3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Reach out to IE to establish a contact person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Community 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Toiletry collection – re-establish? If so, how to function in a virtual world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Long Term Care Infection Prevention Mentorship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New Business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Maggie Turner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CA APIC Member Approvals – Goals and </a:t>
            </a:r>
            <a:r>
              <a:rPr lang="en-US" dirty="0" smtClean="0"/>
              <a:t>Budget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Board Meeting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March Member Poll – Please complete by next meeting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Annual Conference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Community Service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670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Membership Report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Liz Jefferson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3724" y="1924474"/>
            <a:ext cx="4924395" cy="1735666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125 Members as of 03/06/22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87 Full/Active Members (36 CIC, 41%)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/>
              <a:t>38 Associated Members (vendors, 30%)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4DB99-2C69-40F2-B750-19A954F71942}"/>
              </a:ext>
            </a:extLst>
          </p:cNvPr>
          <p:cNvSpPr txBox="1"/>
          <p:nvPr/>
        </p:nvSpPr>
        <p:spPr>
          <a:xfrm>
            <a:off x="3642619" y="439543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Update your </a:t>
            </a:r>
            <a:r>
              <a:rPr lang="en-US" sz="2000" u="sng" dirty="0"/>
              <a:t>Designation</a:t>
            </a:r>
            <a:r>
              <a:rPr lang="en-US" sz="2000" dirty="0"/>
              <a:t> in APIC by adding CIC after your name. </a:t>
            </a:r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498F0AF6-DA0F-4DC1-BCA8-28E65C63B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30" y="3960373"/>
            <a:ext cx="1638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10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37E3D67-BB7B-42D2-8251-5F633E82B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335"/>
          <a:stretch/>
        </p:blipFill>
        <p:spPr>
          <a:xfrm>
            <a:off x="433186" y="3363263"/>
            <a:ext cx="7543800" cy="3036913"/>
          </a:xfrm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" y="58735"/>
            <a:ext cx="7965441" cy="86147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How do I update my designation?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66" y="234317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Step 1.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5691" y="2984800"/>
            <a:ext cx="464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Step 2. (click on pen to modify and add CIC after your name)</a:t>
            </a:r>
          </a:p>
        </p:txBody>
      </p:sp>
      <p:sp>
        <p:nvSpPr>
          <p:cNvPr id="5" name="Oval 4"/>
          <p:cNvSpPr/>
          <p:nvPr/>
        </p:nvSpPr>
        <p:spPr>
          <a:xfrm>
            <a:off x="433186" y="3581400"/>
            <a:ext cx="2286000" cy="73620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8F6D22-F196-44DE-9733-0F2C102F1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16" b="23270"/>
          <a:stretch/>
        </p:blipFill>
        <p:spPr>
          <a:xfrm>
            <a:off x="798483" y="1270248"/>
            <a:ext cx="7239000" cy="975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53918" y="1753909"/>
            <a:ext cx="990600" cy="456922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1BD607-D4DE-4438-A9E2-D003C6A57474}"/>
              </a:ext>
            </a:extLst>
          </p:cNvPr>
          <p:cNvSpPr txBox="1"/>
          <p:nvPr/>
        </p:nvSpPr>
        <p:spPr>
          <a:xfrm>
            <a:off x="83153" y="2513315"/>
            <a:ext cx="2168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Select Renew Membership</a:t>
            </a:r>
          </a:p>
        </p:txBody>
      </p:sp>
    </p:spTree>
    <p:extLst>
      <p:ext uri="{BB962C8B-B14F-4D97-AF65-F5344CB8AC3E}">
        <p14:creationId xmlns:p14="http://schemas.microsoft.com/office/powerpoint/2010/main" val="417421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DAE5-4B61-486F-8AB5-79DA75BE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927"/>
            <a:ext cx="7543800" cy="145075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3"/>
                </a:solidFill>
              </a:rPr>
              <a:t>Membership Drive Coming Soon!</a:t>
            </a:r>
          </a:p>
        </p:txBody>
      </p:sp>
      <p:pic>
        <p:nvPicPr>
          <p:cNvPr id="5" name="Picture 4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DFC9CD3D-4B07-4813-8317-58638B060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99508"/>
            <a:ext cx="4806183" cy="273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797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1694</TotalTime>
  <Words>640</Words>
  <Application>Microsoft Office PowerPoint</Application>
  <PresentationFormat>On-screen Show (4:3)</PresentationFormat>
  <Paragraphs>108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Nova Cond</vt:lpstr>
      <vt:lpstr>Calibri</vt:lpstr>
      <vt:lpstr>Calibri Light</vt:lpstr>
      <vt:lpstr>Wingdings</vt:lpstr>
      <vt:lpstr>Wingdings 3</vt:lpstr>
      <vt:lpstr>Retrospect</vt:lpstr>
      <vt:lpstr>PowerPoint Presentation</vt:lpstr>
      <vt:lpstr>Introductions &amp; Recognitions</vt:lpstr>
      <vt:lpstr>Board of Directors 2022 https://sdapic.org/chapter-board-members-2022/ </vt:lpstr>
      <vt:lpstr>Minutes Review and Approval Sondra Lintz</vt:lpstr>
      <vt:lpstr>Chapter Goals for 2022 Maggie Turner</vt:lpstr>
      <vt:lpstr>New Business Maggie Turner</vt:lpstr>
      <vt:lpstr>Membership Report Liz Jefferson</vt:lpstr>
      <vt:lpstr>How do I update my designation?</vt:lpstr>
      <vt:lpstr>Membership Drive Coming Soon!</vt:lpstr>
      <vt:lpstr>Treasurer’s Report Cindy Chambers (Viviana Parra)</vt:lpstr>
      <vt:lpstr>Education Report Jessica Alicdan</vt:lpstr>
      <vt:lpstr>Legislative Report Lisa Kilgore</vt:lpstr>
      <vt:lpstr>Nominating &amp; Awards Committee Claudia Sanchez Goad &amp; Rowena Okumura</vt:lpstr>
      <vt:lpstr>Nominating &amp; Awards Committee Claudia Sanchez Goad &amp; Rowena Okumura</vt:lpstr>
      <vt:lpstr>Social Committee Will Cardona-Santos, Palak Patel, &amp; Latrice Jackson-Washington</vt:lpstr>
      <vt:lpstr>Social Committee Will Cardona-Santos, Palak Patel, &amp; Latrice Jackson-Washington</vt:lpstr>
      <vt:lpstr>HAI Liaison Report Tracy Lanier, Maggie Turner, Deweese Quigley</vt:lpstr>
      <vt:lpstr>HAI Advisory Committee Tracy Lanier</vt:lpstr>
      <vt:lpstr>CA APIC Coordinating Council Lisa Kilgore, Maggie Turner, Jarrod Becasen</vt:lpstr>
      <vt:lpstr>GERM Report Frank Myers</vt:lpstr>
      <vt:lpstr>Long Term Care Israel Sanchez</vt:lpstr>
      <vt:lpstr>Ambulatory Care Vacant</vt:lpstr>
      <vt:lpstr>Pediatric Care Sondra Lintz &amp; Megan Medina</vt:lpstr>
      <vt:lpstr>County Epidemiology Grace Kang &amp; Mara Rauhauser</vt:lpstr>
      <vt:lpstr>Announcements, Questions, &amp;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Diego and Imperial County APIC Chapter 45th Anniversary!</dc:title>
  <dc:creator>sdic apic</dc:creator>
  <cp:lastModifiedBy>Becasen, Jarrod</cp:lastModifiedBy>
  <cp:revision>109</cp:revision>
  <dcterms:created xsi:type="dcterms:W3CDTF">2019-10-09T18:16:16Z</dcterms:created>
  <dcterms:modified xsi:type="dcterms:W3CDTF">2022-03-09T18:42:52Z</dcterms:modified>
</cp:coreProperties>
</file>