
<file path=[Content_Types].xml><?xml version="1.0" encoding="utf-8"?>
<Types xmlns="http://schemas.openxmlformats.org/package/2006/content-types">
  <Default Extension="png" ContentType="image/png"/>
  <Default Extension="jfif" ContentType="image/jpeg"/>
  <Default Extension="tm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1" r:id="rId1"/>
  </p:sldMasterIdLst>
  <p:notesMasterIdLst>
    <p:notesMasterId r:id="rId33"/>
  </p:notesMasterIdLst>
  <p:sldIdLst>
    <p:sldId id="256" r:id="rId2"/>
    <p:sldId id="275" r:id="rId3"/>
    <p:sldId id="274" r:id="rId4"/>
    <p:sldId id="308" r:id="rId5"/>
    <p:sldId id="365" r:id="rId6"/>
    <p:sldId id="412" r:id="rId7"/>
    <p:sldId id="428" r:id="rId8"/>
    <p:sldId id="429" r:id="rId9"/>
    <p:sldId id="430" r:id="rId10"/>
    <p:sldId id="431" r:id="rId11"/>
    <p:sldId id="432" r:id="rId12"/>
    <p:sldId id="415" r:id="rId13"/>
    <p:sldId id="420" r:id="rId14"/>
    <p:sldId id="421" r:id="rId15"/>
    <p:sldId id="422" r:id="rId16"/>
    <p:sldId id="423" r:id="rId17"/>
    <p:sldId id="424" r:id="rId18"/>
    <p:sldId id="425" r:id="rId19"/>
    <p:sldId id="426" r:id="rId20"/>
    <p:sldId id="427" r:id="rId21"/>
    <p:sldId id="433" r:id="rId22"/>
    <p:sldId id="382" r:id="rId23"/>
    <p:sldId id="391" r:id="rId24"/>
    <p:sldId id="414" r:id="rId25"/>
    <p:sldId id="389" r:id="rId26"/>
    <p:sldId id="392" r:id="rId27"/>
    <p:sldId id="386" r:id="rId28"/>
    <p:sldId id="305" r:id="rId29"/>
    <p:sldId id="387" r:id="rId30"/>
    <p:sldId id="388" r:id="rId31"/>
    <p:sldId id="344"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0091C4"/>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078" autoAdjust="0"/>
  </p:normalViewPr>
  <p:slideViewPr>
    <p:cSldViewPr>
      <p:cViewPr varScale="1">
        <p:scale>
          <a:sx n="80" d="100"/>
          <a:sy n="80" d="100"/>
        </p:scale>
        <p:origin x="1478" y="53"/>
      </p:cViewPr>
      <p:guideLst>
        <p:guide orient="horz" pos="2160"/>
        <p:guide pos="2880"/>
      </p:guideLst>
    </p:cSldViewPr>
  </p:slideViewPr>
  <p:notesTextViewPr>
    <p:cViewPr>
      <p:scale>
        <a:sx n="3" d="2"/>
        <a:sy n="3" d="2"/>
      </p:scale>
      <p:origin x="0" y="0"/>
    </p:cViewPr>
  </p:notesTextViewPr>
  <p:sorterViewPr>
    <p:cViewPr>
      <p:scale>
        <a:sx n="80" d="100"/>
        <a:sy n="80" d="100"/>
      </p:scale>
      <p:origin x="0" y="7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DE5C59A-8D5D-4D47-86BE-B57BCBD22FC3}" type="datetimeFigureOut">
              <a:rPr lang="en-US"/>
              <a:pPr>
                <a:defRPr/>
              </a:pPr>
              <a:t>10/12/2022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FE9759F-F645-47B8-8DC1-038FFB61C10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E9759F-F645-47B8-8DC1-038FFB61C104}" type="slidenum">
              <a:rPr lang="en-US" smtClean="0"/>
              <a:pPr>
                <a:defRPr/>
              </a:pPr>
              <a:t>5</a:t>
            </a:fld>
            <a:endParaRPr lang="en-US"/>
          </a:p>
        </p:txBody>
      </p:sp>
    </p:spTree>
    <p:extLst>
      <p:ext uri="{BB962C8B-B14F-4D97-AF65-F5344CB8AC3E}">
        <p14:creationId xmlns:p14="http://schemas.microsoft.com/office/powerpoint/2010/main" val="313408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E9759F-F645-47B8-8DC1-038FFB61C104}" type="slidenum">
              <a:rPr lang="en-US" smtClean="0"/>
              <a:pPr>
                <a:defRPr/>
              </a:pPr>
              <a:t>6</a:t>
            </a:fld>
            <a:endParaRPr lang="en-US"/>
          </a:p>
        </p:txBody>
      </p:sp>
    </p:spTree>
    <p:extLst>
      <p:ext uri="{BB962C8B-B14F-4D97-AF65-F5344CB8AC3E}">
        <p14:creationId xmlns:p14="http://schemas.microsoft.com/office/powerpoint/2010/main" val="3882434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FE9759F-F645-47B8-8DC1-038FFB61C104}" type="slidenum">
              <a:rPr lang="en-US" smtClean="0"/>
              <a:pPr>
                <a:defRPr/>
              </a:pPr>
              <a:t>20</a:t>
            </a:fld>
            <a:endParaRPr lang="en-US" dirty="0"/>
          </a:p>
        </p:txBody>
      </p:sp>
    </p:spTree>
    <p:extLst>
      <p:ext uri="{BB962C8B-B14F-4D97-AF65-F5344CB8AC3E}">
        <p14:creationId xmlns:p14="http://schemas.microsoft.com/office/powerpoint/2010/main" val="948839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E9759F-F645-47B8-8DC1-038FFB61C104}" type="slidenum">
              <a:rPr lang="en-US" smtClean="0"/>
              <a:pPr>
                <a:defRPr/>
              </a:pPr>
              <a:t>31</a:t>
            </a:fld>
            <a:endParaRPr lang="en-US"/>
          </a:p>
        </p:txBody>
      </p:sp>
    </p:spTree>
    <p:extLst>
      <p:ext uri="{BB962C8B-B14F-4D97-AF65-F5344CB8AC3E}">
        <p14:creationId xmlns:p14="http://schemas.microsoft.com/office/powerpoint/2010/main" val="1390541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68CFCC6C-5959-4785-8FD7-833085878CF5}" type="datetimeFigureOut">
              <a:rPr lang="en-US" smtClean="0"/>
              <a:pPr>
                <a:defRPr/>
              </a:pPr>
              <a:t>10/12/2022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3C13A3D-A532-48B0-AAB6-0536C3550E25}"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578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10/12/2022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421054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32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D68CC97-311F-46EF-B455-D1D365498396}" type="datetimeFigureOut">
              <a:rPr lang="en-US" smtClean="0"/>
              <a:pPr>
                <a:defRPr/>
              </a:pPr>
              <a:t>10/12/2022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F76F2C-31B5-4C81-B271-0BF4BB0DD633}" type="slidenum">
              <a:rPr lang="en-US" smtClean="0"/>
              <a:pPr>
                <a:defRPr/>
              </a:pPr>
              <a:t>‹#›</a:t>
            </a:fld>
            <a:endParaRPr lang="en-US"/>
          </a:p>
        </p:txBody>
      </p:sp>
    </p:spTree>
    <p:extLst>
      <p:ext uri="{BB962C8B-B14F-4D97-AF65-F5344CB8AC3E}">
        <p14:creationId xmlns:p14="http://schemas.microsoft.com/office/powerpoint/2010/main" val="207051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08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7486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92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288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5664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0DDF080-5E8C-48AD-84E5-6C08B304C14E}" type="datetimeFigureOut">
              <a:rPr lang="en-US" smtClean="0"/>
              <a:t>10/12/2022</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7333891-D5E7-4C7B-BF1D-E855E53CB5A8}" type="slidenum">
              <a:rPr lang="en-US" smtClean="0"/>
              <a:t>‹#›</a:t>
            </a:fld>
            <a:endParaRPr lang="en-US" dirty="0"/>
          </a:p>
        </p:txBody>
      </p:sp>
    </p:spTree>
    <p:extLst>
      <p:ext uri="{BB962C8B-B14F-4D97-AF65-F5344CB8AC3E}">
        <p14:creationId xmlns:p14="http://schemas.microsoft.com/office/powerpoint/2010/main" val="177755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43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4289762"/>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ommunity.apic.org/cacc/events/meeting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idac.org/event-481134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dapic.org/chapter-board-members-202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dapic.org/2022-ltcf-conference-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pPr algn="ctr"/>
            <a:r>
              <a:rPr lang="en-US" dirty="0"/>
              <a:t>Business Meeting</a:t>
            </a:r>
            <a:br>
              <a:rPr lang="en-US" dirty="0"/>
            </a:br>
            <a:r>
              <a:rPr lang="en-US" dirty="0" smtClean="0"/>
              <a:t>October 12, </a:t>
            </a:r>
            <a:r>
              <a:rPr lang="en-US" dirty="0"/>
              <a:t>2022</a:t>
            </a:r>
          </a:p>
        </p:txBody>
      </p:sp>
      <p:pic>
        <p:nvPicPr>
          <p:cNvPr id="66562" name="Picture 2" descr="SanDiego&amp;ImperialCo_APIC-ChptrLogo-web"/>
          <p:cNvPicPr>
            <a:picLocks noChangeAspect="1" noChangeArrowheads="1"/>
          </p:cNvPicPr>
          <p:nvPr/>
        </p:nvPicPr>
        <p:blipFill>
          <a:blip r:embed="rId2"/>
          <a:srcRect/>
          <a:stretch>
            <a:fillRect/>
          </a:stretch>
        </p:blipFill>
        <p:spPr bwMode="auto">
          <a:xfrm>
            <a:off x="1752600" y="2438400"/>
            <a:ext cx="5827260" cy="13294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6746"/>
            <a:ext cx="7543800" cy="1450757"/>
          </a:xfrm>
        </p:spPr>
        <p:txBody>
          <a:bodyPr rtlCol="0"/>
          <a:lstStyle/>
          <a:p>
            <a:pPr fontAlgn="auto">
              <a:spcAft>
                <a:spcPts val="0"/>
              </a:spcAft>
              <a:defRPr/>
            </a:pPr>
            <a:r>
              <a:rPr lang="en-US" b="1" dirty="0">
                <a:solidFill>
                  <a:schemeClr val="accent2">
                    <a:lumMod val="50000"/>
                  </a:schemeClr>
                </a:solidFill>
              </a:rPr>
              <a:t>Membership Report – October </a:t>
            </a:r>
            <a:br>
              <a:rPr lang="en-US" b="1" dirty="0">
                <a:solidFill>
                  <a:schemeClr val="accent2">
                    <a:lumMod val="50000"/>
                  </a:schemeClr>
                </a:solidFill>
              </a:rPr>
            </a:br>
            <a:r>
              <a:rPr lang="en-US" sz="3200" b="1" dirty="0">
                <a:solidFill>
                  <a:schemeClr val="accent2">
                    <a:lumMod val="50000"/>
                  </a:schemeClr>
                </a:solidFill>
              </a:rPr>
              <a:t>Liz Jefferson</a:t>
            </a:r>
            <a:endParaRPr lang="en-US" b="1" dirty="0">
              <a:solidFill>
                <a:schemeClr val="accent2">
                  <a:lumMod val="50000"/>
                </a:schemeClr>
              </a:solidFill>
            </a:endParaRPr>
          </a:p>
        </p:txBody>
      </p:sp>
      <p:sp>
        <p:nvSpPr>
          <p:cNvPr id="2" name="Content Placeholder 1"/>
          <p:cNvSpPr>
            <a:spLocks noGrp="1"/>
          </p:cNvSpPr>
          <p:nvPr>
            <p:ph idx="1"/>
          </p:nvPr>
        </p:nvSpPr>
        <p:spPr>
          <a:xfrm>
            <a:off x="381000" y="1981695"/>
            <a:ext cx="4924395" cy="1735666"/>
          </a:xfrm>
        </p:spPr>
        <p:txBody>
          <a:bodyPr rtlCol="0">
            <a:normAutofit/>
          </a:bodyPr>
          <a:lstStyle/>
          <a:p>
            <a:pPr>
              <a:spcAft>
                <a:spcPts val="0"/>
              </a:spcAft>
              <a:buFont typeface="Wingdings" panose="05000000000000000000" pitchFamily="2" charset="2"/>
              <a:buChar char="§"/>
              <a:defRPr/>
            </a:pPr>
            <a:r>
              <a:rPr lang="en-US" dirty="0"/>
              <a:t> 126 Members as of 10/04/22</a:t>
            </a:r>
          </a:p>
          <a:p>
            <a:pPr>
              <a:spcAft>
                <a:spcPts val="0"/>
              </a:spcAft>
              <a:buFont typeface="Wingdings" panose="05000000000000000000" pitchFamily="2" charset="2"/>
              <a:buChar char="§"/>
              <a:defRPr/>
            </a:pPr>
            <a:r>
              <a:rPr lang="en-US" dirty="0"/>
              <a:t> 91 Full/Active Members </a:t>
            </a:r>
          </a:p>
          <a:p>
            <a:pPr>
              <a:spcAft>
                <a:spcPts val="0"/>
              </a:spcAft>
              <a:buFont typeface="Wingdings" panose="05000000000000000000" pitchFamily="2" charset="2"/>
              <a:buChar char="§"/>
              <a:defRPr/>
            </a:pPr>
            <a:r>
              <a:rPr lang="en-US" dirty="0"/>
              <a:t> 36 CIC </a:t>
            </a:r>
          </a:p>
          <a:p>
            <a:pPr>
              <a:spcAft>
                <a:spcPts val="0"/>
              </a:spcAft>
              <a:buFont typeface="Wingdings" panose="05000000000000000000" pitchFamily="2" charset="2"/>
              <a:buChar char="§"/>
              <a:defRPr/>
            </a:pPr>
            <a:r>
              <a:rPr lang="en-US" dirty="0"/>
              <a:t> 35 Associate Members (vendors) </a:t>
            </a:r>
          </a:p>
        </p:txBody>
      </p:sp>
      <p:sp>
        <p:nvSpPr>
          <p:cNvPr id="4" name="TextBox 3">
            <a:extLst>
              <a:ext uri="{FF2B5EF4-FFF2-40B4-BE49-F238E27FC236}">
                <a16:creationId xmlns:a16="http://schemas.microsoft.com/office/drawing/2014/main" id="{E714DB99-2C69-40F2-B750-19A954F71942}"/>
              </a:ext>
            </a:extLst>
          </p:cNvPr>
          <p:cNvSpPr txBox="1"/>
          <p:nvPr/>
        </p:nvSpPr>
        <p:spPr>
          <a:xfrm>
            <a:off x="1902069" y="5257799"/>
            <a:ext cx="6400800" cy="369332"/>
          </a:xfrm>
          <a:prstGeom prst="rect">
            <a:avLst/>
          </a:prstGeom>
          <a:noFill/>
        </p:spPr>
        <p:txBody>
          <a:bodyPr wrap="square" rtlCol="0">
            <a:spAutoFit/>
          </a:bodyPr>
          <a:lstStyle/>
          <a:p>
            <a:r>
              <a:rPr lang="en-US" dirty="0"/>
              <a:t>Update your Designation in APIC by </a:t>
            </a:r>
            <a:r>
              <a:rPr lang="en-US" b="1" dirty="0">
                <a:solidFill>
                  <a:srgbClr val="C00000"/>
                </a:solidFill>
              </a:rPr>
              <a:t>adding CIC </a:t>
            </a:r>
            <a:r>
              <a:rPr lang="en-US" dirty="0"/>
              <a:t>after your name. </a:t>
            </a:r>
          </a:p>
        </p:txBody>
      </p:sp>
      <p:pic>
        <p:nvPicPr>
          <p:cNvPr id="15" name="Picture 14" descr="Calendar&#10;&#10;Description automatically generated">
            <a:extLst>
              <a:ext uri="{FF2B5EF4-FFF2-40B4-BE49-F238E27FC236}">
                <a16:creationId xmlns:a16="http://schemas.microsoft.com/office/drawing/2014/main" id="{5D5DC6F6-A0A6-46A9-AC9E-545982479A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3063" y="1879738"/>
            <a:ext cx="4038729" cy="3055972"/>
          </a:xfrm>
          <a:prstGeom prst="rect">
            <a:avLst/>
          </a:prstGeom>
          <a:ln w="19050">
            <a:solidFill>
              <a:schemeClr val="tx1"/>
            </a:solidFill>
          </a:ln>
        </p:spPr>
      </p:pic>
      <p:pic>
        <p:nvPicPr>
          <p:cNvPr id="17" name="Picture 16" descr="A picture containing text&#10;&#10;Description automatically generated">
            <a:extLst>
              <a:ext uri="{FF2B5EF4-FFF2-40B4-BE49-F238E27FC236}">
                <a16:creationId xmlns:a16="http://schemas.microsoft.com/office/drawing/2014/main" id="{F2E22569-9C10-4E52-8FEF-8CE982FE96EF}"/>
              </a:ext>
            </a:extLst>
          </p:cNvPr>
          <p:cNvPicPr>
            <a:picLocks noChangeAspect="1"/>
          </p:cNvPicPr>
          <p:nvPr/>
        </p:nvPicPr>
        <p:blipFill rotWithShape="1">
          <a:blip r:embed="rId3">
            <a:extLst>
              <a:ext uri="{28A0092B-C50C-407E-A947-70E740481C1C}">
                <a14:useLocalDpi xmlns:a14="http://schemas.microsoft.com/office/drawing/2010/main" val="0"/>
              </a:ext>
            </a:extLst>
          </a:blip>
          <a:srcRect l="20388" t="3110" r="22181" b="-1"/>
          <a:stretch/>
        </p:blipFill>
        <p:spPr>
          <a:xfrm>
            <a:off x="228600" y="4724400"/>
            <a:ext cx="1755531" cy="1545276"/>
          </a:xfrm>
          <a:prstGeom prst="rect">
            <a:avLst/>
          </a:prstGeom>
        </p:spPr>
      </p:pic>
      <p:sp>
        <p:nvSpPr>
          <p:cNvPr id="18" name="Arrow: Right 17">
            <a:extLst>
              <a:ext uri="{FF2B5EF4-FFF2-40B4-BE49-F238E27FC236}">
                <a16:creationId xmlns:a16="http://schemas.microsoft.com/office/drawing/2014/main" id="{6009E92F-19DA-4E5C-A1CC-976965E9F762}"/>
              </a:ext>
            </a:extLst>
          </p:cNvPr>
          <p:cNvSpPr/>
          <p:nvPr/>
        </p:nvSpPr>
        <p:spPr>
          <a:xfrm rot="5400000" flipV="1">
            <a:off x="1140284" y="2948243"/>
            <a:ext cx="381000" cy="128236"/>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F8CFDD8-3259-481E-ADD4-A2BED60C5DFA}"/>
              </a:ext>
            </a:extLst>
          </p:cNvPr>
          <p:cNvSpPr txBox="1"/>
          <p:nvPr/>
        </p:nvSpPr>
        <p:spPr>
          <a:xfrm>
            <a:off x="3726443" y="1981695"/>
            <a:ext cx="367408" cy="307777"/>
          </a:xfrm>
          <a:prstGeom prst="rect">
            <a:avLst/>
          </a:prstGeom>
          <a:noFill/>
        </p:spPr>
        <p:txBody>
          <a:bodyPr wrap="none" rtlCol="0">
            <a:spAutoFit/>
          </a:bodyPr>
          <a:lstStyle/>
          <a:p>
            <a:r>
              <a:rPr lang="en-US" sz="1400" b="1" dirty="0">
                <a:solidFill>
                  <a:srgbClr val="C00000"/>
                </a:solidFill>
              </a:rPr>
              <a:t>10</a:t>
            </a:r>
          </a:p>
        </p:txBody>
      </p:sp>
      <p:sp>
        <p:nvSpPr>
          <p:cNvPr id="20" name="Arrow: Right 19">
            <a:extLst>
              <a:ext uri="{FF2B5EF4-FFF2-40B4-BE49-F238E27FC236}">
                <a16:creationId xmlns:a16="http://schemas.microsoft.com/office/drawing/2014/main" id="{D5925C44-9BAE-4799-8D8E-51F284E88DD9}"/>
              </a:ext>
            </a:extLst>
          </p:cNvPr>
          <p:cNvSpPr/>
          <p:nvPr/>
        </p:nvSpPr>
        <p:spPr>
          <a:xfrm rot="5400000" flipV="1">
            <a:off x="3485760" y="2108077"/>
            <a:ext cx="381000" cy="128236"/>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BE0AFC64-E712-4AF4-8DC8-F53116B56D7F}"/>
              </a:ext>
            </a:extLst>
          </p:cNvPr>
          <p:cNvSpPr txBox="1"/>
          <p:nvPr/>
        </p:nvSpPr>
        <p:spPr>
          <a:xfrm>
            <a:off x="1365594" y="2849528"/>
            <a:ext cx="276038" cy="307777"/>
          </a:xfrm>
          <a:prstGeom prst="rect">
            <a:avLst/>
          </a:prstGeom>
          <a:noFill/>
        </p:spPr>
        <p:txBody>
          <a:bodyPr wrap="none" rtlCol="0">
            <a:spAutoFit/>
          </a:bodyPr>
          <a:lstStyle/>
          <a:p>
            <a:r>
              <a:rPr lang="en-US" sz="1400" b="1" dirty="0">
                <a:solidFill>
                  <a:srgbClr val="C00000"/>
                </a:solidFill>
              </a:rPr>
              <a:t>5</a:t>
            </a:r>
          </a:p>
        </p:txBody>
      </p:sp>
    </p:spTree>
    <p:extLst>
      <p:ext uri="{BB962C8B-B14F-4D97-AF65-F5344CB8AC3E}">
        <p14:creationId xmlns:p14="http://schemas.microsoft.com/office/powerpoint/2010/main" val="393099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437E3D67-BB7B-42D2-8251-5F633E82B03E}"/>
              </a:ext>
            </a:extLst>
          </p:cNvPr>
          <p:cNvPicPr>
            <a:picLocks noGrp="1" noChangeAspect="1"/>
          </p:cNvPicPr>
          <p:nvPr>
            <p:ph idx="1"/>
          </p:nvPr>
        </p:nvPicPr>
        <p:blipFill rotWithShape="1">
          <a:blip r:embed="rId2"/>
          <a:srcRect b="5335"/>
          <a:stretch/>
        </p:blipFill>
        <p:spPr>
          <a:xfrm>
            <a:off x="540007" y="3276600"/>
            <a:ext cx="7543800" cy="3036913"/>
          </a:xfrm>
          <a:ln w="28575">
            <a:solidFill>
              <a:schemeClr val="tx1"/>
            </a:solidFill>
          </a:ln>
        </p:spPr>
      </p:pic>
      <p:sp>
        <p:nvSpPr>
          <p:cNvPr id="2" name="Title 1"/>
          <p:cNvSpPr>
            <a:spLocks noGrp="1"/>
          </p:cNvSpPr>
          <p:nvPr>
            <p:ph type="title"/>
          </p:nvPr>
        </p:nvSpPr>
        <p:spPr>
          <a:xfrm>
            <a:off x="11545" y="58735"/>
            <a:ext cx="7965441" cy="861477"/>
          </a:xfrm>
        </p:spPr>
        <p:txBody>
          <a:bodyPr>
            <a:normAutofit/>
          </a:bodyPr>
          <a:lstStyle/>
          <a:p>
            <a:pPr algn="ctr"/>
            <a:r>
              <a:rPr lang="en-US" sz="4000" b="1" dirty="0">
                <a:solidFill>
                  <a:schemeClr val="accent2"/>
                </a:solidFill>
              </a:rPr>
              <a:t>How do I update my designation?</a:t>
            </a:r>
          </a:p>
        </p:txBody>
      </p:sp>
      <p:sp>
        <p:nvSpPr>
          <p:cNvPr id="7" name="TextBox 6"/>
          <p:cNvSpPr txBox="1"/>
          <p:nvPr/>
        </p:nvSpPr>
        <p:spPr>
          <a:xfrm>
            <a:off x="91466" y="2343171"/>
            <a:ext cx="1143000" cy="307777"/>
          </a:xfrm>
          <a:prstGeom prst="rect">
            <a:avLst/>
          </a:prstGeom>
          <a:noFill/>
        </p:spPr>
        <p:txBody>
          <a:bodyPr wrap="square" rtlCol="0">
            <a:spAutoFit/>
          </a:bodyPr>
          <a:lstStyle/>
          <a:p>
            <a:r>
              <a:rPr lang="en-US" sz="1400" b="1" dirty="0">
                <a:solidFill>
                  <a:srgbClr val="0070C0"/>
                </a:solidFill>
              </a:rPr>
              <a:t>Step 1.</a:t>
            </a:r>
          </a:p>
        </p:txBody>
      </p:sp>
      <p:sp>
        <p:nvSpPr>
          <p:cNvPr id="8" name="TextBox 7"/>
          <p:cNvSpPr txBox="1"/>
          <p:nvPr/>
        </p:nvSpPr>
        <p:spPr>
          <a:xfrm>
            <a:off x="1881405" y="2810114"/>
            <a:ext cx="4647362" cy="307777"/>
          </a:xfrm>
          <a:prstGeom prst="rect">
            <a:avLst/>
          </a:prstGeom>
          <a:noFill/>
        </p:spPr>
        <p:txBody>
          <a:bodyPr wrap="none" rtlCol="0">
            <a:spAutoFit/>
          </a:bodyPr>
          <a:lstStyle/>
          <a:p>
            <a:r>
              <a:rPr lang="en-US" sz="1400" b="1" dirty="0">
                <a:solidFill>
                  <a:srgbClr val="0070C0"/>
                </a:solidFill>
              </a:rPr>
              <a:t>Step 2. (click on pen to modify and add CIC after your name)</a:t>
            </a:r>
          </a:p>
        </p:txBody>
      </p:sp>
      <p:sp>
        <p:nvSpPr>
          <p:cNvPr id="5" name="Oval 4"/>
          <p:cNvSpPr/>
          <p:nvPr/>
        </p:nvSpPr>
        <p:spPr>
          <a:xfrm>
            <a:off x="540007" y="3470284"/>
            <a:ext cx="2286000" cy="736206"/>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F28F6D22-F196-44DE-9733-0F2C102F1C7D}"/>
              </a:ext>
            </a:extLst>
          </p:cNvPr>
          <p:cNvPicPr>
            <a:picLocks noChangeAspect="1"/>
          </p:cNvPicPr>
          <p:nvPr/>
        </p:nvPicPr>
        <p:blipFill rotWithShape="1">
          <a:blip r:embed="rId3"/>
          <a:srcRect t="17716" b="23270"/>
          <a:stretch/>
        </p:blipFill>
        <p:spPr>
          <a:xfrm>
            <a:off x="798483" y="1270248"/>
            <a:ext cx="7239000" cy="975036"/>
          </a:xfrm>
          <a:prstGeom prst="rect">
            <a:avLst/>
          </a:prstGeom>
          <a:ln w="28575">
            <a:solidFill>
              <a:schemeClr val="tx1"/>
            </a:solidFill>
          </a:ln>
        </p:spPr>
      </p:pic>
      <p:sp>
        <p:nvSpPr>
          <p:cNvPr id="6" name="Oval 5"/>
          <p:cNvSpPr/>
          <p:nvPr/>
        </p:nvSpPr>
        <p:spPr>
          <a:xfrm>
            <a:off x="753918" y="1753909"/>
            <a:ext cx="990600" cy="456922"/>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B1BD607-D4DE-4438-A9E2-D003C6A57474}"/>
              </a:ext>
            </a:extLst>
          </p:cNvPr>
          <p:cNvSpPr txBox="1"/>
          <p:nvPr/>
        </p:nvSpPr>
        <p:spPr>
          <a:xfrm>
            <a:off x="83153" y="2513315"/>
            <a:ext cx="2168286" cy="307777"/>
          </a:xfrm>
          <a:prstGeom prst="rect">
            <a:avLst/>
          </a:prstGeom>
          <a:noFill/>
        </p:spPr>
        <p:txBody>
          <a:bodyPr wrap="none" rtlCol="0">
            <a:spAutoFit/>
          </a:bodyPr>
          <a:lstStyle/>
          <a:p>
            <a:r>
              <a:rPr lang="en-US" sz="1400" b="1" dirty="0">
                <a:solidFill>
                  <a:srgbClr val="0070C0"/>
                </a:solidFill>
              </a:rPr>
              <a:t>Select Renew Membership</a:t>
            </a:r>
          </a:p>
        </p:txBody>
      </p:sp>
    </p:spTree>
    <p:extLst>
      <p:ext uri="{BB962C8B-B14F-4D97-AF65-F5344CB8AC3E}">
        <p14:creationId xmlns:p14="http://schemas.microsoft.com/office/powerpoint/2010/main" val="2200983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fontAlgn="auto">
              <a:spcAft>
                <a:spcPts val="0"/>
              </a:spcAft>
              <a:defRPr/>
            </a:pPr>
            <a:r>
              <a:rPr lang="en-US" b="1" dirty="0">
                <a:solidFill>
                  <a:schemeClr val="accent2">
                    <a:lumMod val="50000"/>
                  </a:schemeClr>
                </a:solidFill>
              </a:rPr>
              <a:t>Education Report</a:t>
            </a:r>
            <a:br>
              <a:rPr lang="en-US" b="1" dirty="0">
                <a:solidFill>
                  <a:schemeClr val="accent2">
                    <a:lumMod val="50000"/>
                  </a:schemeClr>
                </a:solidFill>
              </a:rPr>
            </a:br>
            <a:r>
              <a:rPr lang="en-US" sz="2400" b="1" dirty="0">
                <a:solidFill>
                  <a:schemeClr val="accent2">
                    <a:lumMod val="50000"/>
                  </a:schemeClr>
                </a:solidFill>
              </a:rPr>
              <a:t>Jessica </a:t>
            </a:r>
            <a:r>
              <a:rPr lang="en-US" sz="2400" b="1" dirty="0" err="1">
                <a:solidFill>
                  <a:schemeClr val="accent2">
                    <a:lumMod val="50000"/>
                  </a:schemeClr>
                </a:solidFill>
              </a:rPr>
              <a:t>Alicdan</a:t>
            </a:r>
            <a:endParaRPr lang="en-US" sz="2400" b="1" dirty="0">
              <a:solidFill>
                <a:schemeClr val="accent2">
                  <a:lumMod val="50000"/>
                </a:schemeClr>
              </a:solidFill>
            </a:endParaRPr>
          </a:p>
        </p:txBody>
      </p:sp>
      <p:sp>
        <p:nvSpPr>
          <p:cNvPr id="2" name="Content Placeholder 1"/>
          <p:cNvSpPr>
            <a:spLocks noGrp="1"/>
          </p:cNvSpPr>
          <p:nvPr>
            <p:ph idx="1"/>
          </p:nvPr>
        </p:nvSpPr>
        <p:spPr>
          <a:xfrm>
            <a:off x="822959" y="1845734"/>
            <a:ext cx="7543801" cy="4250266"/>
          </a:xfrm>
        </p:spPr>
        <p:txBody>
          <a:bodyPr>
            <a:normAutofit/>
          </a:bodyPr>
          <a:lstStyle/>
          <a:p>
            <a:pPr>
              <a:buFont typeface="Wingdings" panose="05000000000000000000" pitchFamily="2" charset="2"/>
              <a:buChar char="§"/>
            </a:pPr>
            <a:r>
              <a:rPr lang="en-US" b="1" dirty="0" smtClean="0"/>
              <a:t>November Speakers Topic: ICRA 2.0</a:t>
            </a:r>
            <a:endParaRPr lang="en-US" b="1" dirty="0"/>
          </a:p>
        </p:txBody>
      </p:sp>
    </p:spTree>
    <p:extLst>
      <p:ext uri="{BB962C8B-B14F-4D97-AF65-F5344CB8AC3E}">
        <p14:creationId xmlns:p14="http://schemas.microsoft.com/office/powerpoint/2010/main" val="4281713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183880" cy="1127761"/>
          </a:xfrm>
        </p:spPr>
        <p:txBody>
          <a:bodyPr rtlCol="0">
            <a:normAutofit/>
          </a:bodyPr>
          <a:lstStyle/>
          <a:p>
            <a:pPr fontAlgn="auto">
              <a:spcAft>
                <a:spcPts val="0"/>
              </a:spcAft>
              <a:defRPr/>
            </a:pPr>
            <a:r>
              <a:rPr lang="en-US" b="1" dirty="0">
                <a:solidFill>
                  <a:schemeClr val="accent2">
                    <a:lumMod val="50000"/>
                  </a:schemeClr>
                </a:solidFill>
              </a:rPr>
              <a:t>Nominating &amp; Awards Committee</a:t>
            </a:r>
            <a:br>
              <a:rPr lang="en-US" b="1" dirty="0">
                <a:solidFill>
                  <a:schemeClr val="accent2">
                    <a:lumMod val="50000"/>
                  </a:schemeClr>
                </a:solidFill>
              </a:rPr>
            </a:br>
            <a:r>
              <a:rPr lang="en-US" sz="2400" b="1" dirty="0">
                <a:solidFill>
                  <a:schemeClr val="accent2">
                    <a:lumMod val="50000"/>
                  </a:schemeClr>
                </a:solidFill>
              </a:rPr>
              <a:t>Claudia Sanchez Goad &amp; Rowena Okumura</a:t>
            </a:r>
          </a:p>
        </p:txBody>
      </p:sp>
      <p:sp>
        <p:nvSpPr>
          <p:cNvPr id="2" name="Content Placeholder 1"/>
          <p:cNvSpPr>
            <a:spLocks noGrp="1"/>
          </p:cNvSpPr>
          <p:nvPr>
            <p:ph idx="1"/>
          </p:nvPr>
        </p:nvSpPr>
        <p:spPr>
          <a:xfrm>
            <a:off x="152400" y="1447800"/>
            <a:ext cx="8991600" cy="4800600"/>
          </a:xfrm>
          <a:noFill/>
        </p:spPr>
        <p:txBody>
          <a:bodyPr>
            <a:normAutofit fontScale="92500" lnSpcReduction="20000"/>
          </a:bodyPr>
          <a:lstStyle/>
          <a:p>
            <a:pPr marL="0" indent="0">
              <a:buNone/>
            </a:pPr>
            <a:r>
              <a:rPr lang="en-US" b="1" dirty="0">
                <a:latin typeface="Amasis MT Pro Black" panose="020B0604020202020204" pitchFamily="18" charset="0"/>
              </a:rPr>
              <a:t>Call for Nominations  </a:t>
            </a:r>
          </a:p>
          <a:p>
            <a:pPr marL="0" indent="0">
              <a:buNone/>
            </a:pPr>
            <a:endParaRPr lang="en-US" b="1" dirty="0">
              <a:latin typeface="Amasis MT Pro Black" panose="020B0604020202020204" pitchFamily="18" charset="0"/>
            </a:endParaRPr>
          </a:p>
          <a:p>
            <a:pPr marL="1408560" lvl="7" indent="0">
              <a:buNone/>
            </a:pPr>
            <a:r>
              <a:rPr lang="en-US" sz="2200" b="1" u="sng" dirty="0"/>
              <a:t>2023 SD APIC Open Positions</a:t>
            </a:r>
            <a:r>
              <a:rPr lang="en-US" sz="2200" b="1" dirty="0"/>
              <a:t>: </a:t>
            </a:r>
            <a:r>
              <a:rPr lang="en-US" sz="2200" dirty="0"/>
              <a:t> </a:t>
            </a:r>
          </a:p>
          <a:p>
            <a:pPr marL="1408560" lvl="7" indent="0">
              <a:buNone/>
            </a:pPr>
            <a:endParaRPr lang="en-US" sz="2200" dirty="0"/>
          </a:p>
          <a:p>
            <a:pPr marL="1951460" lvl="8" indent="-342900">
              <a:spcBef>
                <a:spcPts val="0"/>
              </a:spcBef>
              <a:spcAft>
                <a:spcPts val="0"/>
              </a:spcAft>
              <a:buFont typeface="Symbol" panose="05050102010706020507" pitchFamily="18" charset="2"/>
              <a:buChar char=""/>
            </a:pPr>
            <a:r>
              <a:rPr lang="en-US" sz="2200" b="1" dirty="0">
                <a:effectLst/>
                <a:latin typeface="Arial" panose="020B0604020202020204" pitchFamily="34" charset="0"/>
                <a:ea typeface="Calibri" panose="020F0502020204030204" pitchFamily="34" charset="0"/>
                <a:cs typeface="Times New Roman" panose="02020603050405020304" pitchFamily="18" charset="0"/>
              </a:rPr>
              <a:t>President-Elect 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951460" lvl="8" indent="-342900">
              <a:spcBef>
                <a:spcPts val="0"/>
              </a:spcBef>
              <a:spcAft>
                <a:spcPts val="0"/>
              </a:spcAft>
              <a:buFont typeface="Symbol" panose="05050102010706020507" pitchFamily="18" charset="2"/>
              <a:buChar char=""/>
            </a:pPr>
            <a:r>
              <a:rPr lang="en-US" sz="2200" b="1" dirty="0">
                <a:effectLst/>
                <a:latin typeface="Arial" panose="020B0604020202020204" pitchFamily="34" charset="0"/>
                <a:ea typeface="Calibri" panose="020F0502020204030204" pitchFamily="34" charset="0"/>
                <a:cs typeface="Times New Roman" panose="02020603050405020304" pitchFamily="18" charset="0"/>
              </a:rPr>
              <a:t>Secretary 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951460" lvl="8" indent="-342900">
              <a:spcBef>
                <a:spcPts val="0"/>
              </a:spcBef>
              <a:spcAft>
                <a:spcPts val="0"/>
              </a:spcAft>
              <a:buFont typeface="Symbol" panose="05050102010706020507" pitchFamily="18" charset="2"/>
              <a:buChar char=""/>
            </a:pPr>
            <a:r>
              <a:rPr lang="en-US" sz="2200" b="1" dirty="0">
                <a:effectLst/>
                <a:latin typeface="Arial" panose="020B0604020202020204" pitchFamily="34" charset="0"/>
                <a:ea typeface="Calibri" panose="020F0502020204030204" pitchFamily="34" charset="0"/>
                <a:cs typeface="Times New Roman" panose="02020603050405020304" pitchFamily="18" charset="0"/>
              </a:rPr>
              <a:t>Treasurer-Elect  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951460" lvl="8" indent="-342900">
              <a:spcBef>
                <a:spcPts val="0"/>
              </a:spcBef>
              <a:spcAft>
                <a:spcPts val="0"/>
              </a:spcAft>
              <a:buFont typeface="Symbol" panose="05050102010706020507" pitchFamily="18" charset="2"/>
              <a:buChar char=""/>
            </a:pPr>
            <a:r>
              <a:rPr lang="en-US" sz="2200" b="1" dirty="0">
                <a:effectLst/>
                <a:latin typeface="Arial" panose="020B0604020202020204" pitchFamily="34" charset="0"/>
                <a:ea typeface="Calibri" panose="020F0502020204030204" pitchFamily="34" charset="0"/>
                <a:cs typeface="Times New Roman" panose="02020603050405020304" pitchFamily="18" charset="0"/>
              </a:rPr>
              <a:t>Education Chair 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951460" lvl="8" indent="-342900">
              <a:spcBef>
                <a:spcPts val="0"/>
              </a:spcBef>
              <a:spcAft>
                <a:spcPts val="0"/>
              </a:spcAft>
              <a:buFont typeface="Symbol" panose="05050102010706020507" pitchFamily="18" charset="2"/>
              <a:buChar char=""/>
            </a:pPr>
            <a:r>
              <a:rPr lang="en-US" sz="2200" b="1" dirty="0">
                <a:effectLst/>
                <a:latin typeface="Arial" panose="020B0604020202020204" pitchFamily="34" charset="0"/>
                <a:ea typeface="Calibri" panose="020F0502020204030204" pitchFamily="34" charset="0"/>
                <a:cs typeface="Times New Roman" panose="02020603050405020304" pitchFamily="18" charset="0"/>
              </a:rPr>
              <a:t>Social Committee 2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951460" lvl="8" indent="-342900">
              <a:spcBef>
                <a:spcPts val="0"/>
              </a:spcBef>
              <a:spcAft>
                <a:spcPts val="0"/>
              </a:spcAft>
              <a:buFont typeface="Symbol" panose="05050102010706020507" pitchFamily="18" charset="2"/>
              <a:buChar char=""/>
            </a:pPr>
            <a:r>
              <a:rPr lang="en-US" sz="2200" b="1" dirty="0">
                <a:effectLst/>
                <a:latin typeface="Arial" panose="020B0604020202020204" pitchFamily="34" charset="0"/>
                <a:ea typeface="Calibri" panose="020F0502020204030204" pitchFamily="34" charset="0"/>
                <a:cs typeface="Times New Roman" panose="02020603050405020304" pitchFamily="18" charset="0"/>
              </a:rPr>
              <a:t>Leg Representative 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951460" lvl="8" indent="-342900">
              <a:spcBef>
                <a:spcPts val="0"/>
              </a:spcBef>
              <a:spcAft>
                <a:spcPts val="0"/>
              </a:spcAft>
              <a:buFont typeface="Symbol" panose="05050102010706020507" pitchFamily="18" charset="2"/>
              <a:buChar char=""/>
            </a:pPr>
            <a:r>
              <a:rPr lang="en-US" sz="2200" b="1" dirty="0">
                <a:effectLst/>
                <a:latin typeface="Arial" panose="020B0604020202020204" pitchFamily="34" charset="0"/>
                <a:ea typeface="Calibri" panose="020F0502020204030204" pitchFamily="34" charset="0"/>
                <a:cs typeface="Times New Roman" panose="02020603050405020304" pitchFamily="18" charset="0"/>
              </a:rPr>
              <a:t>Nominating Committee 1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951460" lvl="8" indent="-342900">
              <a:spcBef>
                <a:spcPts val="0"/>
              </a:spcBef>
              <a:spcAft>
                <a:spcPts val="0"/>
              </a:spcAft>
              <a:buFont typeface="Symbol" panose="05050102010706020507" pitchFamily="18" charset="2"/>
              <a:buChar char=""/>
            </a:pPr>
            <a:r>
              <a:rPr lang="en-US" sz="2200" b="1" dirty="0">
                <a:effectLst/>
                <a:latin typeface="Arial" panose="020B0604020202020204" pitchFamily="34" charset="0"/>
                <a:ea typeface="Calibri" panose="020F0502020204030204" pitchFamily="34" charset="0"/>
                <a:cs typeface="Times New Roman" panose="02020603050405020304" pitchFamily="18" charset="0"/>
              </a:rPr>
              <a:t>Vendor Liaison 1 </a:t>
            </a:r>
            <a:endParaRPr lang="en-US" sz="2200" dirty="0"/>
          </a:p>
          <a:p>
            <a:pPr marL="0" indent="0">
              <a:buNone/>
            </a:pPr>
            <a:r>
              <a:rPr lang="en-US" sz="1500" dirty="0"/>
              <a:t>10/5/22 Open Board Position Descriptions sent to Chapter with Link for nominations 10/6/22</a:t>
            </a:r>
          </a:p>
          <a:p>
            <a:pPr marL="0" indent="0">
              <a:buNone/>
            </a:pPr>
            <a:r>
              <a:rPr lang="en-US" b="1" i="1" dirty="0"/>
              <a:t>Nominations  deadline Oct 31</a:t>
            </a:r>
            <a:r>
              <a:rPr lang="en-US" b="1" i="1" baseline="30000" dirty="0"/>
              <a:t>st</a:t>
            </a:r>
            <a:endParaRPr lang="en-US" b="1" i="1" dirty="0"/>
          </a:p>
          <a:p>
            <a:pPr marL="0" indent="0">
              <a:buNone/>
            </a:pPr>
            <a:r>
              <a:rPr lang="en-US" b="1" i="1" dirty="0"/>
              <a:t>Estimate voting to Start Nov.1</a:t>
            </a:r>
            <a:r>
              <a:rPr lang="en-US" b="1" i="1" baseline="30000" dirty="0"/>
              <a:t>st</a:t>
            </a:r>
            <a:r>
              <a:rPr lang="en-US" b="1" i="1" dirty="0"/>
              <a:t> deadline for responses Nov 31</a:t>
            </a:r>
            <a:r>
              <a:rPr lang="en-US" b="1" i="1" baseline="30000" dirty="0"/>
              <a:t>st</a:t>
            </a:r>
            <a:r>
              <a:rPr lang="en-US" b="1" i="1" dirty="0"/>
              <a:t> </a:t>
            </a:r>
          </a:p>
          <a:p>
            <a:pPr marL="0" indent="0">
              <a:buNone/>
            </a:pPr>
            <a:r>
              <a:rPr lang="en-US" b="1" i="1" dirty="0"/>
              <a:t>Positions will be formally announced at the December Christmas Party </a:t>
            </a:r>
          </a:p>
          <a:p>
            <a:pPr marL="0" indent="0">
              <a:buNone/>
            </a:pPr>
            <a:endParaRPr lang="en-US" b="1" dirty="0"/>
          </a:p>
        </p:txBody>
      </p:sp>
    </p:spTree>
    <p:extLst>
      <p:ext uri="{BB962C8B-B14F-4D97-AF65-F5344CB8AC3E}">
        <p14:creationId xmlns:p14="http://schemas.microsoft.com/office/powerpoint/2010/main" val="4102993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447C6F6-BBA7-4D65-965F-387D32ACC606}"/>
              </a:ext>
            </a:extLst>
          </p:cNvPr>
          <p:cNvSpPr txBox="1"/>
          <p:nvPr/>
        </p:nvSpPr>
        <p:spPr>
          <a:xfrm>
            <a:off x="381000" y="152400"/>
            <a:ext cx="8763000" cy="1200329"/>
          </a:xfrm>
          <a:prstGeom prst="rect">
            <a:avLst/>
          </a:prstGeom>
          <a:noFill/>
        </p:spPr>
        <p:txBody>
          <a:bodyPr wrap="square">
            <a:spAutoFit/>
          </a:bodyPr>
          <a:lstStyle/>
          <a:p>
            <a:r>
              <a:rPr kumimoji="0" lang="en-US" sz="48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Nominating &amp; Awards Committee</a:t>
            </a:r>
            <a:br>
              <a:rPr kumimoji="0" lang="en-US" sz="48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24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Claudia Sanchez Goad &amp; Rowena Okumura</a:t>
            </a:r>
            <a:endParaRPr lang="en-US" dirty="0"/>
          </a:p>
        </p:txBody>
      </p:sp>
      <p:sp>
        <p:nvSpPr>
          <p:cNvPr id="8" name="TextBox 7">
            <a:extLst>
              <a:ext uri="{FF2B5EF4-FFF2-40B4-BE49-F238E27FC236}">
                <a16:creationId xmlns:a16="http://schemas.microsoft.com/office/drawing/2014/main" id="{1EEBD3AA-8F0E-434E-B653-73DC38B99BE6}"/>
              </a:ext>
            </a:extLst>
          </p:cNvPr>
          <p:cNvSpPr txBox="1"/>
          <p:nvPr/>
        </p:nvSpPr>
        <p:spPr>
          <a:xfrm>
            <a:off x="381000" y="1352729"/>
            <a:ext cx="8382000" cy="5044458"/>
          </a:xfrm>
          <a:prstGeom prst="rect">
            <a:avLst/>
          </a:prstGeom>
          <a:noFill/>
        </p:spPr>
        <p:txBody>
          <a:bodyPr wrap="square" rtlCol="0">
            <a:spAutoFit/>
          </a:bodyPr>
          <a:lstStyle/>
          <a:p>
            <a:r>
              <a:rPr lang="en-US" b="1" dirty="0"/>
              <a:t>President-Elect  </a:t>
            </a:r>
            <a:r>
              <a:rPr lang="en-US" dirty="0">
                <a:effectLst/>
                <a:latin typeface="Calibri" panose="020F0502020204030204" pitchFamily="34" charset="0"/>
                <a:ea typeface="MS Mincho" panose="02020609040205080304" pitchFamily="49" charset="-128"/>
                <a:cs typeface="Times New Roman" panose="02020603050405020304" pitchFamily="18" charset="0"/>
              </a:rPr>
              <a:t>Term of Office:</a:t>
            </a:r>
            <a:r>
              <a:rPr lang="en-US" b="1" dirty="0">
                <a:effectLst/>
                <a:latin typeface="Calibri" panose="020F0502020204030204" pitchFamily="34" charset="0"/>
                <a:ea typeface="MS Mincho" panose="02020609040205080304" pitchFamily="49" charset="-128"/>
                <a:cs typeface="Times New Roman" panose="02020603050405020304" pitchFamily="18" charset="0"/>
              </a:rPr>
              <a:t> 1 Year </a:t>
            </a:r>
            <a:r>
              <a:rPr lang="en-US" sz="1400" dirty="0">
                <a:effectLst/>
                <a:latin typeface="Calibri" panose="020F0502020204030204" pitchFamily="34" charset="0"/>
                <a:ea typeface="MS Mincho" panose="02020609040205080304" pitchFamily="49" charset="-128"/>
                <a:cs typeface="Times New Roman" panose="02020603050405020304" pitchFamily="18" charset="0"/>
              </a:rPr>
              <a:t>– Elected by membership.</a:t>
            </a:r>
          </a:p>
          <a:p>
            <a:pPr marL="0" marR="0">
              <a:lnSpc>
                <a:spcPct val="115000"/>
              </a:lnSpc>
              <a:spcBef>
                <a:spcPts val="0"/>
              </a:spcBef>
              <a:spcAft>
                <a:spcPts val="0"/>
              </a:spcAft>
              <a:tabLst>
                <a:tab pos="685800" algn="r"/>
                <a:tab pos="800100" algn="l"/>
                <a:tab pos="1028700" algn="l"/>
                <a:tab pos="1257300" algn="l"/>
                <a:tab pos="1485900" algn="l"/>
                <a:tab pos="1714500" algn="l"/>
              </a:tabLst>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 </a:t>
            </a:r>
          </a:p>
          <a:p>
            <a:pPr marL="342900" marR="0" lvl="0" indent="-342900">
              <a:lnSpc>
                <a:spcPct val="115000"/>
              </a:lnSpc>
              <a:spcBef>
                <a:spcPts val="0"/>
              </a:spcBef>
              <a:spcAft>
                <a:spcPts val="0"/>
              </a:spcAft>
              <a:buFont typeface="+mj-lt"/>
              <a:buAutoNum type="arabicPeriod"/>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Assist the president in the discharge of the duties </a:t>
            </a:r>
            <a:r>
              <a:rPr lang="en-US" sz="1400" dirty="0">
                <a:effectLst/>
                <a:latin typeface="Calibri" panose="020F0502020204030204" pitchFamily="34" charset="0"/>
                <a:ea typeface="MS Mincho" panose="02020609040205080304" pitchFamily="49" charset="-128"/>
                <a:cs typeface="Times New Roman" panose="02020603050405020304" pitchFamily="18" charset="0"/>
              </a:rPr>
              <a:t>of the president as may be directed by the President, and shall perform such other duties as may be prescribed from time to time by the President or the chapter board of directors (board).</a:t>
            </a:r>
          </a:p>
          <a:p>
            <a:pPr marL="742950" marR="0" lvl="1" indent="-285750">
              <a:lnSpc>
                <a:spcPct val="115000"/>
              </a:lnSpc>
              <a:spcBef>
                <a:spcPts val="0"/>
              </a:spcBef>
              <a:spcAft>
                <a:spcPts val="0"/>
              </a:spcAft>
              <a:buFont typeface="+mj-lt"/>
              <a:buAutoNum type="alphaLcPeriod"/>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One of these duties is </a:t>
            </a:r>
            <a:r>
              <a:rPr lang="en-US" sz="1400" b="1" dirty="0">
                <a:effectLst/>
                <a:latin typeface="Calibri" panose="020F0502020204030204" pitchFamily="34" charset="0"/>
                <a:ea typeface="MS Mincho" panose="02020609040205080304" pitchFamily="49" charset="-128"/>
                <a:cs typeface="Times New Roman" panose="02020603050405020304" pitchFamily="18" charset="0"/>
              </a:rPr>
              <a:t>to plan/coordinate the Chapter’s Annual Conference </a:t>
            </a:r>
            <a:r>
              <a:rPr lang="en-US" sz="1400" dirty="0">
                <a:effectLst/>
                <a:latin typeface="Calibri" panose="020F0502020204030204" pitchFamily="34" charset="0"/>
                <a:ea typeface="MS Mincho" panose="02020609040205080304" pitchFamily="49" charset="-128"/>
                <a:cs typeface="Times New Roman" panose="02020603050405020304" pitchFamily="18" charset="0"/>
              </a:rPr>
              <a:t>in September of each year.</a:t>
            </a:r>
          </a:p>
          <a:p>
            <a:pPr marL="342900" marR="0" lvl="0" indent="-342900">
              <a:lnSpc>
                <a:spcPct val="115000"/>
              </a:lnSpc>
              <a:spcBef>
                <a:spcPts val="0"/>
              </a:spcBef>
              <a:spcAft>
                <a:spcPts val="0"/>
              </a:spcAft>
              <a:buFont typeface="+mj-lt"/>
              <a:buAutoNum type="arabicPeriod"/>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Prepare to assume the office of president</a:t>
            </a:r>
            <a:r>
              <a:rPr lang="en-US" sz="1400" dirty="0">
                <a:effectLst/>
                <a:latin typeface="Calibri" panose="020F0502020204030204" pitchFamily="34" charset="0"/>
                <a:ea typeface="MS Mincho" panose="02020609040205080304" pitchFamily="49" charset="-128"/>
                <a:cs typeface="Times New Roman" panose="02020603050405020304" pitchFamily="18" charset="0"/>
              </a:rPr>
              <a:t>.</a:t>
            </a:r>
          </a:p>
          <a:p>
            <a:pPr marL="342900" marR="0" lvl="0" indent="-342900">
              <a:lnSpc>
                <a:spcPct val="115000"/>
              </a:lnSpc>
              <a:spcBef>
                <a:spcPts val="0"/>
              </a:spcBef>
              <a:spcAft>
                <a:spcPts val="0"/>
              </a:spcAft>
              <a:buFont typeface="+mj-lt"/>
              <a:buAutoNum type="arabicPeriod"/>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Fills the office of president, should that office become vacant, and subsequently fills the office of president for a regular term, as is entitled to the president-elect.</a:t>
            </a:r>
          </a:p>
          <a:p>
            <a:pPr marL="342900" marR="0" lvl="0" indent="-342900">
              <a:lnSpc>
                <a:spcPct val="115000"/>
              </a:lnSpc>
              <a:spcBef>
                <a:spcPts val="0"/>
              </a:spcBef>
              <a:spcAft>
                <a:spcPts val="0"/>
              </a:spcAft>
              <a:buFont typeface="+mj-lt"/>
              <a:buAutoNum type="arabicPeriod"/>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Serve as a communication link with APIC HQ on matters as designated by the president. Further, the president elect must respond to APIC requests, notices, and other communications in a timely manner or by the designated deadline.</a:t>
            </a:r>
          </a:p>
          <a:p>
            <a:pPr marL="342900" marR="0" lvl="0" indent="-342900">
              <a:lnSpc>
                <a:spcPct val="115000"/>
              </a:lnSpc>
              <a:spcBef>
                <a:spcPts val="0"/>
              </a:spcBef>
              <a:spcAft>
                <a:spcPts val="0"/>
              </a:spcAft>
              <a:buFont typeface="+mj-lt"/>
              <a:buAutoNum type="arabicPeriod"/>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Become familiar with the president’s duties, as well as the organizational system structure.</a:t>
            </a:r>
          </a:p>
          <a:p>
            <a:pPr marL="342900" marR="0" lvl="0" indent="-342900">
              <a:lnSpc>
                <a:spcPct val="115000"/>
              </a:lnSpc>
              <a:spcBef>
                <a:spcPts val="0"/>
              </a:spcBef>
              <a:spcAft>
                <a:spcPts val="0"/>
              </a:spcAft>
              <a:buFont typeface="+mj-lt"/>
              <a:buAutoNum type="arabicPeriod"/>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Become familiar with the bylaws of the chapter.</a:t>
            </a:r>
          </a:p>
          <a:p>
            <a:pPr marL="342900" marR="0" lvl="0" indent="-342900">
              <a:lnSpc>
                <a:spcPct val="115000"/>
              </a:lnSpc>
              <a:spcBef>
                <a:spcPts val="0"/>
              </a:spcBef>
              <a:spcAft>
                <a:spcPts val="0"/>
              </a:spcAft>
              <a:buFont typeface="+mj-lt"/>
              <a:buAutoNum type="arabicPeriod"/>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Become familiar with various committees within the chapter.</a:t>
            </a:r>
          </a:p>
          <a:p>
            <a:pPr marL="342900" marR="0" lvl="0" indent="-342900">
              <a:lnSpc>
                <a:spcPct val="115000"/>
              </a:lnSpc>
              <a:spcBef>
                <a:spcPts val="0"/>
              </a:spcBef>
              <a:spcAft>
                <a:spcPts val="0"/>
              </a:spcAft>
              <a:buFont typeface="+mj-lt"/>
              <a:buAutoNum type="arabicPeriod"/>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Maintain communication with the president.</a:t>
            </a:r>
          </a:p>
          <a:p>
            <a:pPr marL="342900" marR="0" lvl="0" indent="-342900">
              <a:lnSpc>
                <a:spcPct val="115000"/>
              </a:lnSpc>
              <a:spcBef>
                <a:spcPts val="0"/>
              </a:spcBef>
              <a:spcAft>
                <a:spcPts val="0"/>
              </a:spcAft>
              <a:buFont typeface="+mj-lt"/>
              <a:buAutoNum type="arabicPeriod"/>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Maintain chapter’s meeting and event calendar facilitated and populated by the Educational Chair.</a:t>
            </a:r>
            <a:r>
              <a:rPr lang="en-US" sz="1400" dirty="0">
                <a:effectLst/>
                <a:latin typeface="Calibri" panose="020F0502020204030204" pitchFamily="34" charset="0"/>
                <a:ea typeface="MS Mincho" panose="02020609040205080304" pitchFamily="49" charset="-128"/>
                <a:cs typeface="Times New Roman" panose="02020603050405020304" pitchFamily="18" charset="0"/>
              </a:rPr>
              <a:t> (see example attached)</a:t>
            </a:r>
          </a:p>
          <a:p>
            <a:pPr marL="342900" marR="0" lvl="0" indent="-342900">
              <a:lnSpc>
                <a:spcPct val="115000"/>
              </a:lnSpc>
              <a:spcBef>
                <a:spcPts val="0"/>
              </a:spcBef>
              <a:spcAft>
                <a:spcPts val="0"/>
              </a:spcAft>
              <a:buFont typeface="+mj-lt"/>
              <a:buAutoNum type="arabicPeriod"/>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Perform presidential duties in the absence of the president as delegated by the president</a:t>
            </a:r>
          </a:p>
          <a:p>
            <a:endParaRPr lang="en-US" sz="1400" dirty="0"/>
          </a:p>
        </p:txBody>
      </p:sp>
    </p:spTree>
    <p:extLst>
      <p:ext uri="{BB962C8B-B14F-4D97-AF65-F5344CB8AC3E}">
        <p14:creationId xmlns:p14="http://schemas.microsoft.com/office/powerpoint/2010/main" val="100787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7A60B-296D-4F6A-9F89-7FD139A1F3BE}"/>
              </a:ext>
            </a:extLst>
          </p:cNvPr>
          <p:cNvSpPr>
            <a:spLocks noGrp="1"/>
          </p:cNvSpPr>
          <p:nvPr>
            <p:ph type="title"/>
          </p:nvPr>
        </p:nvSpPr>
        <p:spPr>
          <a:xfrm>
            <a:off x="762000" y="304800"/>
            <a:ext cx="7848600" cy="1219200"/>
          </a:xfrm>
        </p:spPr>
        <p:txBody>
          <a:bodyPr>
            <a:normAutofit fontScale="90000"/>
          </a:bodyPr>
          <a:lstStyle/>
          <a:p>
            <a:r>
              <a:rPr lang="en-US" sz="4900" b="1" dirty="0">
                <a:solidFill>
                  <a:srgbClr val="BD582C">
                    <a:lumMod val="50000"/>
                  </a:srgbClr>
                </a:solidFill>
                <a:latin typeface="Calibri Light" panose="020F0302020204030204"/>
              </a:rPr>
              <a:t/>
            </a:r>
            <a:br>
              <a:rPr lang="en-US" sz="4900" b="1" dirty="0">
                <a:solidFill>
                  <a:srgbClr val="BD582C">
                    <a:lumMod val="50000"/>
                  </a:srgbClr>
                </a:solidFill>
                <a:latin typeface="Calibri Light" panose="020F0302020204030204"/>
              </a:rPr>
            </a:br>
            <a:r>
              <a:rPr lang="en-US" sz="4900" b="1" dirty="0">
                <a:solidFill>
                  <a:srgbClr val="BD582C">
                    <a:lumMod val="50000"/>
                  </a:srgbClr>
                </a:solidFill>
                <a:latin typeface="Calibri Light" panose="020F0302020204030204"/>
              </a:rPr>
              <a:t>N</a:t>
            </a:r>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ominating &amp; Awards Committee</a:t>
            </a:r>
            <a:r>
              <a:rPr kumimoji="0" lang="en-US" sz="40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40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27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Claudia Sanchez Goad &amp; Rowena Okumura</a:t>
            </a:r>
            <a:r>
              <a:rPr lang="en-US" sz="2700" dirty="0"/>
              <a:t/>
            </a:r>
            <a:br>
              <a:rPr lang="en-US" sz="2700" dirty="0"/>
            </a:br>
            <a:endParaRPr lang="en-US" sz="2700" dirty="0"/>
          </a:p>
        </p:txBody>
      </p:sp>
      <p:sp>
        <p:nvSpPr>
          <p:cNvPr id="4" name="TextBox 3">
            <a:extLst>
              <a:ext uri="{FF2B5EF4-FFF2-40B4-BE49-F238E27FC236}">
                <a16:creationId xmlns:a16="http://schemas.microsoft.com/office/drawing/2014/main" id="{E2ED48EE-C3AD-4420-A339-7AA790131071}"/>
              </a:ext>
            </a:extLst>
          </p:cNvPr>
          <p:cNvSpPr txBox="1"/>
          <p:nvPr/>
        </p:nvSpPr>
        <p:spPr>
          <a:xfrm>
            <a:off x="0" y="1371600"/>
            <a:ext cx="9144000" cy="5313506"/>
          </a:xfrm>
          <a:prstGeom prst="rect">
            <a:avLst/>
          </a:prstGeom>
          <a:noFill/>
        </p:spPr>
        <p:txBody>
          <a:bodyPr wrap="square" rtlCol="0">
            <a:spAutoFit/>
          </a:bodyPr>
          <a:lstStyle/>
          <a:p>
            <a:pPr>
              <a:lnSpc>
                <a:spcPct val="115000"/>
              </a:lnSpc>
              <a:spcAft>
                <a:spcPts val="600"/>
              </a:spcAft>
              <a:tabLst>
                <a:tab pos="685800" algn="r"/>
                <a:tab pos="800100" algn="l"/>
                <a:tab pos="1028700" algn="l"/>
                <a:tab pos="1257300" algn="l"/>
                <a:tab pos="1485900" algn="l"/>
                <a:tab pos="17145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Secretary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Term of Office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2 Years  </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Calibri" panose="020F0502020204030204" pitchFamily="34" charset="0"/>
                <a:ea typeface="MS Mincho" panose="02020609040205080304" pitchFamily="49" charset="-128"/>
                <a:cs typeface="Times New Roman" panose="02020603050405020304" pitchFamily="18" charset="0"/>
              </a:rPr>
              <a:t>Elected by membership  </a:t>
            </a:r>
          </a:p>
          <a:p>
            <a:pPr marL="0" marR="0">
              <a:lnSpc>
                <a:spcPct val="115000"/>
              </a:lnSpc>
              <a:spcBef>
                <a:spcPts val="0"/>
              </a:spcBef>
              <a:spcAft>
                <a:spcPts val="600"/>
              </a:spcAft>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		This position reports to the chapter President Elect.  </a:t>
            </a:r>
          </a:p>
          <a:p>
            <a:pPr marL="0" marR="0">
              <a:lnSpc>
                <a:spcPct val="115000"/>
              </a:lnSpc>
              <a:spcBef>
                <a:spcPts val="0"/>
              </a:spcBef>
              <a:spcAft>
                <a:spcPts val="600"/>
              </a:spcAft>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The Secretary is responsible for:</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Serve a 2-year term and participate as a member of the Board of Directors for APIC Ch 057.  </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Be responsible for the accurate </a:t>
            </a:r>
            <a:r>
              <a:rPr lang="en-US" sz="1800" b="1" dirty="0">
                <a:effectLst/>
                <a:latin typeface="Calibri" panose="020F0502020204030204" pitchFamily="34" charset="0"/>
                <a:ea typeface="MS Mincho" panose="02020609040205080304" pitchFamily="49" charset="-128"/>
                <a:cs typeface="Times New Roman" panose="02020603050405020304" pitchFamily="18" charset="0"/>
              </a:rPr>
              <a:t>recording and transcribing of the minutes </a:t>
            </a:r>
            <a:r>
              <a:rPr lang="en-US" sz="1800" dirty="0">
                <a:effectLst/>
                <a:latin typeface="Calibri" panose="020F0502020204030204" pitchFamily="34" charset="0"/>
                <a:ea typeface="MS Mincho" panose="02020609040205080304" pitchFamily="49" charset="-128"/>
                <a:cs typeface="Times New Roman" panose="02020603050405020304" pitchFamily="18" charset="0"/>
              </a:rPr>
              <a:t>of all meetings.</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Submit all minutes to the Board in accord with established procedure before the next meeting. </a:t>
            </a:r>
          </a:p>
          <a:p>
            <a:pPr marL="800100" lvl="1" indent="-342900">
              <a:lnSpc>
                <a:spcPct val="115000"/>
              </a:lnSpc>
              <a:buFont typeface="Wingdings" panose="05000000000000000000" pitchFamily="2" charset="2"/>
              <a:buChar char=""/>
            </a:pPr>
            <a:r>
              <a:rPr lang="en-US" dirty="0">
                <a:effectLst/>
                <a:latin typeface="Calibri" panose="020F0502020204030204" pitchFamily="34" charset="0"/>
                <a:ea typeface="MS Mincho" panose="02020609040205080304" pitchFamily="49" charset="-128"/>
                <a:cs typeface="Times New Roman" panose="02020603050405020304" pitchFamily="18" charset="0"/>
              </a:rPr>
              <a:t>At least weekly, check Gmail account for correspondence that needs to be answered and answer or direct to President or appropriate Board member for answer.</a:t>
            </a:r>
          </a:p>
          <a:p>
            <a:pPr marL="800100" lvl="1" indent="-342900">
              <a:lnSpc>
                <a:spcPct val="115000"/>
              </a:lnSpc>
              <a:buFont typeface="Wingdings" panose="05000000000000000000" pitchFamily="2" charset="2"/>
              <a:buChar char=""/>
            </a:pPr>
            <a:endParaRPr lang="en-US" dirty="0">
              <a:effectLst/>
              <a:latin typeface="Calibri" panose="020F0502020204030204" pitchFamily="34" charset="0"/>
              <a:ea typeface="MS Mincho" panose="02020609040205080304" pitchFamily="49" charset="-128"/>
              <a:cs typeface="Times New Roman" panose="02020603050405020304" pitchFamily="18" charset="0"/>
            </a:endParaRPr>
          </a:p>
          <a:p>
            <a:pPr marL="800100" lvl="1" indent="-342900">
              <a:lnSpc>
                <a:spcPct val="115000"/>
              </a:lnSpc>
              <a:buFont typeface="Wingdings" panose="05000000000000000000" pitchFamily="2" charset="2"/>
              <a:buChar char=""/>
            </a:pPr>
            <a:r>
              <a:rPr lang="en-US" dirty="0">
                <a:effectLst/>
                <a:latin typeface="Calibri" panose="020F0502020204030204" pitchFamily="34" charset="0"/>
                <a:ea typeface="MS Mincho" panose="02020609040205080304" pitchFamily="49" charset="-128"/>
                <a:cs typeface="Times New Roman" panose="02020603050405020304" pitchFamily="18" charset="0"/>
              </a:rPr>
              <a:t>Check </a:t>
            </a:r>
            <a:r>
              <a:rPr lang="en-US" b="1" dirty="0">
                <a:effectLst/>
                <a:latin typeface="Calibri" panose="020F0502020204030204" pitchFamily="34" charset="0"/>
                <a:ea typeface="MS Mincho" panose="02020609040205080304" pitchFamily="49" charset="-128"/>
                <a:cs typeface="Times New Roman" panose="02020603050405020304" pitchFamily="18" charset="0"/>
              </a:rPr>
              <a:t>Gmail account </a:t>
            </a:r>
            <a:r>
              <a:rPr lang="en-US" dirty="0">
                <a:effectLst/>
                <a:latin typeface="Calibri" panose="020F0502020204030204" pitchFamily="34" charset="0"/>
                <a:ea typeface="MS Mincho" panose="02020609040205080304" pitchFamily="49" charset="-128"/>
                <a:cs typeface="Times New Roman" panose="02020603050405020304" pitchFamily="18" charset="0"/>
              </a:rPr>
              <a:t>for additions to chapter Gmail distribution list and add them to appropriate contact list – these notices are generated by chapter website.</a:t>
            </a:r>
          </a:p>
          <a:p>
            <a:pPr marL="112713" lvl="1" indent="-50800">
              <a:lnSpc>
                <a:spcPct val="115000"/>
              </a:lnSpc>
            </a:pPr>
            <a:endParaRPr lang="en-US" dirty="0">
              <a:effectLst/>
              <a:latin typeface="Calibri" panose="020F0502020204030204" pitchFamily="34" charset="0"/>
              <a:ea typeface="MS Mincho" panose="02020609040205080304" pitchFamily="49" charset="-128"/>
              <a:cs typeface="Times New Roman" panose="02020603050405020304" pitchFamily="18" charset="0"/>
            </a:endParaRPr>
          </a:p>
          <a:p>
            <a:pPr marL="112713" lvl="1" indent="-50800">
              <a:lnSpc>
                <a:spcPct val="115000"/>
              </a:lnSpc>
            </a:pPr>
            <a:r>
              <a:rPr lang="en-US" dirty="0">
                <a:effectLst/>
                <a:latin typeface="Calibri" panose="020F0502020204030204" pitchFamily="34" charset="0"/>
                <a:ea typeface="MS Mincho" panose="02020609040205080304" pitchFamily="49" charset="-128"/>
                <a:cs typeface="Times New Roman" panose="02020603050405020304" pitchFamily="18" charset="0"/>
              </a:rPr>
              <a:t>Be responsible for all </a:t>
            </a:r>
            <a:r>
              <a:rPr lang="en-US" b="1" dirty="0">
                <a:effectLst/>
                <a:latin typeface="Calibri" panose="020F0502020204030204" pitchFamily="34" charset="0"/>
                <a:ea typeface="MS Mincho" panose="02020609040205080304" pitchFamily="49" charset="-128"/>
                <a:cs typeface="Times New Roman" panose="02020603050405020304" pitchFamily="18" charset="0"/>
              </a:rPr>
              <a:t>official chapter correspondence </a:t>
            </a:r>
            <a:r>
              <a:rPr lang="en-US" dirty="0">
                <a:effectLst/>
                <a:latin typeface="Calibri" panose="020F0502020204030204" pitchFamily="34" charset="0"/>
                <a:ea typeface="MS Mincho" panose="02020609040205080304" pitchFamily="49" charset="-128"/>
                <a:cs typeface="Times New Roman" panose="02020603050405020304" pitchFamily="18" charset="0"/>
              </a:rPr>
              <a:t>as directed by the President or P-elect</a:t>
            </a:r>
          </a:p>
          <a:p>
            <a:pPr marL="457200" marR="0">
              <a:lnSpc>
                <a:spcPct val="115000"/>
              </a:lnSpc>
              <a:spcBef>
                <a:spcPts val="0"/>
              </a:spcBef>
              <a:spcAft>
                <a:spcPts val="600"/>
              </a:spcAft>
              <a:tabLst>
                <a:tab pos="685800" algn="r"/>
                <a:tab pos="800100" algn="l"/>
                <a:tab pos="1028700" algn="l"/>
                <a:tab pos="1257300" algn="l"/>
                <a:tab pos="1485900" algn="l"/>
                <a:tab pos="1714500" algn="l"/>
              </a:tabLst>
            </a:pP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15409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5B514-AABA-46FF-AC34-71419012B0F3}"/>
              </a:ext>
            </a:extLst>
          </p:cNvPr>
          <p:cNvSpPr>
            <a:spLocks noGrp="1"/>
          </p:cNvSpPr>
          <p:nvPr>
            <p:ph type="title"/>
          </p:nvPr>
        </p:nvSpPr>
        <p:spPr>
          <a:xfrm>
            <a:off x="457200" y="0"/>
            <a:ext cx="7543800" cy="1450757"/>
          </a:xfrm>
        </p:spPr>
        <p:txBody>
          <a:bodyPr>
            <a:normAutofit fontScale="90000"/>
          </a:bodyPr>
          <a:lstStyle/>
          <a:p>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Nominating &amp; Awards Committee</a:t>
            </a:r>
            <a:b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27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Claudia Sanchez Goad &amp; Rowena Okumura</a:t>
            </a:r>
            <a:r>
              <a:rPr lang="en-US" sz="1200" dirty="0"/>
              <a:t/>
            </a:r>
            <a:br>
              <a:rPr lang="en-US" sz="1200" dirty="0"/>
            </a:br>
            <a:endParaRPr lang="en-US" sz="1200" dirty="0"/>
          </a:p>
        </p:txBody>
      </p:sp>
      <p:sp>
        <p:nvSpPr>
          <p:cNvPr id="4" name="TextBox 3">
            <a:extLst>
              <a:ext uri="{FF2B5EF4-FFF2-40B4-BE49-F238E27FC236}">
                <a16:creationId xmlns:a16="http://schemas.microsoft.com/office/drawing/2014/main" id="{0876C0D5-F8AE-4EC8-9130-3FE62DEB2D2E}"/>
              </a:ext>
            </a:extLst>
          </p:cNvPr>
          <p:cNvSpPr txBox="1"/>
          <p:nvPr/>
        </p:nvSpPr>
        <p:spPr>
          <a:xfrm>
            <a:off x="228600" y="1295400"/>
            <a:ext cx="8686800" cy="5242782"/>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Treasurer-Elect</a:t>
            </a:r>
            <a:r>
              <a:rPr lang="en-US" sz="1800" dirty="0">
                <a:effectLst/>
                <a:latin typeface="Calibri" panose="020F0502020204030204" pitchFamily="34" charset="0"/>
                <a:ea typeface="Calibri" panose="020F0502020204030204" pitchFamily="34" charset="0"/>
                <a:cs typeface="Times New Roman" panose="02020603050405020304" pitchFamily="18" charset="0"/>
              </a:rPr>
              <a:t> Term of Office:  3 years - </a:t>
            </a:r>
            <a:r>
              <a:rPr lang="en-US" sz="1800" dirty="0">
                <a:effectLst/>
                <a:latin typeface="Calibri" panose="020F0502020204030204" pitchFamily="34" charset="0"/>
                <a:ea typeface="MS Mincho" panose="02020609040205080304" pitchFamily="49" charset="-128"/>
                <a:cs typeface="Times New Roman" panose="02020603050405020304" pitchFamily="18" charset="0"/>
              </a:rPr>
              <a:t>Elected by membership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Treasurer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maintains, manages, and accounts for all records related to the finances </a:t>
            </a:r>
            <a:r>
              <a:rPr lang="en-US" dirty="0">
                <a:latin typeface="Calibri" panose="020F0502020204030204" pitchFamily="34" charset="0"/>
                <a:ea typeface="Calibri" panose="020F0502020204030204" pitchFamily="34" charset="0"/>
                <a:cs typeface="Times New Roman" panose="02020603050405020304" pitchFamily="18" charset="0"/>
              </a:rPr>
              <a:t>for APIC San Diego and Imperial County Chp. 057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submits reports in a timely manner, and follows the SDIC and APIC bylaws as stipulated.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Treasurer role has heavy responsibility and has many tasks, all under the scrutiny of the SDIC Board, Membership, and APIC.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 assist in the smooth transition of the role from novice to Treasurer, the Treasurer-elect position is created to overlap the third year of the Treasurer.</a:t>
            </a: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Treasurer-elect is a three (3) year position,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first year being of increasing training and responsibility</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two (2) years acting as Treasurer, so the volunteer must be aware of the time commitments, level of expectation, and the impact of accepting this role. </a:t>
            </a: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year 3, another treasurer-elect position will be open for election by the Membership.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7400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8F2B4-2212-43BD-B4FA-90BEC00371EB}"/>
              </a:ext>
            </a:extLst>
          </p:cNvPr>
          <p:cNvSpPr>
            <a:spLocks noGrp="1"/>
          </p:cNvSpPr>
          <p:nvPr>
            <p:ph type="title"/>
          </p:nvPr>
        </p:nvSpPr>
        <p:spPr>
          <a:xfrm>
            <a:off x="266700" y="0"/>
            <a:ext cx="8610600" cy="1600200"/>
          </a:xfrm>
        </p:spPr>
        <p:txBody>
          <a:bodyPr>
            <a:normAutofit fontScale="90000"/>
          </a:bodyPr>
          <a:lstStyle/>
          <a:p>
            <a:r>
              <a:rPr kumimoji="0" lang="en-US" sz="53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Nominating &amp; Awards Committee</a:t>
            </a:r>
            <a:r>
              <a:rPr kumimoji="0" lang="en-US" sz="88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88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27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Claudia Sanchez Goad &amp; Rowena Okumura</a:t>
            </a:r>
            <a:r>
              <a:rPr lang="en-US" sz="2700" dirty="0"/>
              <a:t/>
            </a:r>
            <a:br>
              <a:rPr lang="en-US" sz="2700" dirty="0"/>
            </a:br>
            <a:endParaRPr lang="en-US" sz="2700" dirty="0"/>
          </a:p>
        </p:txBody>
      </p:sp>
      <p:sp>
        <p:nvSpPr>
          <p:cNvPr id="6" name="TextBox 5">
            <a:extLst>
              <a:ext uri="{FF2B5EF4-FFF2-40B4-BE49-F238E27FC236}">
                <a16:creationId xmlns:a16="http://schemas.microsoft.com/office/drawing/2014/main" id="{7EFE5B38-EC0E-4885-AC4C-C756135D15C0}"/>
              </a:ext>
            </a:extLst>
          </p:cNvPr>
          <p:cNvSpPr txBox="1"/>
          <p:nvPr/>
        </p:nvSpPr>
        <p:spPr>
          <a:xfrm>
            <a:off x="152400" y="1365486"/>
            <a:ext cx="9258300" cy="4676408"/>
          </a:xfrm>
          <a:prstGeom prst="rect">
            <a:avLst/>
          </a:prstGeom>
          <a:noFill/>
        </p:spPr>
        <p:txBody>
          <a:bodyPr wrap="square">
            <a:spAutoFit/>
          </a:bodyPr>
          <a:lstStyle/>
          <a:p>
            <a:pPr>
              <a:lnSpc>
                <a:spcPct val="115000"/>
              </a:lnSpc>
              <a:spcAft>
                <a:spcPts val="600"/>
              </a:spcAft>
              <a:tabLst>
                <a:tab pos="685800" algn="r"/>
                <a:tab pos="800100" algn="l"/>
                <a:tab pos="1028700" algn="l"/>
                <a:tab pos="1257300" algn="l"/>
                <a:tab pos="1485900" algn="l"/>
                <a:tab pos="1714500" algn="l"/>
              </a:tabLst>
            </a:pPr>
            <a:r>
              <a:rPr lang="en-US" b="1" dirty="0">
                <a:latin typeface="Calibri" panose="020F0502020204030204" pitchFamily="34" charset="0"/>
                <a:ea typeface="MS Mincho" panose="02020609040205080304" pitchFamily="49" charset="-128"/>
                <a:cs typeface="Calibri" panose="020F0502020204030204" pitchFamily="34" charset="0"/>
              </a:rPr>
              <a:t>Education Chair </a:t>
            </a:r>
            <a:r>
              <a:rPr lang="en-US" sz="1800" dirty="0">
                <a:effectLst/>
                <a:latin typeface="Calibri" panose="020F0502020204030204" pitchFamily="34" charset="0"/>
                <a:ea typeface="MS Mincho" panose="02020609040205080304" pitchFamily="49" charset="-128"/>
                <a:cs typeface="Calibri" panose="020F0502020204030204" pitchFamily="34" charset="0"/>
              </a:rPr>
              <a:t>Term of Office:  </a:t>
            </a:r>
            <a:r>
              <a:rPr lang="en-US" sz="1800" b="1" dirty="0">
                <a:effectLst/>
                <a:latin typeface="Calibri" panose="020F0502020204030204" pitchFamily="34" charset="0"/>
                <a:ea typeface="MS Mincho" panose="02020609040205080304" pitchFamily="49" charset="-128"/>
                <a:cs typeface="Calibri" panose="020F0502020204030204" pitchFamily="34" charset="0"/>
              </a:rPr>
              <a:t>2 Years </a:t>
            </a:r>
            <a:r>
              <a:rPr lang="en-US" sz="1800" dirty="0">
                <a:effectLst/>
                <a:latin typeface="Calibri" panose="020F0502020204030204" pitchFamily="34" charset="0"/>
                <a:ea typeface="MS Mincho" panose="02020609040205080304" pitchFamily="49" charset="-128"/>
                <a:cs typeface="Calibri" panose="020F0502020204030204" pitchFamily="34" charset="0"/>
              </a:rPr>
              <a:t>– Elected by membership.</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a:lnSpc>
                <a:spcPct val="115000"/>
              </a:lnSpc>
              <a:spcAft>
                <a:spcPts val="600"/>
              </a:spcAft>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Calibri" panose="020F0502020204030204" pitchFamily="34" charset="0"/>
              </a:rPr>
              <a:t>This position reports to the chapter President Elect.</a:t>
            </a:r>
            <a:endParaRPr lang="en-US" dirty="0">
              <a:latin typeface="Calibri" panose="020F0502020204030204" pitchFamily="34" charset="0"/>
              <a:ea typeface="MS Mincho" panose="02020609040205080304" pitchFamily="49" charset="-128"/>
              <a:cs typeface="Calibri" panose="020F0502020204030204" pitchFamily="34" charset="0"/>
            </a:endParaRPr>
          </a:p>
          <a:p>
            <a:pPr marL="0" marR="0">
              <a:lnSpc>
                <a:spcPct val="115000"/>
              </a:lnSpc>
              <a:spcBef>
                <a:spcPts val="0"/>
              </a:spcBef>
              <a:spcAft>
                <a:spcPts val="600"/>
              </a:spcAft>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Calibri" panose="020F0502020204030204" pitchFamily="34" charset="0"/>
              </a:rPr>
              <a:t>The Education Chair is responsible for:</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Calibri" panose="020F0502020204030204" pitchFamily="34" charset="0"/>
              </a:rPr>
              <a:t>Planning, developing and implementing the </a:t>
            </a:r>
            <a:r>
              <a:rPr lang="en-US" sz="1800" b="1" dirty="0">
                <a:effectLst/>
                <a:latin typeface="Calibri" panose="020F0502020204030204" pitchFamily="34" charset="0"/>
                <a:ea typeface="MS Mincho" panose="02020609040205080304" pitchFamily="49" charset="-128"/>
                <a:cs typeface="Calibri" panose="020F0502020204030204" pitchFamily="34" charset="0"/>
              </a:rPr>
              <a:t>monthly chapter educational courses </a:t>
            </a:r>
            <a:r>
              <a:rPr lang="en-US" sz="1800" dirty="0">
                <a:effectLst/>
                <a:latin typeface="Calibri" panose="020F0502020204030204" pitchFamily="34" charset="0"/>
                <a:ea typeface="MS Mincho" panose="02020609040205080304" pitchFamily="49" charset="-128"/>
                <a:cs typeface="Calibri" panose="020F0502020204030204" pitchFamily="34" charset="0"/>
              </a:rPr>
              <a:t>and programs that address identified educational needs related to infection prevention and control for APIC Chapter 057.  Guidance for chapter education will be provided by the membership and the Chapter Board of Directors.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Calibri" panose="020F0502020204030204" pitchFamily="34" charset="0"/>
              </a:rPr>
              <a:t>Maintaining the chapter </a:t>
            </a:r>
            <a:r>
              <a:rPr lang="en-US" sz="1800" b="1" dirty="0">
                <a:effectLst/>
                <a:latin typeface="Calibri" panose="020F0502020204030204" pitchFamily="34" charset="0"/>
                <a:ea typeface="MS Mincho" panose="02020609040205080304" pitchFamily="49" charset="-128"/>
                <a:cs typeface="Calibri" panose="020F0502020204030204" pitchFamily="34" charset="0"/>
              </a:rPr>
              <a:t>Educational Offering Calendar </a:t>
            </a:r>
            <a:r>
              <a:rPr lang="en-US" sz="1800" dirty="0">
                <a:effectLst/>
                <a:latin typeface="Calibri" panose="020F0502020204030204" pitchFamily="34" charset="0"/>
                <a:ea typeface="MS Mincho" panose="02020609040205080304" pitchFamily="49" charset="-128"/>
                <a:cs typeface="Calibri" panose="020F0502020204030204" pitchFamily="34" charset="0"/>
              </a:rPr>
              <a:t>for the year and assuring the next year’s calendar is started and passed on to the incoming Educational Chair.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MS Mincho" panose="02020609040205080304" pitchFamily="49" charset="-128"/>
                <a:cs typeface="Calibri" panose="020F0502020204030204" pitchFamily="34" charset="0"/>
              </a:rPr>
              <a:t>Confirming with speakers (and, if applicable, their vendor sponsor) and </a:t>
            </a:r>
            <a:r>
              <a:rPr lang="en-US" sz="1800" b="1" dirty="0">
                <a:effectLst/>
                <a:latin typeface="Calibri" panose="020F0502020204030204" pitchFamily="34" charset="0"/>
                <a:ea typeface="MS Mincho" panose="02020609040205080304" pitchFamily="49" charset="-128"/>
                <a:cs typeface="Calibri" panose="020F0502020204030204" pitchFamily="34" charset="0"/>
              </a:rPr>
              <a:t>obtain their educational presentation</a:t>
            </a:r>
            <a:r>
              <a:rPr lang="en-US" sz="1800" dirty="0">
                <a:effectLst/>
                <a:latin typeface="Calibri" panose="020F0502020204030204" pitchFamily="34" charset="0"/>
                <a:ea typeface="MS Mincho" panose="02020609040205080304" pitchFamily="49" charset="-128"/>
                <a:cs typeface="Calibri" panose="020F0502020204030204" pitchFamily="34" charset="0"/>
              </a:rPr>
              <a:t> </a:t>
            </a:r>
            <a:r>
              <a:rPr lang="en-US" sz="1800" u="sng" dirty="0">
                <a:effectLst/>
                <a:latin typeface="Calibri" panose="020F0502020204030204" pitchFamily="34" charset="0"/>
                <a:ea typeface="MS Mincho" panose="02020609040205080304" pitchFamily="49" charset="-128"/>
                <a:cs typeface="Calibri" panose="020F0502020204030204" pitchFamily="34" charset="0"/>
              </a:rPr>
              <a:t>one month in advance</a:t>
            </a:r>
            <a:r>
              <a:rPr lang="en-US" sz="1800" dirty="0">
                <a:effectLst/>
                <a:latin typeface="Calibri" panose="020F0502020204030204" pitchFamily="34" charset="0"/>
                <a:ea typeface="MS Mincho" panose="02020609040205080304" pitchFamily="49" charset="-128"/>
                <a:cs typeface="Calibri" panose="020F0502020204030204" pitchFamily="34" charset="0"/>
              </a:rPr>
              <a:t> of their presentation date.  Distribute to    the Board for review of the presentation for product or company bias.  </a:t>
            </a:r>
          </a:p>
          <a:p>
            <a:pPr marR="0" lvl="0">
              <a:lnSpc>
                <a:spcPct val="115000"/>
              </a:lnSpc>
              <a:spcBef>
                <a:spcPts val="0"/>
              </a:spcBef>
              <a:spcAft>
                <a:spcPts val="600"/>
              </a:spcAft>
              <a:tabLst>
                <a:tab pos="685800" algn="r"/>
                <a:tab pos="800100" algn="l"/>
                <a:tab pos="1028700" algn="l"/>
                <a:tab pos="1257300" algn="l"/>
                <a:tab pos="1485900" algn="l"/>
                <a:tab pos="1714500" algn="l"/>
              </a:tabLst>
            </a:pPr>
            <a:r>
              <a:rPr lang="en-US" dirty="0">
                <a:latin typeface="Calibri" panose="020F0502020204030204" pitchFamily="34" charset="0"/>
                <a:ea typeface="MS Mincho" panose="02020609040205080304" pitchFamily="49" charset="-128"/>
                <a:cs typeface="Calibri" panose="020F0502020204030204" pitchFamily="34" charset="0"/>
              </a:rPr>
              <a:t>~</a:t>
            </a:r>
            <a:r>
              <a:rPr lang="en-US" sz="1800" dirty="0">
                <a:effectLst/>
                <a:latin typeface="Calibri" panose="020F0502020204030204" pitchFamily="34" charset="0"/>
                <a:ea typeface="MS Mincho" panose="02020609040205080304" pitchFamily="49" charset="-128"/>
                <a:cs typeface="Calibri" panose="020F0502020204030204" pitchFamily="34" charset="0"/>
              </a:rPr>
              <a:t>If bias is found, immediately contact President Elect for decision of next steps.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31108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60A80-CA73-40FE-8082-D7BEB1BC82A9}"/>
              </a:ext>
            </a:extLst>
          </p:cNvPr>
          <p:cNvSpPr>
            <a:spLocks noGrp="1"/>
          </p:cNvSpPr>
          <p:nvPr>
            <p:ph type="title"/>
          </p:nvPr>
        </p:nvSpPr>
        <p:spPr>
          <a:xfrm>
            <a:off x="457200" y="228600"/>
            <a:ext cx="7543800" cy="1450757"/>
          </a:xfrm>
        </p:spPr>
        <p:txBody>
          <a:bodyPr>
            <a:normAutofit fontScale="90000"/>
          </a:bodyPr>
          <a:lstStyle/>
          <a:p>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Nominating &amp; Awards Committee</a:t>
            </a:r>
            <a:r>
              <a:rPr kumimoji="0" lang="en-US" sz="96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96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27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Claudia Sanchez Goad &amp; Rowena Okumura</a:t>
            </a:r>
            <a:r>
              <a:rPr lang="en-US" sz="2700" dirty="0"/>
              <a:t/>
            </a:r>
            <a:br>
              <a:rPr lang="en-US" sz="2700" dirty="0"/>
            </a:br>
            <a:endParaRPr lang="en-US" sz="2700" dirty="0"/>
          </a:p>
        </p:txBody>
      </p:sp>
      <p:sp>
        <p:nvSpPr>
          <p:cNvPr id="4" name="TextBox 3">
            <a:extLst>
              <a:ext uri="{FF2B5EF4-FFF2-40B4-BE49-F238E27FC236}">
                <a16:creationId xmlns:a16="http://schemas.microsoft.com/office/drawing/2014/main" id="{81AD6ADB-935A-47D7-BF1B-A1F6D3BE4A44}"/>
              </a:ext>
            </a:extLst>
          </p:cNvPr>
          <p:cNvSpPr txBox="1"/>
          <p:nvPr/>
        </p:nvSpPr>
        <p:spPr>
          <a:xfrm>
            <a:off x="304800" y="-1769293"/>
            <a:ext cx="9601200" cy="8863965"/>
          </a:xfrm>
          <a:prstGeom prst="rect">
            <a:avLst/>
          </a:prstGeom>
          <a:noFill/>
        </p:spPr>
        <p:txBody>
          <a:bodyPr wrap="square">
            <a:spAutoFit/>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u="sng"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Social Committee – 2 open positions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Volunteers (minimum 2 preferably 3-4) from membership who will</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commit to working with the informal “chair” of the committee.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Purpose:</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plan, organize and coordinate social events for the local chapter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Committee members:</a:t>
            </a:r>
            <a:r>
              <a:rPr lang="en-US" sz="1800" dirty="0">
                <a:effectLst/>
                <a:latin typeface="Calibri" panose="020F0502020204030204" pitchFamily="34" charset="0"/>
                <a:ea typeface="Calibri" panose="020F0502020204030204" pitchFamily="34" charset="0"/>
                <a:cs typeface="Times New Roman" panose="02020603050405020304" pitchFamily="18" charset="0"/>
              </a:rPr>
              <a:t>  Volunteers (minimum 2 preferably 3-4) from membership who will</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commit to working with the informal “chair” of the committee.</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Events to plan: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Annual Christmas Party</a:t>
            </a:r>
            <a:r>
              <a:rPr lang="en-US" sz="1800" dirty="0">
                <a:effectLst/>
                <a:latin typeface="Calibri" panose="020F0502020204030204" pitchFamily="34" charset="0"/>
                <a:ea typeface="Calibri" panose="020F0502020204030204" pitchFamily="34" charset="0"/>
                <a:cs typeface="Times New Roman" panose="02020603050405020304" pitchFamily="18" charset="0"/>
              </a:rPr>
              <a:t>: (December meeting)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Solicit donations of prizes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Identify and secure venue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Notify and coordinate with vendors:  sponsorship, gifts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Plan and identify membership awards/recognitions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Obtain/create awards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04800" marR="0" indent="-2286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Ad hoc events:  as agreed upon by membership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04800" marR="0" indent="-2286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September Annual Conference</a:t>
            </a:r>
            <a:r>
              <a:rPr lang="en-US" sz="1800" dirty="0">
                <a:effectLst/>
                <a:latin typeface="Calibri" panose="020F0502020204030204" pitchFamily="34" charset="0"/>
                <a:ea typeface="Calibri" panose="020F0502020204030204" pitchFamily="34" charset="0"/>
                <a:cs typeface="Times New Roman" panose="02020603050405020304" pitchFamily="18" charset="0"/>
              </a:rPr>
              <a:t>: Coordinate with conference planning team to help</a:t>
            </a:r>
          </a:p>
          <a:p>
            <a:pPr marL="304800" marR="0" indent="-2286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61132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B9455-59F4-4F28-9C3A-C756FBC70E79}"/>
              </a:ext>
            </a:extLst>
          </p:cNvPr>
          <p:cNvSpPr>
            <a:spLocks noGrp="1"/>
          </p:cNvSpPr>
          <p:nvPr>
            <p:ph type="title"/>
          </p:nvPr>
        </p:nvSpPr>
        <p:spPr>
          <a:xfrm>
            <a:off x="457200" y="304800"/>
            <a:ext cx="7543800" cy="1450757"/>
          </a:xfrm>
        </p:spPr>
        <p:txBody>
          <a:bodyPr>
            <a:normAutofit fontScale="90000"/>
          </a:bodyPr>
          <a:lstStyle/>
          <a:p>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Nominating &amp; Awards Committee</a:t>
            </a:r>
            <a:r>
              <a:rPr kumimoji="0" lang="en-US" sz="96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96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27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Claudia Sanchez Goad &amp; Rowena Okumura</a:t>
            </a:r>
            <a:br>
              <a:rPr kumimoji="0" lang="en-US" sz="27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lang="en-US" sz="2700" dirty="0"/>
              <a:t/>
            </a:r>
            <a:br>
              <a:rPr lang="en-US" sz="2700" dirty="0"/>
            </a:br>
            <a:r>
              <a:rPr lang="en-US" sz="2000" b="1" dirty="0">
                <a:effectLst/>
                <a:latin typeface="Times New Roman" panose="02020603050405020304" pitchFamily="18" charset="0"/>
                <a:ea typeface="Times New Roman" panose="02020603050405020304" pitchFamily="18" charset="0"/>
              </a:rPr>
              <a:t>Nominating Committee  </a:t>
            </a:r>
            <a:r>
              <a:rPr lang="en-US" sz="1800" b="1" dirty="0">
                <a:effectLst/>
                <a:latin typeface="Times New Roman" panose="02020603050405020304" pitchFamily="18" charset="0"/>
                <a:ea typeface="Times New Roman" panose="02020603050405020304" pitchFamily="18" charset="0"/>
              </a:rPr>
              <a:t>1 Position</a:t>
            </a:r>
            <a:endParaRPr lang="en-US" sz="2700" b="1" dirty="0"/>
          </a:p>
        </p:txBody>
      </p:sp>
      <p:sp>
        <p:nvSpPr>
          <p:cNvPr id="4" name="TextBox 3">
            <a:extLst>
              <a:ext uri="{FF2B5EF4-FFF2-40B4-BE49-F238E27FC236}">
                <a16:creationId xmlns:a16="http://schemas.microsoft.com/office/drawing/2014/main" id="{F5C1C129-9757-4F54-B268-22058B0D42CF}"/>
              </a:ext>
            </a:extLst>
          </p:cNvPr>
          <p:cNvSpPr txBox="1"/>
          <p:nvPr/>
        </p:nvSpPr>
        <p:spPr>
          <a:xfrm>
            <a:off x="228600" y="1828800"/>
            <a:ext cx="8915400" cy="4116255"/>
          </a:xfrm>
          <a:prstGeom prst="rect">
            <a:avLst/>
          </a:prstGeom>
          <a:noFill/>
        </p:spPr>
        <p:txBody>
          <a:bodyPr wrap="square">
            <a:spAutoFit/>
          </a:bodyPr>
          <a:lstStyle/>
          <a:p>
            <a:pPr marL="0" marR="0">
              <a:lnSpc>
                <a:spcPct val="115000"/>
              </a:lnSpc>
              <a:spcBef>
                <a:spcPts val="0"/>
              </a:spcBef>
              <a:spcAft>
                <a:spcPts val="600"/>
              </a:spcAft>
              <a:tabLst>
                <a:tab pos="685800" algn="r"/>
                <a:tab pos="800100" algn="l"/>
                <a:tab pos="1028700" algn="l"/>
                <a:tab pos="1257300" algn="l"/>
                <a:tab pos="1485900" algn="l"/>
                <a:tab pos="17145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position reports to the chapter President.</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600"/>
              </a:spcAft>
              <a:tabLst>
                <a:tab pos="685800" algn="r"/>
                <a:tab pos="800100" algn="l"/>
                <a:tab pos="1028700" algn="l"/>
                <a:tab pos="1257300" algn="l"/>
                <a:tab pos="1485900" algn="l"/>
                <a:tab pos="17145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Nominating Committee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is responsible for:</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Obtaining a list of active members of SD APIC Chapter 057 from Membership Chair from which to consider candidates.</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Selecting qualified candidates for each office, taking into consideration the attendance and participation of nominees.</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Informing each nominee, in writing, of specific duties of the nominated office.</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Prepare a ballot for voting.</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Distribute the ballot to the membership, via online survey access, for voting prior to the annual meeting.</a:t>
            </a:r>
          </a:p>
          <a:p>
            <a:pPr marL="342900" marR="0" lvl="0" indent="-342900">
              <a:lnSpc>
                <a:spcPct val="115000"/>
              </a:lnSpc>
              <a:spcBef>
                <a:spcPts val="0"/>
              </a:spcBef>
              <a:spcAft>
                <a:spcPts val="600"/>
              </a:spcAft>
              <a:buFont typeface="+mj-lt"/>
              <a:buAutoNum type="arabicPeriod"/>
              <a:tabLst>
                <a:tab pos="685800" algn="r"/>
                <a:tab pos="800100" algn="l"/>
                <a:tab pos="1028700" algn="l"/>
                <a:tab pos="1257300" algn="l"/>
                <a:tab pos="1485900" algn="l"/>
                <a:tab pos="17145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Attend chapter board meetings and vote as required.</a:t>
            </a:r>
          </a:p>
        </p:txBody>
      </p:sp>
    </p:spTree>
    <p:extLst>
      <p:ext uri="{BB962C8B-B14F-4D97-AF65-F5344CB8AC3E}">
        <p14:creationId xmlns:p14="http://schemas.microsoft.com/office/powerpoint/2010/main" val="151995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b="1" dirty="0">
                <a:solidFill>
                  <a:schemeClr val="accent2">
                    <a:lumMod val="50000"/>
                  </a:schemeClr>
                </a:solidFill>
              </a:rPr>
              <a:t>Introductions &amp; Recognitions</a:t>
            </a:r>
          </a:p>
        </p:txBody>
      </p:sp>
      <p:sp>
        <p:nvSpPr>
          <p:cNvPr id="67586" name="Content Placeholder 2"/>
          <p:cNvSpPr>
            <a:spLocks noGrp="1"/>
          </p:cNvSpPr>
          <p:nvPr>
            <p:ph idx="1"/>
          </p:nvPr>
        </p:nvSpPr>
        <p:spPr/>
        <p:txBody>
          <a:bodyPr/>
          <a:lstStyle/>
          <a:p>
            <a:pPr>
              <a:buFont typeface="Wingdings" pitchFamily="2" charset="2"/>
              <a:buChar char="§"/>
            </a:pPr>
            <a:r>
              <a:rPr lang="en-US" sz="2400" dirty="0" smtClean="0">
                <a:solidFill>
                  <a:schemeClr val="tx1"/>
                </a:solidFill>
              </a:rPr>
              <a:t>New </a:t>
            </a:r>
            <a:r>
              <a:rPr lang="en-US" sz="2400" dirty="0">
                <a:solidFill>
                  <a:schemeClr val="tx1"/>
                </a:solidFill>
              </a:rPr>
              <a:t>Members or Visitors</a:t>
            </a:r>
          </a:p>
          <a:p>
            <a:pPr>
              <a:buFont typeface="Wingdings" pitchFamily="2" charset="2"/>
              <a:buChar char="§"/>
            </a:pPr>
            <a:r>
              <a:rPr lang="en-US" sz="2400" dirty="0">
                <a:solidFill>
                  <a:schemeClr val="tx1"/>
                </a:solidFill>
              </a:rPr>
              <a:t>New CIC certifications or </a:t>
            </a:r>
            <a:r>
              <a:rPr lang="en-US" sz="2400" dirty="0" smtClean="0">
                <a:solidFill>
                  <a:schemeClr val="tx1"/>
                </a:solidFill>
              </a:rPr>
              <a:t>re-certifications</a:t>
            </a:r>
            <a:endParaRPr lang="en-US" sz="2400" dirty="0">
              <a:solidFill>
                <a:schemeClr val="tx1"/>
              </a:solidFill>
            </a:endParaRPr>
          </a:p>
          <a:p>
            <a:pPr marL="457200" lvl="1" indent="0">
              <a:buFont typeface="Wingdings 3" pitchFamily="18" charset="2"/>
              <a:buNone/>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391D-4751-4237-8E94-4F6796297146}"/>
              </a:ext>
            </a:extLst>
          </p:cNvPr>
          <p:cNvSpPr>
            <a:spLocks noGrp="1"/>
          </p:cNvSpPr>
          <p:nvPr>
            <p:ph type="title"/>
          </p:nvPr>
        </p:nvSpPr>
        <p:spPr>
          <a:xfrm>
            <a:off x="685800" y="304800"/>
            <a:ext cx="7581900" cy="841157"/>
          </a:xfrm>
        </p:spPr>
        <p:txBody>
          <a:bodyPr>
            <a:normAutofit fontScale="90000"/>
          </a:bodyPr>
          <a:lstStyle/>
          <a:p>
            <a:r>
              <a:rPr kumimoji="0" lang="en-US" sz="49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Nominating &amp; Awards Committee</a:t>
            </a:r>
            <a:r>
              <a:rPr kumimoji="0" lang="en-US" sz="96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
            </a:r>
            <a:br>
              <a:rPr kumimoji="0" lang="en-US" sz="96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br>
            <a:r>
              <a:rPr kumimoji="0" lang="en-US" sz="2700" b="1" i="0" u="none" strike="noStrike" kern="1200" cap="none" spc="-50" normalizeH="0" baseline="0" noProof="0" dirty="0">
                <a:ln>
                  <a:noFill/>
                </a:ln>
                <a:solidFill>
                  <a:srgbClr val="BD582C">
                    <a:lumMod val="50000"/>
                  </a:srgbClr>
                </a:solidFill>
                <a:effectLst/>
                <a:uLnTx/>
                <a:uFillTx/>
                <a:latin typeface="Calibri Light" panose="020F0302020204030204"/>
                <a:ea typeface="+mj-ea"/>
                <a:cs typeface="+mj-cs"/>
              </a:rPr>
              <a:t>Claudia Sanchez Goad &amp; Rowena Okumura</a:t>
            </a:r>
            <a:endParaRPr lang="en-US" sz="2700" dirty="0"/>
          </a:p>
        </p:txBody>
      </p:sp>
      <p:sp>
        <p:nvSpPr>
          <p:cNvPr id="10" name="TextBox 9">
            <a:extLst>
              <a:ext uri="{FF2B5EF4-FFF2-40B4-BE49-F238E27FC236}">
                <a16:creationId xmlns:a16="http://schemas.microsoft.com/office/drawing/2014/main" id="{E2492BF4-9986-40E6-AD09-7D36E31F7FE2}"/>
              </a:ext>
            </a:extLst>
          </p:cNvPr>
          <p:cNvSpPr txBox="1"/>
          <p:nvPr/>
        </p:nvSpPr>
        <p:spPr>
          <a:xfrm>
            <a:off x="685800" y="1295400"/>
            <a:ext cx="5029200" cy="923330"/>
          </a:xfrm>
          <a:prstGeom prst="rect">
            <a:avLst/>
          </a:prstGeom>
          <a:noFill/>
        </p:spPr>
        <p:txBody>
          <a:bodyPr wrap="square">
            <a:spAutoFit/>
          </a:bodyPr>
          <a:lstStyle/>
          <a:p>
            <a:r>
              <a:rPr lang="en-US" sz="1800" b="1" dirty="0">
                <a:effectLst/>
                <a:latin typeface="Times New Roman" panose="02020603050405020304" pitchFamily="18" charset="0"/>
                <a:ea typeface="Times New Roman" panose="02020603050405020304" pitchFamily="18" charset="0"/>
              </a:rPr>
              <a:t>Legislative Representative </a:t>
            </a:r>
            <a:r>
              <a:rPr lang="en-US" sz="1800" dirty="0">
                <a:effectLst/>
                <a:latin typeface="Times New Roman" panose="02020603050405020304" pitchFamily="18" charset="0"/>
                <a:ea typeface="Times New Roman" panose="02020603050405020304" pitchFamily="18" charset="0"/>
              </a:rPr>
              <a:t>Term of Office</a:t>
            </a:r>
            <a:r>
              <a:rPr lang="en-US" sz="1800" b="1" dirty="0">
                <a:effectLst/>
                <a:latin typeface="Times New Roman" panose="02020603050405020304" pitchFamily="18" charset="0"/>
                <a:ea typeface="Times New Roman" panose="02020603050405020304" pitchFamily="18" charset="0"/>
              </a:rPr>
              <a:t>:  1 Year</a:t>
            </a:r>
          </a:p>
          <a:p>
            <a:endParaRPr lang="en-US" dirty="0">
              <a:latin typeface="Times New Roman" panose="02020603050405020304" pitchFamily="18" charset="0"/>
            </a:endParaRPr>
          </a:p>
          <a:p>
            <a:endParaRPr lang="en-US" dirty="0"/>
          </a:p>
        </p:txBody>
      </p:sp>
      <p:sp>
        <p:nvSpPr>
          <p:cNvPr id="12" name="TextBox 11">
            <a:extLst>
              <a:ext uri="{FF2B5EF4-FFF2-40B4-BE49-F238E27FC236}">
                <a16:creationId xmlns:a16="http://schemas.microsoft.com/office/drawing/2014/main" id="{C14B3D88-DB30-48B9-B7AD-506A1C385CAF}"/>
              </a:ext>
            </a:extLst>
          </p:cNvPr>
          <p:cNvSpPr txBox="1"/>
          <p:nvPr/>
        </p:nvSpPr>
        <p:spPr>
          <a:xfrm>
            <a:off x="228600" y="1371600"/>
            <a:ext cx="8915400" cy="5488939"/>
          </a:xfrm>
          <a:prstGeom prst="rect">
            <a:avLst/>
          </a:prstGeom>
          <a:noFill/>
        </p:spPr>
        <p:txBody>
          <a:bodyPr wrap="square">
            <a:spAutoFit/>
          </a:bodyPr>
          <a:lstStyle/>
          <a:p>
            <a:pPr marL="0" marR="0">
              <a:lnSpc>
                <a:spcPct val="115000"/>
              </a:lnSpc>
              <a:spcBef>
                <a:spcPts val="0"/>
              </a:spcBef>
              <a:spcAft>
                <a:spcPts val="0"/>
              </a:spcAft>
              <a:tabLst>
                <a:tab pos="685800" algn="r"/>
                <a:tab pos="800100" algn="l"/>
                <a:tab pos="1028700" algn="l"/>
                <a:tab pos="1257300" algn="l"/>
                <a:tab pos="1485900" algn="l"/>
                <a:tab pos="1714500" algn="l"/>
              </a:tabLst>
            </a:pPr>
            <a:endParaRPr lang="en-US" sz="18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tabLst>
                <a:tab pos="685800" algn="r"/>
                <a:tab pos="800100" algn="l"/>
                <a:tab pos="1028700" algn="l"/>
                <a:tab pos="1257300" algn="l"/>
                <a:tab pos="1485900" algn="l"/>
                <a:tab pos="1714500" algn="l"/>
              </a:tabLst>
            </a:pPr>
            <a:r>
              <a:rPr lang="en-US" sz="1800" dirty="0">
                <a:effectLst/>
                <a:latin typeface="Times New Roman" panose="02020603050405020304" pitchFamily="18" charset="0"/>
                <a:ea typeface="Times New Roman" panose="02020603050405020304" pitchFamily="18" charset="0"/>
              </a:rPr>
              <a:t>This role is usually performed by the chapter’s Past President </a:t>
            </a:r>
          </a:p>
          <a:p>
            <a:pPr marL="0" marR="0">
              <a:lnSpc>
                <a:spcPct val="115000"/>
              </a:lnSpc>
              <a:spcBef>
                <a:spcPts val="0"/>
              </a:spcBef>
              <a:spcAft>
                <a:spcPts val="0"/>
              </a:spcAft>
              <a:tabLst>
                <a:tab pos="685800" algn="r"/>
                <a:tab pos="800100" algn="l"/>
                <a:tab pos="1028700" algn="l"/>
                <a:tab pos="1257300" algn="l"/>
                <a:tab pos="1485900" algn="l"/>
                <a:tab pos="1714500" algn="l"/>
              </a:tabLst>
            </a:pPr>
            <a:r>
              <a:rPr lang="en-US" sz="1800" dirty="0">
                <a:effectLst/>
                <a:latin typeface="Times New Roman" panose="02020603050405020304" pitchFamily="18" charset="0"/>
                <a:ea typeface="MS Mincho" panose="02020609040205080304" pitchFamily="49" charset="-128"/>
                <a:cs typeface="Arial" panose="020B0604020202020204" pitchFamily="34" charset="0"/>
              </a:rPr>
              <a:t>This position reports to President and other board members. </a:t>
            </a:r>
          </a:p>
          <a:p>
            <a:pPr marL="0" marR="0">
              <a:lnSpc>
                <a:spcPct val="115000"/>
              </a:lnSpc>
              <a:spcBef>
                <a:spcPts val="0"/>
              </a:spcBef>
              <a:spcAft>
                <a:spcPts val="0"/>
              </a:spcAft>
              <a:tabLst>
                <a:tab pos="685800" algn="r"/>
                <a:tab pos="800100" algn="l"/>
                <a:tab pos="1028700" algn="l"/>
                <a:tab pos="1257300" algn="l"/>
                <a:tab pos="1485900" algn="l"/>
                <a:tab pos="1714500" algn="l"/>
              </a:tabLst>
            </a:pPr>
            <a:endParaRPr lang="en-US" dirty="0">
              <a:latin typeface="Times New Roman" panose="02020603050405020304" pitchFamily="18" charset="0"/>
              <a:ea typeface="MS Mincho" panose="02020609040205080304" pitchFamily="49" charset="-128"/>
              <a:cs typeface="Arial" panose="020B0604020202020204" pitchFamily="34" charset="0"/>
            </a:endParaRPr>
          </a:p>
          <a:p>
            <a:pPr marL="0" marR="0">
              <a:lnSpc>
                <a:spcPct val="115000"/>
              </a:lnSpc>
              <a:spcBef>
                <a:spcPts val="0"/>
              </a:spcBef>
              <a:spcAft>
                <a:spcPts val="0"/>
              </a:spcAft>
              <a:tabLst>
                <a:tab pos="685800" algn="r"/>
                <a:tab pos="800100" algn="l"/>
                <a:tab pos="1028700" algn="l"/>
                <a:tab pos="1257300" algn="l"/>
                <a:tab pos="1485900" algn="l"/>
                <a:tab pos="1714500" algn="l"/>
              </a:tabLst>
            </a:pPr>
            <a:r>
              <a:rPr lang="en-US" sz="1800" u="sng" dirty="0">
                <a:effectLst/>
                <a:latin typeface="Times New Roman" panose="02020603050405020304" pitchFamily="18" charset="0"/>
                <a:ea typeface="MS Mincho" panose="02020609040205080304" pitchFamily="49" charset="-128"/>
                <a:cs typeface="Arial" panose="020B0604020202020204" pitchFamily="34" charset="0"/>
              </a:rPr>
              <a:t>The Legislative Representative is responsible for</a:t>
            </a:r>
            <a:r>
              <a:rPr lang="en-US" sz="1800" dirty="0">
                <a:effectLst/>
                <a:latin typeface="Times New Roman" panose="02020603050405020304" pitchFamily="18" charset="0"/>
                <a:ea typeface="MS Mincho" panose="02020609040205080304" pitchFamily="49" charset="-128"/>
                <a:cs typeface="Arial" panose="020B0604020202020204" pitchFamily="34" charset="0"/>
              </a:rPr>
              <a:t>:</a:t>
            </a:r>
            <a:endParaRPr lang="en-US" dirty="0">
              <a:latin typeface="Calibri" panose="020F0502020204030204" pitchFamily="34" charset="0"/>
              <a:ea typeface="MS Mincho" panose="02020609040205080304" pitchFamily="49" charset="-128"/>
              <a:cs typeface="Arial" panose="020B0604020202020204" pitchFamily="34" charset="0"/>
            </a:endParaRPr>
          </a:p>
          <a:p>
            <a:pPr marL="342900" marR="0" indent="-342900">
              <a:lnSpc>
                <a:spcPct val="115000"/>
              </a:lnSpc>
              <a:spcBef>
                <a:spcPts val="0"/>
              </a:spcBef>
              <a:spcAft>
                <a:spcPts val="0"/>
              </a:spcAft>
              <a:buFont typeface="+mj-lt"/>
              <a:buAutoNum type="arabicPeriod"/>
              <a:tabLst>
                <a:tab pos="685800" algn="r"/>
                <a:tab pos="800100" algn="l"/>
                <a:tab pos="1028700" algn="l"/>
                <a:tab pos="1257300" algn="l"/>
                <a:tab pos="1485900" algn="l"/>
                <a:tab pos="1714500" algn="l"/>
              </a:tabLst>
            </a:pPr>
            <a:r>
              <a:rPr lang="en-US" sz="1800" dirty="0">
                <a:effectLst/>
                <a:latin typeface="Times New Roman" panose="02020603050405020304" pitchFamily="18" charset="0"/>
                <a:ea typeface="MS Mincho" panose="02020609040205080304" pitchFamily="49" charset="-128"/>
                <a:cs typeface="Arial" panose="020B0604020202020204" pitchFamily="34" charset="0"/>
              </a:rPr>
              <a:t> Staying informed about current legislative developments, including </a:t>
            </a:r>
            <a:r>
              <a:rPr lang="en-US" sz="1800" b="1" dirty="0">
                <a:effectLst/>
                <a:latin typeface="Times New Roman" panose="02020603050405020304" pitchFamily="18" charset="0"/>
                <a:ea typeface="MS Mincho" panose="02020609040205080304" pitchFamily="49" charset="-128"/>
                <a:cs typeface="Arial" panose="020B0604020202020204" pitchFamily="34" charset="0"/>
              </a:rPr>
              <a:t>pending and recently enacted legislation </a:t>
            </a:r>
            <a:r>
              <a:rPr lang="en-US" sz="1800" dirty="0">
                <a:effectLst/>
                <a:latin typeface="Times New Roman" panose="02020603050405020304" pitchFamily="18" charset="0"/>
                <a:ea typeface="MS Mincho" panose="02020609040205080304" pitchFamily="49" charset="-128"/>
                <a:cs typeface="Arial" panose="020B0604020202020204" pitchFamily="34" charset="0"/>
              </a:rPr>
              <a:t>that directly or indirectly impacts the infection preventionist’s role and responsibilities.   </a:t>
            </a:r>
            <a:endParaRPr lang="en-US" dirty="0">
              <a:latin typeface="Calibri" panose="020F0502020204030204" pitchFamily="34" charset="0"/>
              <a:ea typeface="MS Mincho" panose="02020609040205080304" pitchFamily="49" charset="-128"/>
              <a:cs typeface="Arial" panose="020B0604020202020204" pitchFamily="34" charset="0"/>
            </a:endParaRPr>
          </a:p>
          <a:p>
            <a:pPr marL="342900" marR="0" indent="-342900">
              <a:lnSpc>
                <a:spcPct val="115000"/>
              </a:lnSpc>
              <a:spcBef>
                <a:spcPts val="0"/>
              </a:spcBef>
              <a:spcAft>
                <a:spcPts val="0"/>
              </a:spcAft>
              <a:buFont typeface="+mj-lt"/>
              <a:buAutoNum type="arabicPeriod"/>
              <a:tabLst>
                <a:tab pos="685800" algn="r"/>
                <a:tab pos="800100" algn="l"/>
                <a:tab pos="1028700" algn="l"/>
                <a:tab pos="1257300" algn="l"/>
                <a:tab pos="1485900" algn="l"/>
                <a:tab pos="1714500" algn="l"/>
              </a:tabLst>
            </a:pPr>
            <a:r>
              <a:rPr lang="en-US" sz="1800" dirty="0">
                <a:effectLst/>
                <a:latin typeface="Times New Roman" panose="02020603050405020304" pitchFamily="18" charset="0"/>
                <a:ea typeface="MS Mincho" panose="02020609040205080304" pitchFamily="49" charset="-128"/>
                <a:cs typeface="Arial" panose="020B0604020202020204" pitchFamily="34" charset="0"/>
              </a:rPr>
              <a:t>Serving as CACC representative for the local APIC chapter.</a:t>
            </a:r>
            <a:endParaRPr lang="en-US" dirty="0">
              <a:latin typeface="Calibri" panose="020F0502020204030204" pitchFamily="34" charset="0"/>
              <a:ea typeface="MS Mincho" panose="02020609040205080304" pitchFamily="49" charset="-128"/>
              <a:cs typeface="Arial" panose="020B0604020202020204" pitchFamily="34" charset="0"/>
            </a:endParaRPr>
          </a:p>
          <a:p>
            <a:pPr marL="342900" marR="0" indent="-342900">
              <a:lnSpc>
                <a:spcPct val="115000"/>
              </a:lnSpc>
              <a:spcBef>
                <a:spcPts val="0"/>
              </a:spcBef>
              <a:spcAft>
                <a:spcPts val="0"/>
              </a:spcAft>
              <a:buFont typeface="+mj-lt"/>
              <a:buAutoNum type="arabicPeriod"/>
              <a:tabLst>
                <a:tab pos="685800" algn="r"/>
                <a:tab pos="800100" algn="l"/>
                <a:tab pos="1028700" algn="l"/>
                <a:tab pos="1257300" algn="l"/>
                <a:tab pos="1485900" algn="l"/>
                <a:tab pos="1714500" algn="l"/>
              </a:tabLst>
            </a:pP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Attending, or sending an appropriate chapter designate, to all </a:t>
            </a:r>
            <a:r>
              <a:rPr lang="en-US"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CACC meetings </a:t>
            </a: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 CACC meetings per year and the annual “Leg day” in Sacramento).</a:t>
            </a:r>
            <a:endParaRPr lang="en-US" dirty="0">
              <a:latin typeface="Calibri" panose="020F0502020204030204" pitchFamily="34" charset="0"/>
              <a:ea typeface="MS Mincho" panose="02020609040205080304" pitchFamily="49" charset="-128"/>
              <a:cs typeface="Arial" panose="020B0604020202020204" pitchFamily="34" charset="0"/>
            </a:endParaRPr>
          </a:p>
          <a:p>
            <a:pPr marL="342900" marR="0" indent="-342900">
              <a:lnSpc>
                <a:spcPct val="115000"/>
              </a:lnSpc>
              <a:spcBef>
                <a:spcPts val="0"/>
              </a:spcBef>
              <a:spcAft>
                <a:spcPts val="0"/>
              </a:spcAft>
              <a:buFont typeface="+mj-lt"/>
              <a:buAutoNum type="arabicPeriod"/>
              <a:tabLst>
                <a:tab pos="685800" algn="r"/>
                <a:tab pos="800100" algn="l"/>
                <a:tab pos="1028700" algn="l"/>
                <a:tab pos="1257300" algn="l"/>
                <a:tab pos="1485900" algn="l"/>
                <a:tab pos="1714500" algn="l"/>
              </a:tabLst>
            </a:pPr>
            <a:r>
              <a:rPr lang="en-US"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Summarizing and communicating regarding legislative updates </a:t>
            </a: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each </a:t>
            </a:r>
            <a:r>
              <a:rPr lang="en-US"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monthly APIC SD meeting</a:t>
            </a: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This includes local, State and National legislation that are IP-related or of interest</a:t>
            </a:r>
          </a:p>
          <a:p>
            <a:pPr marL="342900" marR="0" indent="-342900">
              <a:lnSpc>
                <a:spcPct val="115000"/>
              </a:lnSpc>
              <a:spcBef>
                <a:spcPts val="0"/>
              </a:spcBef>
              <a:spcAft>
                <a:spcPts val="0"/>
              </a:spcAft>
              <a:buFont typeface="+mj-lt"/>
              <a:buAutoNum type="arabicPeriod"/>
              <a:tabLst>
                <a:tab pos="685800" algn="r"/>
                <a:tab pos="800100" algn="l"/>
                <a:tab pos="1028700" algn="l"/>
                <a:tab pos="1257300" algn="l"/>
                <a:tab pos="1485900" algn="l"/>
                <a:tab pos="1714500" algn="l"/>
              </a:tabLst>
            </a:pP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Attending, or sending appropriate chapter designate to CLR luncheon at annual APIC conference.</a:t>
            </a:r>
            <a:endParaRPr lang="en-US" sz="1800" dirty="0">
              <a:effectLst/>
              <a:latin typeface="Calibri" panose="020F0502020204030204" pitchFamily="34" charset="0"/>
              <a:ea typeface="MS Mincho" panose="02020609040205080304" pitchFamily="49" charset="-128"/>
              <a:cs typeface="Arial" panose="020B0604020202020204" pitchFamily="34" charset="0"/>
            </a:endParaRPr>
          </a:p>
          <a:p>
            <a:pPr marL="0" marR="0">
              <a:lnSpc>
                <a:spcPct val="115000"/>
              </a:lnSpc>
              <a:spcBef>
                <a:spcPts val="0"/>
              </a:spcBef>
              <a:spcAft>
                <a:spcPts val="0"/>
              </a:spcAft>
              <a:tabLst>
                <a:tab pos="685800" algn="r"/>
                <a:tab pos="800100" algn="l"/>
                <a:tab pos="1028700" algn="l"/>
                <a:tab pos="1257300" algn="l"/>
                <a:tab pos="1485900" algn="l"/>
                <a:tab pos="1714500" algn="l"/>
              </a:tabLst>
            </a:pPr>
            <a:endParaRPr lang="en-US" dirty="0"/>
          </a:p>
        </p:txBody>
      </p:sp>
    </p:spTree>
    <p:extLst>
      <p:ext uri="{BB962C8B-B14F-4D97-AF65-F5344CB8AC3E}">
        <p14:creationId xmlns:p14="http://schemas.microsoft.com/office/powerpoint/2010/main" val="2670484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lstStyle/>
          <a:p>
            <a:pPr fontAlgn="auto">
              <a:spcAft>
                <a:spcPts val="0"/>
              </a:spcAft>
              <a:defRPr/>
            </a:pPr>
            <a:r>
              <a:rPr lang="en-US" b="1" dirty="0" smtClean="0">
                <a:solidFill>
                  <a:schemeClr val="accent2">
                    <a:lumMod val="50000"/>
                  </a:schemeClr>
                </a:solidFill>
              </a:rPr>
              <a:t>Social Committee </a:t>
            </a:r>
            <a:r>
              <a:rPr lang="en-US" b="1" dirty="0">
                <a:solidFill>
                  <a:schemeClr val="accent2">
                    <a:lumMod val="50000"/>
                  </a:schemeClr>
                </a:solidFill>
              </a:rPr>
              <a:t>Report</a:t>
            </a:r>
            <a:br>
              <a:rPr lang="en-US" b="1" dirty="0">
                <a:solidFill>
                  <a:schemeClr val="accent2">
                    <a:lumMod val="50000"/>
                  </a:schemeClr>
                </a:solidFill>
              </a:rPr>
            </a:br>
            <a:r>
              <a:rPr lang="en-US" sz="2400" b="1" dirty="0">
                <a:solidFill>
                  <a:schemeClr val="accent2">
                    <a:lumMod val="50000"/>
                  </a:schemeClr>
                </a:solidFill>
              </a:rPr>
              <a:t>Will Cardona-Santos, Palak Patel, &amp; Latrice Jackson-Washington</a:t>
            </a:r>
          </a:p>
        </p:txBody>
      </p:sp>
      <p:sp>
        <p:nvSpPr>
          <p:cNvPr id="2" name="Content Placeholder 1"/>
          <p:cNvSpPr>
            <a:spLocks noGrp="1"/>
          </p:cNvSpPr>
          <p:nvPr>
            <p:ph idx="1"/>
          </p:nvPr>
        </p:nvSpPr>
        <p:spPr/>
        <p:txBody>
          <a:bodyPr/>
          <a:lstStyle/>
          <a:p>
            <a:pPr>
              <a:buFont typeface="Wingdings" panose="05000000000000000000" pitchFamily="2" charset="2"/>
              <a:buChar char="§"/>
            </a:pPr>
            <a:r>
              <a:rPr lang="en-US" sz="2400" dirty="0" smtClean="0"/>
              <a:t>Chapter Holiday Party</a:t>
            </a:r>
          </a:p>
          <a:p>
            <a:pPr lvl="1">
              <a:buFont typeface="Wingdings" panose="05000000000000000000" pitchFamily="2" charset="2"/>
              <a:buChar char="§"/>
            </a:pPr>
            <a:r>
              <a:rPr lang="en-US" b="1" dirty="0" smtClean="0"/>
              <a:t>WHO: </a:t>
            </a:r>
            <a:r>
              <a:rPr lang="en-US" dirty="0" smtClean="0"/>
              <a:t>Complimentary to chapter participant - Sponsored by the Chapter! </a:t>
            </a:r>
          </a:p>
          <a:p>
            <a:pPr lvl="1">
              <a:buFont typeface="Wingdings" panose="05000000000000000000" pitchFamily="2" charset="2"/>
              <a:buChar char="§"/>
            </a:pPr>
            <a:r>
              <a:rPr lang="en-US" b="1" dirty="0" smtClean="0"/>
              <a:t>WHERE: </a:t>
            </a:r>
            <a:r>
              <a:rPr lang="en-US" dirty="0" smtClean="0"/>
              <a:t>94th </a:t>
            </a:r>
            <a:r>
              <a:rPr lang="en-US" dirty="0"/>
              <a:t>Aero Squadron, 8885 Balboa Ave, SD, CA 92123</a:t>
            </a:r>
            <a:endParaRPr lang="en-US" dirty="0" smtClean="0"/>
          </a:p>
          <a:p>
            <a:pPr lvl="1">
              <a:buFont typeface="Wingdings" panose="05000000000000000000" pitchFamily="2" charset="2"/>
              <a:buChar char="§"/>
            </a:pPr>
            <a:r>
              <a:rPr lang="en-US" b="1" dirty="0" smtClean="0"/>
              <a:t>WHEN: </a:t>
            </a:r>
            <a:r>
              <a:rPr lang="en-US" dirty="0" smtClean="0"/>
              <a:t>December </a:t>
            </a:r>
            <a:r>
              <a:rPr lang="en-US" dirty="0"/>
              <a:t>14, </a:t>
            </a:r>
            <a:r>
              <a:rPr lang="en-US" dirty="0" smtClean="0"/>
              <a:t>2022, </a:t>
            </a:r>
            <a:r>
              <a:rPr lang="en-US" dirty="0"/>
              <a:t>11:30 AM – 2:00 </a:t>
            </a:r>
            <a:r>
              <a:rPr lang="en-US" dirty="0" smtClean="0"/>
              <a:t>PM</a:t>
            </a:r>
          </a:p>
          <a:p>
            <a:pPr lvl="1">
              <a:buFont typeface="Wingdings" panose="05000000000000000000" pitchFamily="2" charset="2"/>
              <a:buChar char="§"/>
            </a:pPr>
            <a:r>
              <a:rPr lang="en-US" dirty="0" smtClean="0"/>
              <a:t>Looking for vendor support and participation</a:t>
            </a:r>
          </a:p>
          <a:p>
            <a:pPr lvl="1">
              <a:buFont typeface="Wingdings" panose="05000000000000000000" pitchFamily="2" charset="2"/>
              <a:buChar char="§"/>
            </a:pPr>
            <a:r>
              <a:rPr lang="en-US" dirty="0" smtClean="0"/>
              <a:t>RSVP will be sent to chapter, please response before </a:t>
            </a:r>
            <a:r>
              <a:rPr lang="en-US" u="sng" dirty="0" smtClean="0"/>
              <a:t>November 15, 2022</a:t>
            </a:r>
            <a:endParaRPr lang="en-US" u="sng"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962722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lstStyle/>
          <a:p>
            <a:pPr fontAlgn="auto">
              <a:spcAft>
                <a:spcPts val="0"/>
              </a:spcAft>
              <a:defRPr/>
            </a:pPr>
            <a:r>
              <a:rPr lang="en-US" b="1" dirty="0">
                <a:solidFill>
                  <a:schemeClr val="accent2">
                    <a:lumMod val="50000"/>
                  </a:schemeClr>
                </a:solidFill>
              </a:rPr>
              <a:t>Legislative Report</a:t>
            </a:r>
            <a:br>
              <a:rPr lang="en-US" b="1" dirty="0">
                <a:solidFill>
                  <a:schemeClr val="accent2">
                    <a:lumMod val="50000"/>
                  </a:schemeClr>
                </a:solidFill>
              </a:rPr>
            </a:br>
            <a:r>
              <a:rPr lang="en-US" sz="2400" b="1" dirty="0">
                <a:solidFill>
                  <a:schemeClr val="accent2">
                    <a:lumMod val="50000"/>
                  </a:schemeClr>
                </a:solidFill>
              </a:rPr>
              <a:t>Lisa Kilgore</a:t>
            </a:r>
          </a:p>
        </p:txBody>
      </p:sp>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solidFill>
                  <a:schemeClr val="accent2">
                    <a:lumMod val="50000"/>
                  </a:schemeClr>
                </a:solidFill>
              </a:rPr>
              <a:t>https</a:t>
            </a:r>
            <a:r>
              <a:rPr lang="en-US" dirty="0">
                <a:solidFill>
                  <a:schemeClr val="accent2">
                    <a:lumMod val="50000"/>
                  </a:schemeClr>
                </a:solidFill>
              </a:rPr>
              <a:t>://cqrcengage.com/apic/home</a:t>
            </a:r>
          </a:p>
          <a:p>
            <a:pPr>
              <a:buFont typeface="Wingdings" panose="05000000000000000000" pitchFamily="2" charset="2"/>
              <a:buChar char="§"/>
            </a:pP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3048000"/>
            <a:ext cx="5410669" cy="3475021"/>
          </a:xfrm>
          <a:prstGeom prst="rect">
            <a:avLst/>
          </a:prstGeom>
          <a:ln>
            <a:noFill/>
          </a:ln>
          <a:effectLst>
            <a:outerShdw blurRad="292100" dist="139700" dir="2700000" algn="tl" rotWithShape="0">
              <a:srgbClr val="333333">
                <a:alpha val="65000"/>
              </a:srgbClr>
            </a:outerShdw>
          </a:effectLst>
        </p:spPr>
      </p:pic>
      <p:sp>
        <p:nvSpPr>
          <p:cNvPr id="5" name="Oval 4"/>
          <p:cNvSpPr/>
          <p:nvPr/>
        </p:nvSpPr>
        <p:spPr>
          <a:xfrm>
            <a:off x="3581400" y="5624021"/>
            <a:ext cx="3200400" cy="4901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6510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fontAlgn="auto">
              <a:spcAft>
                <a:spcPts val="0"/>
              </a:spcAft>
              <a:defRPr/>
            </a:pPr>
            <a:r>
              <a:rPr lang="en-US" b="1" dirty="0">
                <a:solidFill>
                  <a:schemeClr val="accent2">
                    <a:lumMod val="50000"/>
                  </a:schemeClr>
                </a:solidFill>
              </a:rPr>
              <a:t>CA APIC Coordinating Council</a:t>
            </a:r>
            <a:br>
              <a:rPr lang="en-US" b="1" dirty="0">
                <a:solidFill>
                  <a:schemeClr val="accent2">
                    <a:lumMod val="50000"/>
                  </a:schemeClr>
                </a:solidFill>
              </a:rPr>
            </a:br>
            <a:r>
              <a:rPr lang="en-US" sz="2400" b="1" dirty="0">
                <a:solidFill>
                  <a:schemeClr val="accent2">
                    <a:lumMod val="50000"/>
                  </a:schemeClr>
                </a:solidFill>
              </a:rPr>
              <a:t>Lisa Kilgore, Maggie Turner, Jarrod Becasen</a:t>
            </a:r>
          </a:p>
        </p:txBody>
      </p:sp>
      <p:sp>
        <p:nvSpPr>
          <p:cNvPr id="2" name="Content Placeholder 1"/>
          <p:cNvSpPr>
            <a:spLocks noGrp="1"/>
          </p:cNvSpPr>
          <p:nvPr>
            <p:ph idx="1"/>
          </p:nvPr>
        </p:nvSpPr>
        <p:spPr>
          <a:xfrm>
            <a:off x="836407" y="1905000"/>
            <a:ext cx="7543801" cy="4023360"/>
          </a:xfrm>
        </p:spPr>
        <p:txBody>
          <a:bodyPr>
            <a:normAutofit/>
          </a:bodyPr>
          <a:lstStyle/>
          <a:p>
            <a:pPr>
              <a:buFont typeface="Wingdings" panose="05000000000000000000" pitchFamily="2" charset="2"/>
              <a:buChar char="§"/>
            </a:pPr>
            <a:r>
              <a:rPr lang="en-US" sz="2400" dirty="0">
                <a:hlinkClick r:id="rId2"/>
              </a:rPr>
              <a:t>https://</a:t>
            </a:r>
            <a:r>
              <a:rPr lang="en-US" sz="2400" dirty="0" smtClean="0">
                <a:hlinkClick r:id="rId2"/>
              </a:rPr>
              <a:t>community.apic.org/cacc/events/meetings</a:t>
            </a:r>
            <a:endParaRPr lang="en-US" sz="2400" dirty="0" smtClean="0"/>
          </a:p>
          <a:p>
            <a:pPr lvl="1">
              <a:buFont typeface="Wingdings" panose="05000000000000000000" pitchFamily="2" charset="2"/>
              <a:buChar char="§"/>
            </a:pPr>
            <a:r>
              <a:rPr lang="en-US" sz="2000" b="1" dirty="0" smtClean="0"/>
              <a:t>WHO: </a:t>
            </a:r>
            <a:r>
              <a:rPr lang="en-US" sz="2000" dirty="0" smtClean="0"/>
              <a:t>All APIC Members</a:t>
            </a:r>
          </a:p>
          <a:p>
            <a:pPr lvl="1">
              <a:buFont typeface="Wingdings" panose="05000000000000000000" pitchFamily="2" charset="2"/>
              <a:buChar char="§"/>
            </a:pPr>
            <a:r>
              <a:rPr lang="en-US" sz="2000" b="1" dirty="0" smtClean="0"/>
              <a:t>WHEN: </a:t>
            </a:r>
            <a:r>
              <a:rPr lang="en-US" sz="2000" dirty="0"/>
              <a:t>November 18 Meeting </a:t>
            </a:r>
            <a:endParaRPr lang="en-US" sz="2000" dirty="0" smtClean="0"/>
          </a:p>
          <a:p>
            <a:pPr lvl="1">
              <a:buFont typeface="Wingdings" panose="05000000000000000000" pitchFamily="2" charset="2"/>
              <a:buChar char="§"/>
            </a:pPr>
            <a:r>
              <a:rPr lang="en-US" sz="2000" b="1" dirty="0" smtClean="0"/>
              <a:t>WHERE: </a:t>
            </a:r>
            <a:r>
              <a:rPr lang="en-US" sz="2000" dirty="0" smtClean="0"/>
              <a:t>hybrid at Seton Medical Center, San Francisco (host chapter)</a:t>
            </a:r>
          </a:p>
          <a:p>
            <a:pPr lvl="1">
              <a:buFont typeface="Wingdings" panose="05000000000000000000" pitchFamily="2" charset="2"/>
              <a:buChar char="§"/>
            </a:pPr>
            <a:endParaRPr lang="en-US" sz="2000" dirty="0"/>
          </a:p>
          <a:p>
            <a:pPr>
              <a:buFont typeface="Wingdings" panose="05000000000000000000" pitchFamily="2" charset="2"/>
              <a:buChar char="§"/>
            </a:pPr>
            <a:r>
              <a:rPr lang="en-US" sz="2200" dirty="0" smtClean="0"/>
              <a:t>Call for nominations for CA APIC Board positions</a:t>
            </a:r>
          </a:p>
          <a:p>
            <a:pPr lvl="1">
              <a:buFont typeface="Wingdings" panose="05000000000000000000" pitchFamily="2" charset="2"/>
              <a:buChar char="§"/>
            </a:pPr>
            <a:r>
              <a:rPr lang="en-US" sz="2000" dirty="0" smtClean="0"/>
              <a:t>Survey sent to all APIC Members</a:t>
            </a:r>
          </a:p>
        </p:txBody>
      </p:sp>
    </p:spTree>
    <p:extLst>
      <p:ext uri="{BB962C8B-B14F-4D97-AF65-F5344CB8AC3E}">
        <p14:creationId xmlns:p14="http://schemas.microsoft.com/office/powerpoint/2010/main" val="3782569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fontAlgn="auto">
              <a:spcAft>
                <a:spcPts val="0"/>
              </a:spcAft>
              <a:defRPr/>
            </a:pPr>
            <a:r>
              <a:rPr lang="en-US" b="1" dirty="0" smtClean="0">
                <a:solidFill>
                  <a:schemeClr val="accent2">
                    <a:lumMod val="50000"/>
                  </a:schemeClr>
                </a:solidFill>
              </a:rPr>
              <a:t>IDAC</a:t>
            </a:r>
            <a:r>
              <a:rPr lang="en-US" b="1" dirty="0">
                <a:solidFill>
                  <a:schemeClr val="accent2">
                    <a:lumMod val="50000"/>
                  </a:schemeClr>
                </a:solidFill>
              </a:rPr>
              <a:t/>
            </a:r>
            <a:br>
              <a:rPr lang="en-US" b="1" dirty="0">
                <a:solidFill>
                  <a:schemeClr val="accent2">
                    <a:lumMod val="50000"/>
                  </a:schemeClr>
                </a:solidFill>
              </a:rPr>
            </a:br>
            <a:r>
              <a:rPr lang="en-US" sz="2400" b="1" dirty="0">
                <a:solidFill>
                  <a:schemeClr val="accent2">
                    <a:lumMod val="50000"/>
                  </a:schemeClr>
                </a:solidFill>
              </a:rPr>
              <a:t>Lisa </a:t>
            </a:r>
            <a:r>
              <a:rPr lang="en-US" sz="2400" b="1" dirty="0" smtClean="0">
                <a:solidFill>
                  <a:schemeClr val="accent2">
                    <a:lumMod val="50000"/>
                  </a:schemeClr>
                </a:solidFill>
              </a:rPr>
              <a:t>Kilgore</a:t>
            </a:r>
            <a:endParaRPr lang="en-US" sz="2400" b="1" dirty="0">
              <a:solidFill>
                <a:schemeClr val="accent2">
                  <a:lumMod val="50000"/>
                </a:schemeClr>
              </a:solidFill>
            </a:endParaRPr>
          </a:p>
        </p:txBody>
      </p:sp>
      <p:sp>
        <p:nvSpPr>
          <p:cNvPr id="2" name="Content Placeholder 1"/>
          <p:cNvSpPr>
            <a:spLocks noGrp="1"/>
          </p:cNvSpPr>
          <p:nvPr>
            <p:ph idx="1"/>
          </p:nvPr>
        </p:nvSpPr>
        <p:spPr>
          <a:xfrm>
            <a:off x="836407" y="1905000"/>
            <a:ext cx="7543801" cy="4023360"/>
          </a:xfrm>
        </p:spPr>
        <p:txBody>
          <a:bodyPr>
            <a:normAutofit/>
          </a:bodyPr>
          <a:lstStyle/>
          <a:p>
            <a:r>
              <a:rPr lang="en-US" sz="2400" dirty="0"/>
              <a:t>IDAC 37th Annual Southern California Fall Symposium</a:t>
            </a:r>
          </a:p>
          <a:p>
            <a:pPr lvl="1"/>
            <a:r>
              <a:rPr lang="en-US" sz="2000" b="1" dirty="0"/>
              <a:t>WHO: </a:t>
            </a:r>
            <a:r>
              <a:rPr lang="en-US" sz="2000" dirty="0">
                <a:hlinkClick r:id="rId2"/>
              </a:rPr>
              <a:t>https://</a:t>
            </a:r>
            <a:r>
              <a:rPr lang="en-US" sz="2000" dirty="0" smtClean="0">
                <a:hlinkClick r:id="rId2"/>
              </a:rPr>
              <a:t>idac.org/event-4811341</a:t>
            </a:r>
            <a:r>
              <a:rPr lang="en-US" sz="2000" dirty="0"/>
              <a:t>  </a:t>
            </a:r>
            <a:endParaRPr lang="en-US" sz="2000" dirty="0" smtClean="0"/>
          </a:p>
          <a:p>
            <a:pPr lvl="2"/>
            <a:r>
              <a:rPr lang="en-US" sz="1600" dirty="0" smtClean="0"/>
              <a:t>Non-Member </a:t>
            </a:r>
            <a:r>
              <a:rPr lang="en-US" sz="1600" dirty="0"/>
              <a:t>Early Registration – $100.00</a:t>
            </a:r>
          </a:p>
          <a:p>
            <a:pPr lvl="1"/>
            <a:r>
              <a:rPr lang="en-US" sz="2000" b="1" dirty="0" smtClean="0"/>
              <a:t>WHEN:</a:t>
            </a:r>
            <a:r>
              <a:rPr lang="en-US" sz="2000" dirty="0" smtClean="0"/>
              <a:t> November 4 and 5</a:t>
            </a:r>
            <a:r>
              <a:rPr lang="en-US" sz="2000" dirty="0"/>
              <a:t>, </a:t>
            </a:r>
            <a:r>
              <a:rPr lang="en-US" sz="2000" dirty="0" smtClean="0"/>
              <a:t>2022</a:t>
            </a:r>
          </a:p>
          <a:p>
            <a:pPr lvl="1"/>
            <a:r>
              <a:rPr lang="en-US" sz="2000" b="1" dirty="0" smtClean="0"/>
              <a:t>WHERE: </a:t>
            </a:r>
            <a:r>
              <a:rPr lang="en-US" sz="2000" dirty="0" smtClean="0"/>
              <a:t>Hyatt </a:t>
            </a:r>
            <a:r>
              <a:rPr lang="en-US" sz="2000" dirty="0"/>
              <a:t>Regency Long Beach</a:t>
            </a:r>
          </a:p>
        </p:txBody>
      </p:sp>
    </p:spTree>
    <p:extLst>
      <p:ext uri="{BB962C8B-B14F-4D97-AF65-F5344CB8AC3E}">
        <p14:creationId xmlns:p14="http://schemas.microsoft.com/office/powerpoint/2010/main" val="417679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fontAlgn="auto">
              <a:spcAft>
                <a:spcPts val="0"/>
              </a:spcAft>
              <a:defRPr/>
            </a:pPr>
            <a:r>
              <a:rPr lang="en-US" b="1" dirty="0">
                <a:solidFill>
                  <a:schemeClr val="accent2">
                    <a:lumMod val="50000"/>
                  </a:schemeClr>
                </a:solidFill>
              </a:rPr>
              <a:t>HAI Liaison </a:t>
            </a:r>
            <a:r>
              <a:rPr lang="en-US" b="1" dirty="0" smtClean="0">
                <a:solidFill>
                  <a:schemeClr val="accent2">
                    <a:lumMod val="50000"/>
                  </a:schemeClr>
                </a:solidFill>
              </a:rPr>
              <a:t>Report &amp; Advisory Committee</a:t>
            </a:r>
            <a:r>
              <a:rPr lang="en-US" b="1" dirty="0">
                <a:solidFill>
                  <a:schemeClr val="accent2">
                    <a:lumMod val="50000"/>
                  </a:schemeClr>
                </a:solidFill>
              </a:rPr>
              <a:t/>
            </a:r>
            <a:br>
              <a:rPr lang="en-US" b="1" dirty="0">
                <a:solidFill>
                  <a:schemeClr val="accent2">
                    <a:lumMod val="50000"/>
                  </a:schemeClr>
                </a:solidFill>
              </a:rPr>
            </a:br>
            <a:r>
              <a:rPr lang="en-US" sz="2400" b="1" dirty="0">
                <a:solidFill>
                  <a:schemeClr val="accent2">
                    <a:lumMod val="50000"/>
                  </a:schemeClr>
                </a:solidFill>
              </a:rPr>
              <a:t>Tracy Lanier, Maggie Turner, </a:t>
            </a:r>
            <a:r>
              <a:rPr lang="en-US" sz="2400" b="1" dirty="0" err="1">
                <a:solidFill>
                  <a:schemeClr val="accent2">
                    <a:lumMod val="50000"/>
                  </a:schemeClr>
                </a:solidFill>
              </a:rPr>
              <a:t>Deweese</a:t>
            </a:r>
            <a:r>
              <a:rPr lang="en-US" sz="2400" b="1" dirty="0">
                <a:solidFill>
                  <a:schemeClr val="accent2">
                    <a:lumMod val="50000"/>
                  </a:schemeClr>
                </a:solidFill>
              </a:rPr>
              <a:t> Quigley</a:t>
            </a:r>
          </a:p>
        </p:txBody>
      </p:sp>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Internal Validation</a:t>
            </a:r>
          </a:p>
          <a:p>
            <a:pPr>
              <a:buFont typeface="Wingdings" panose="05000000000000000000" pitchFamily="2" charset="2"/>
              <a:buChar char="§"/>
            </a:pPr>
            <a:r>
              <a:rPr lang="en-US" dirty="0" smtClean="0"/>
              <a:t>External Validation</a:t>
            </a:r>
            <a:endParaRPr lang="en-US" dirty="0"/>
          </a:p>
        </p:txBody>
      </p:sp>
    </p:spTree>
    <p:extLst>
      <p:ext uri="{BB962C8B-B14F-4D97-AF65-F5344CB8AC3E}">
        <p14:creationId xmlns:p14="http://schemas.microsoft.com/office/powerpoint/2010/main" val="1105297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fontAlgn="auto">
              <a:spcAft>
                <a:spcPts val="0"/>
              </a:spcAft>
              <a:defRPr/>
            </a:pPr>
            <a:r>
              <a:rPr lang="en-US" b="1" dirty="0">
                <a:solidFill>
                  <a:schemeClr val="accent2">
                    <a:lumMod val="50000"/>
                  </a:schemeClr>
                </a:solidFill>
              </a:rPr>
              <a:t>GERM Report</a:t>
            </a:r>
            <a:br>
              <a:rPr lang="en-US" b="1" dirty="0">
                <a:solidFill>
                  <a:schemeClr val="accent2">
                    <a:lumMod val="50000"/>
                  </a:schemeClr>
                </a:solidFill>
              </a:rPr>
            </a:br>
            <a:r>
              <a:rPr lang="en-US" sz="2400" b="1" dirty="0">
                <a:solidFill>
                  <a:schemeClr val="accent2">
                    <a:lumMod val="50000"/>
                  </a:schemeClr>
                </a:solidFill>
              </a:rPr>
              <a:t>Frank Myers</a:t>
            </a:r>
          </a:p>
        </p:txBody>
      </p:sp>
      <p:sp>
        <p:nvSpPr>
          <p:cNvPr id="2" name="Content Placeholder 1"/>
          <p:cNvSpPr>
            <a:spLocks noGrp="1"/>
          </p:cNvSpPr>
          <p:nvPr>
            <p:ph idx="1"/>
          </p:nvPr>
        </p:nvSpPr>
        <p:spPr/>
        <p:txBody>
          <a:bodyPr/>
          <a:lstStyle/>
          <a:p>
            <a:pPr>
              <a:buFont typeface="Wingdings" panose="05000000000000000000" pitchFamily="2" charset="2"/>
              <a:buChar char="§"/>
            </a:pPr>
            <a:endParaRPr lang="en-US" dirty="0"/>
          </a:p>
        </p:txBody>
      </p:sp>
    </p:spTree>
    <p:extLst>
      <p:ext uri="{BB962C8B-B14F-4D97-AF65-F5344CB8AC3E}">
        <p14:creationId xmlns:p14="http://schemas.microsoft.com/office/powerpoint/2010/main" val="3214081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fontAlgn="auto">
              <a:spcAft>
                <a:spcPts val="0"/>
              </a:spcAft>
              <a:defRPr/>
            </a:pPr>
            <a:r>
              <a:rPr lang="en-US" b="1" dirty="0">
                <a:solidFill>
                  <a:schemeClr val="accent2">
                    <a:lumMod val="50000"/>
                  </a:schemeClr>
                </a:solidFill>
              </a:rPr>
              <a:t>Long Term Care</a:t>
            </a:r>
            <a:br>
              <a:rPr lang="en-US" b="1" dirty="0">
                <a:solidFill>
                  <a:schemeClr val="accent2">
                    <a:lumMod val="50000"/>
                  </a:schemeClr>
                </a:solidFill>
              </a:rPr>
            </a:br>
            <a:r>
              <a:rPr lang="en-US" sz="2400" b="1" dirty="0">
                <a:solidFill>
                  <a:schemeClr val="accent2">
                    <a:lumMod val="50000"/>
                  </a:schemeClr>
                </a:solidFill>
              </a:rPr>
              <a:t>Izzy </a:t>
            </a:r>
            <a:r>
              <a:rPr lang="en-US" sz="2400" b="1" dirty="0" smtClean="0">
                <a:solidFill>
                  <a:schemeClr val="accent2">
                    <a:lumMod val="50000"/>
                  </a:schemeClr>
                </a:solidFill>
              </a:rPr>
              <a:t>Sanchez</a:t>
            </a:r>
            <a:endParaRPr lang="en-US" sz="2400" b="1" dirty="0">
              <a:solidFill>
                <a:schemeClr val="accent2">
                  <a:lumMod val="50000"/>
                </a:schemeClr>
              </a:solidFill>
            </a:endParaRPr>
          </a:p>
        </p:txBody>
      </p:sp>
      <p:sp>
        <p:nvSpPr>
          <p:cNvPr id="2" name="Content Placeholder 1"/>
          <p:cNvSpPr>
            <a:spLocks noGrp="1"/>
          </p:cNvSpPr>
          <p:nvPr>
            <p:ph idx="1"/>
          </p:nvPr>
        </p:nvSpPr>
        <p:spPr/>
        <p:txBody>
          <a:bodyPr/>
          <a:lstStyle/>
          <a:p>
            <a:pPr>
              <a:buFont typeface="Wingdings" panose="05000000000000000000" pitchFamily="2" charset="2"/>
              <a:buChar char="§"/>
            </a:pPr>
            <a:endParaRPr lang="en-US" dirty="0"/>
          </a:p>
        </p:txBody>
      </p:sp>
    </p:spTree>
    <p:extLst>
      <p:ext uri="{BB962C8B-B14F-4D97-AF65-F5344CB8AC3E}">
        <p14:creationId xmlns:p14="http://schemas.microsoft.com/office/powerpoint/2010/main" val="4091660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US" b="1" dirty="0">
                <a:solidFill>
                  <a:schemeClr val="accent2">
                    <a:lumMod val="50000"/>
                  </a:schemeClr>
                </a:solidFill>
              </a:rPr>
              <a:t>Ambulatory Care</a:t>
            </a:r>
            <a:br>
              <a:rPr lang="en-US" b="1" dirty="0">
                <a:solidFill>
                  <a:schemeClr val="accent2">
                    <a:lumMod val="50000"/>
                  </a:schemeClr>
                </a:solidFill>
              </a:rPr>
            </a:br>
            <a:r>
              <a:rPr lang="en-US" sz="2800" b="1" dirty="0" smtClean="0">
                <a:solidFill>
                  <a:schemeClr val="accent2">
                    <a:lumMod val="50000"/>
                  </a:schemeClr>
                </a:solidFill>
              </a:rPr>
              <a:t>Maggie </a:t>
            </a:r>
            <a:r>
              <a:rPr lang="en-US" sz="2800" b="1" dirty="0">
                <a:solidFill>
                  <a:schemeClr val="accent2">
                    <a:lumMod val="50000"/>
                  </a:schemeClr>
                </a:solidFill>
              </a:rPr>
              <a:t>Marlatt &amp; Janessa </a:t>
            </a:r>
            <a:r>
              <a:rPr lang="en-US" sz="2800" b="1" dirty="0" smtClean="0">
                <a:solidFill>
                  <a:schemeClr val="accent2">
                    <a:lumMod val="50000"/>
                  </a:schemeClr>
                </a:solidFill>
              </a:rPr>
              <a:t>Esteban</a:t>
            </a:r>
            <a:endParaRPr lang="en-US" sz="2800" b="1" dirty="0">
              <a:solidFill>
                <a:schemeClr val="accent2">
                  <a:lumMod val="50000"/>
                </a:schemeClr>
              </a:solidFill>
            </a:endParaRPr>
          </a:p>
        </p:txBody>
      </p:sp>
      <p:sp>
        <p:nvSpPr>
          <p:cNvPr id="115714" name="Content Placeholder 2"/>
          <p:cNvSpPr>
            <a:spLocks noGrp="1"/>
          </p:cNvSpPr>
          <p:nvPr>
            <p:ph idx="1"/>
          </p:nvPr>
        </p:nvSpPr>
        <p:spPr/>
        <p:txBody>
          <a:bodyPr/>
          <a:lstStyle/>
          <a:p>
            <a:pPr>
              <a:buFont typeface="Wingdings" panose="05000000000000000000" pitchFamily="2" charset="2"/>
              <a:buChar char="§"/>
            </a:pPr>
            <a:endParaRPr lang="en-US" sz="2400" b="1" dirty="0">
              <a:solidFill>
                <a:srgbClr val="0070C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fontAlgn="auto">
              <a:spcAft>
                <a:spcPts val="0"/>
              </a:spcAft>
              <a:defRPr/>
            </a:pPr>
            <a:r>
              <a:rPr lang="en-US" b="1" dirty="0">
                <a:solidFill>
                  <a:schemeClr val="accent2">
                    <a:lumMod val="50000"/>
                  </a:schemeClr>
                </a:solidFill>
              </a:rPr>
              <a:t>Pediatric Care</a:t>
            </a:r>
            <a:br>
              <a:rPr lang="en-US" b="1" dirty="0">
                <a:solidFill>
                  <a:schemeClr val="accent2">
                    <a:lumMod val="50000"/>
                  </a:schemeClr>
                </a:solidFill>
              </a:rPr>
            </a:br>
            <a:r>
              <a:rPr lang="en-US" sz="2400" b="1" dirty="0" err="1" smtClean="0">
                <a:solidFill>
                  <a:schemeClr val="accent2">
                    <a:lumMod val="50000"/>
                  </a:schemeClr>
                </a:solidFill>
              </a:rPr>
              <a:t>Radys</a:t>
            </a:r>
            <a:r>
              <a:rPr lang="en-US" sz="2400" b="1" dirty="0" smtClean="0">
                <a:solidFill>
                  <a:schemeClr val="accent2">
                    <a:lumMod val="50000"/>
                  </a:schemeClr>
                </a:solidFill>
              </a:rPr>
              <a:t> Children Hospital</a:t>
            </a:r>
            <a:endParaRPr lang="en-US" sz="2400" b="1" dirty="0">
              <a:solidFill>
                <a:schemeClr val="accent2">
                  <a:lumMod val="50000"/>
                </a:schemeClr>
              </a:solidFill>
            </a:endParaRPr>
          </a:p>
        </p:txBody>
      </p:sp>
      <p:sp>
        <p:nvSpPr>
          <p:cNvPr id="2" name="Content Placeholder 1"/>
          <p:cNvSpPr>
            <a:spLocks noGrp="1"/>
          </p:cNvSpPr>
          <p:nvPr>
            <p:ph idx="1"/>
          </p:nvPr>
        </p:nvSpPr>
        <p:spPr/>
        <p:txBody>
          <a:bodyPr/>
          <a:lstStyle/>
          <a:p>
            <a:pPr>
              <a:buFont typeface="Wingdings" panose="05000000000000000000" pitchFamily="2" charset="2"/>
              <a:buChar char="§"/>
            </a:pPr>
            <a:endParaRPr lang="en-US" dirty="0"/>
          </a:p>
        </p:txBody>
      </p:sp>
    </p:spTree>
    <p:extLst>
      <p:ext uri="{BB962C8B-B14F-4D97-AF65-F5344CB8AC3E}">
        <p14:creationId xmlns:p14="http://schemas.microsoft.com/office/powerpoint/2010/main" val="1592388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4000" b="1" dirty="0">
                <a:solidFill>
                  <a:schemeClr val="accent2">
                    <a:lumMod val="50000"/>
                  </a:schemeClr>
                </a:solidFill>
              </a:rPr>
              <a:t>Board of Directors 2022</a:t>
            </a:r>
            <a:br>
              <a:rPr lang="en-US" sz="4000" b="1" dirty="0">
                <a:solidFill>
                  <a:schemeClr val="accent2">
                    <a:lumMod val="50000"/>
                  </a:schemeClr>
                </a:solidFill>
              </a:rPr>
            </a:br>
            <a:r>
              <a:rPr lang="en-US" sz="2000" b="1" dirty="0">
                <a:solidFill>
                  <a:schemeClr val="accent2">
                    <a:lumMod val="50000"/>
                  </a:schemeClr>
                </a:solidFill>
                <a:hlinkClick r:id="rId2"/>
              </a:rPr>
              <a:t>https://sdapic.org/chapter-board-members-2022</a:t>
            </a:r>
            <a:r>
              <a:rPr lang="en-US" sz="2000" b="1" dirty="0" smtClean="0">
                <a:solidFill>
                  <a:schemeClr val="accent2">
                    <a:lumMod val="50000"/>
                  </a:schemeClr>
                </a:solidFill>
                <a:hlinkClick r:id="rId2"/>
              </a:rPr>
              <a:t>/</a:t>
            </a:r>
            <a:r>
              <a:rPr lang="en-US" sz="2000" b="1" dirty="0" smtClean="0">
                <a:solidFill>
                  <a:schemeClr val="accent2">
                    <a:lumMod val="50000"/>
                  </a:schemeClr>
                </a:solidFill>
              </a:rPr>
              <a:t> </a:t>
            </a:r>
            <a:endParaRPr lang="en-US" sz="1400" dirty="0"/>
          </a:p>
        </p:txBody>
      </p:sp>
      <p:sp>
        <p:nvSpPr>
          <p:cNvPr id="3" name="Content Placeholder 2"/>
          <p:cNvSpPr>
            <a:spLocks noGrp="1"/>
          </p:cNvSpPr>
          <p:nvPr>
            <p:ph idx="1"/>
          </p:nvPr>
        </p:nvSpPr>
        <p:spPr>
          <a:xfrm>
            <a:off x="304800" y="1845734"/>
            <a:ext cx="8534400" cy="4250266"/>
          </a:xfrm>
        </p:spPr>
        <p:txBody>
          <a:bodyPr numCol="2" spcCol="274320" rtlCol="0">
            <a:normAutofit/>
          </a:bodyPr>
          <a:lstStyle/>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Past President </a:t>
            </a:r>
            <a:r>
              <a:rPr lang="en-US" sz="2400" dirty="0">
                <a:solidFill>
                  <a:schemeClr val="accent2">
                    <a:lumMod val="50000"/>
                  </a:schemeClr>
                </a:solidFill>
              </a:rPr>
              <a:t>Karin I. </a:t>
            </a:r>
            <a:r>
              <a:rPr lang="en-US" sz="2400" dirty="0" err="1">
                <a:solidFill>
                  <a:schemeClr val="accent2">
                    <a:lumMod val="50000"/>
                  </a:schemeClr>
                </a:solidFill>
              </a:rPr>
              <a:t>Pardoel</a:t>
            </a:r>
            <a:endParaRPr lang="en-US" sz="2400" dirty="0">
              <a:solidFill>
                <a:schemeClr val="accent2">
                  <a:lumMod val="50000"/>
                </a:schemeClr>
              </a:solidFill>
            </a:endParaRP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President </a:t>
            </a:r>
            <a:r>
              <a:rPr lang="en-US" sz="2400" dirty="0">
                <a:solidFill>
                  <a:schemeClr val="accent2">
                    <a:lumMod val="50000"/>
                  </a:schemeClr>
                </a:solidFill>
              </a:rPr>
              <a:t>Maggie Turner</a:t>
            </a: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President-Elect </a:t>
            </a:r>
            <a:r>
              <a:rPr lang="en-US" sz="2400" dirty="0">
                <a:solidFill>
                  <a:schemeClr val="accent2">
                    <a:lumMod val="50000"/>
                  </a:schemeClr>
                </a:solidFill>
              </a:rPr>
              <a:t>Jarrod Becasen </a:t>
            </a: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Leg. Representative </a:t>
            </a:r>
            <a:r>
              <a:rPr lang="en-US" sz="2400" dirty="0">
                <a:solidFill>
                  <a:schemeClr val="accent2">
                    <a:lumMod val="50000"/>
                  </a:schemeClr>
                </a:solidFill>
              </a:rPr>
              <a:t>Lisa Kilgore</a:t>
            </a: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Secretary </a:t>
            </a:r>
            <a:r>
              <a:rPr lang="en-US" sz="2400" dirty="0">
                <a:solidFill>
                  <a:schemeClr val="accent2">
                    <a:lumMod val="50000"/>
                  </a:schemeClr>
                </a:solidFill>
              </a:rPr>
              <a:t>Sondra Lintz</a:t>
            </a: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Treasurer </a:t>
            </a:r>
            <a:r>
              <a:rPr lang="en-US" sz="2400" dirty="0">
                <a:solidFill>
                  <a:schemeClr val="accent2">
                    <a:lumMod val="50000"/>
                  </a:schemeClr>
                </a:solidFill>
              </a:rPr>
              <a:t>Viviana Parra</a:t>
            </a:r>
            <a:endParaRPr lang="en-US" sz="2400" i="1" dirty="0">
              <a:solidFill>
                <a:schemeClr val="accent2">
                  <a:lumMod val="50000"/>
                </a:schemeClr>
              </a:solidFill>
            </a:endParaRPr>
          </a:p>
          <a:p>
            <a:pPr fontAlgn="auto">
              <a:lnSpc>
                <a:spcPct val="110000"/>
              </a:lnSpc>
              <a:spcBef>
                <a:spcPts val="0"/>
              </a:spcBef>
              <a:spcAft>
                <a:spcPts val="0"/>
              </a:spcAft>
              <a:buFont typeface="Wingdings" panose="05000000000000000000" pitchFamily="2" charset="2"/>
              <a:buChar char="§"/>
              <a:defRPr/>
            </a:pPr>
            <a:r>
              <a:rPr lang="en-US" sz="2400" b="1" dirty="0" smtClean="0">
                <a:solidFill>
                  <a:schemeClr val="accent2">
                    <a:lumMod val="50000"/>
                  </a:schemeClr>
                </a:solidFill>
              </a:rPr>
              <a:t>Treasurer-Elect</a:t>
            </a:r>
            <a:r>
              <a:rPr lang="en-US" sz="2400" dirty="0" smtClean="0">
                <a:solidFill>
                  <a:schemeClr val="accent2">
                    <a:lumMod val="50000"/>
                  </a:schemeClr>
                </a:solidFill>
              </a:rPr>
              <a:t> Cindy Chambers</a:t>
            </a:r>
            <a:endParaRPr lang="en-US" sz="2400" i="1" dirty="0">
              <a:solidFill>
                <a:schemeClr val="accent2">
                  <a:lumMod val="50000"/>
                </a:schemeClr>
              </a:solidFill>
            </a:endParaRP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Membership Chair </a:t>
            </a:r>
            <a:r>
              <a:rPr lang="en-US" sz="2400" dirty="0">
                <a:solidFill>
                  <a:schemeClr val="accent2">
                    <a:lumMod val="50000"/>
                  </a:schemeClr>
                </a:solidFill>
              </a:rPr>
              <a:t>Liz Jefferson</a:t>
            </a: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Education Chair &amp; Committee </a:t>
            </a:r>
            <a:r>
              <a:rPr lang="en-US" sz="2400" dirty="0">
                <a:solidFill>
                  <a:schemeClr val="accent2">
                    <a:lumMod val="50000"/>
                  </a:schemeClr>
                </a:solidFill>
              </a:rPr>
              <a:t>Jessica Alicdan</a:t>
            </a: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Nominating Committee </a:t>
            </a:r>
            <a:r>
              <a:rPr lang="en-US" sz="2400" dirty="0">
                <a:solidFill>
                  <a:schemeClr val="accent2">
                    <a:lumMod val="50000"/>
                  </a:schemeClr>
                </a:solidFill>
              </a:rPr>
              <a:t>Claudia Sanchez Goad &amp; Rowena Okumura</a:t>
            </a:r>
          </a:p>
          <a:p>
            <a:pPr fontAlgn="auto">
              <a:lnSpc>
                <a:spcPct val="110000"/>
              </a:lnSpc>
              <a:spcBef>
                <a:spcPts val="0"/>
              </a:spcBef>
              <a:spcAft>
                <a:spcPts val="0"/>
              </a:spcAft>
              <a:buFont typeface="Wingdings" panose="05000000000000000000" pitchFamily="2" charset="2"/>
              <a:buChar char="§"/>
              <a:defRPr/>
            </a:pPr>
            <a:r>
              <a:rPr lang="en-US" sz="2400" b="1" dirty="0">
                <a:solidFill>
                  <a:schemeClr val="accent2">
                    <a:lumMod val="50000"/>
                  </a:schemeClr>
                </a:solidFill>
              </a:rPr>
              <a:t>Social Chair &amp; Committee </a:t>
            </a:r>
            <a:r>
              <a:rPr lang="en-US" sz="2400" dirty="0">
                <a:solidFill>
                  <a:schemeClr val="accent2">
                    <a:lumMod val="50000"/>
                  </a:schemeClr>
                </a:solidFill>
              </a:rPr>
              <a:t>Will Cardona, Palak Patel, &amp; Latrice </a:t>
            </a:r>
            <a:r>
              <a:rPr lang="en-US" sz="2400" dirty="0" smtClean="0">
                <a:solidFill>
                  <a:schemeClr val="accent2">
                    <a:lumMod val="50000"/>
                  </a:schemeClr>
                </a:solidFill>
              </a:rPr>
              <a:t>Jackson-Washington</a:t>
            </a:r>
          </a:p>
          <a:p>
            <a:pPr fontAlgn="auto">
              <a:lnSpc>
                <a:spcPct val="110000"/>
              </a:lnSpc>
              <a:spcBef>
                <a:spcPts val="0"/>
              </a:spcBef>
              <a:spcAft>
                <a:spcPts val="0"/>
              </a:spcAft>
              <a:buFont typeface="Wingdings" panose="05000000000000000000" pitchFamily="2" charset="2"/>
              <a:buChar char="§"/>
              <a:defRPr/>
            </a:pPr>
            <a:r>
              <a:rPr lang="en-US" sz="2400" b="1" dirty="0" smtClean="0">
                <a:solidFill>
                  <a:schemeClr val="accent2">
                    <a:lumMod val="50000"/>
                  </a:schemeClr>
                </a:solidFill>
              </a:rPr>
              <a:t>Vendor Liaison: </a:t>
            </a:r>
            <a:r>
              <a:rPr lang="en-US" sz="2400" dirty="0" smtClean="0">
                <a:solidFill>
                  <a:schemeClr val="accent2">
                    <a:lumMod val="50000"/>
                  </a:schemeClr>
                </a:solidFill>
              </a:rPr>
              <a:t>Diego Davila</a:t>
            </a:r>
            <a:endParaRPr lang="en-US" sz="2400" dirty="0">
              <a:solidFill>
                <a:srgbClr val="0070C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fontAlgn="auto">
              <a:spcAft>
                <a:spcPts val="0"/>
              </a:spcAft>
              <a:defRPr/>
            </a:pPr>
            <a:r>
              <a:rPr lang="en-US" b="1" dirty="0">
                <a:solidFill>
                  <a:schemeClr val="accent2">
                    <a:lumMod val="50000"/>
                  </a:schemeClr>
                </a:solidFill>
              </a:rPr>
              <a:t>County Epidemiology</a:t>
            </a:r>
            <a:br>
              <a:rPr lang="en-US" b="1" dirty="0">
                <a:solidFill>
                  <a:schemeClr val="accent2">
                    <a:lumMod val="50000"/>
                  </a:schemeClr>
                </a:solidFill>
              </a:rPr>
            </a:br>
            <a:r>
              <a:rPr lang="en-US" sz="2400" b="1" dirty="0">
                <a:solidFill>
                  <a:schemeClr val="accent2">
                    <a:lumMod val="50000"/>
                  </a:schemeClr>
                </a:solidFill>
              </a:rPr>
              <a:t>Grace Kang &amp; Mara Rauhauser</a:t>
            </a:r>
          </a:p>
        </p:txBody>
      </p:sp>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San Diego SNF IP Collaborative </a:t>
            </a:r>
            <a:endParaRPr lang="en-US" dirty="0"/>
          </a:p>
        </p:txBody>
      </p:sp>
    </p:spTree>
    <p:extLst>
      <p:ext uri="{BB962C8B-B14F-4D97-AF65-F5344CB8AC3E}">
        <p14:creationId xmlns:p14="http://schemas.microsoft.com/office/powerpoint/2010/main" val="942931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4400" b="1" dirty="0">
                <a:solidFill>
                  <a:schemeClr val="accent2">
                    <a:lumMod val="50000"/>
                  </a:schemeClr>
                </a:solidFill>
              </a:rPr>
              <a:t>Announcements, Questions, &amp; Comments</a:t>
            </a:r>
          </a:p>
        </p:txBody>
      </p:sp>
      <p:sp>
        <p:nvSpPr>
          <p:cNvPr id="3" name="Content Placeholder 2"/>
          <p:cNvSpPr>
            <a:spLocks noGrp="1"/>
          </p:cNvSpPr>
          <p:nvPr>
            <p:ph idx="1"/>
          </p:nvPr>
        </p:nvSpPr>
        <p:spPr>
          <a:xfrm>
            <a:off x="457200" y="2009645"/>
            <a:ext cx="7909559" cy="3857755"/>
          </a:xfrm>
        </p:spPr>
        <p:txBody>
          <a:bodyPr rtlCol="0">
            <a:normAutofit/>
          </a:bodyPr>
          <a:lstStyle/>
          <a:p>
            <a:pPr fontAlgn="auto">
              <a:spcAft>
                <a:spcPts val="0"/>
              </a:spcAft>
              <a:buFont typeface="Wingdings" panose="05000000000000000000" pitchFamily="2" charset="2"/>
              <a:buChar char="§"/>
              <a:defRPr/>
            </a:pPr>
            <a:r>
              <a:rPr lang="en-US" sz="2400" dirty="0">
                <a:solidFill>
                  <a:schemeClr val="accent2">
                    <a:lumMod val="50000"/>
                  </a:schemeClr>
                </a:solidFill>
              </a:rPr>
              <a:t>Surveys (The Joint Commission, CDPH, etc.)</a:t>
            </a:r>
          </a:p>
          <a:p>
            <a:pPr fontAlgn="auto">
              <a:spcAft>
                <a:spcPts val="0"/>
              </a:spcAft>
              <a:buFont typeface="Wingdings" panose="05000000000000000000" pitchFamily="2" charset="2"/>
              <a:buChar char="§"/>
              <a:defRPr/>
            </a:pPr>
            <a:r>
              <a:rPr lang="en-US" sz="2400" dirty="0" smtClean="0">
                <a:solidFill>
                  <a:schemeClr val="accent2">
                    <a:lumMod val="50000"/>
                  </a:schemeClr>
                </a:solidFill>
              </a:rPr>
              <a:t>Acknowledgments</a:t>
            </a:r>
          </a:p>
          <a:p>
            <a:pPr fontAlgn="auto">
              <a:spcAft>
                <a:spcPts val="0"/>
              </a:spcAft>
              <a:buFont typeface="Wingdings" panose="05000000000000000000" pitchFamily="2" charset="2"/>
              <a:buChar char="§"/>
              <a:defRPr/>
            </a:pPr>
            <a:r>
              <a:rPr lang="en-US" sz="2400" dirty="0" smtClean="0">
                <a:solidFill>
                  <a:schemeClr val="accent2">
                    <a:lumMod val="50000"/>
                  </a:schemeClr>
                </a:solidFill>
              </a:rPr>
              <a:t>New </a:t>
            </a:r>
            <a:r>
              <a:rPr lang="en-US" sz="2400" dirty="0">
                <a:solidFill>
                  <a:schemeClr val="accent2">
                    <a:lumMod val="50000"/>
                  </a:schemeClr>
                </a:solidFill>
              </a:rPr>
              <a:t>Positions in San Diego or Imperial County</a:t>
            </a:r>
          </a:p>
          <a:p>
            <a:pPr fontAlgn="auto">
              <a:spcAft>
                <a:spcPts val="0"/>
              </a:spcAft>
              <a:buFont typeface="Wingdings" panose="05000000000000000000" pitchFamily="2" charset="2"/>
              <a:buChar char="§"/>
              <a:defRPr/>
            </a:pPr>
            <a:r>
              <a:rPr lang="en-US" sz="2400" dirty="0">
                <a:solidFill>
                  <a:schemeClr val="accent2">
                    <a:lumMod val="50000"/>
                  </a:schemeClr>
                </a:solidFill>
              </a:rPr>
              <a:t>Questions/Discussion</a:t>
            </a:r>
          </a:p>
          <a:p>
            <a:pPr marL="0" indent="0" fontAlgn="auto">
              <a:spcAft>
                <a:spcPts val="0"/>
              </a:spcAft>
              <a:buFont typeface="Wingdings 3" charset="2"/>
              <a:buNone/>
              <a:defRPr/>
            </a:pPr>
            <a:endParaRPr lang="en-US"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a:solidFill>
                  <a:schemeClr val="accent2">
                    <a:lumMod val="50000"/>
                  </a:schemeClr>
                </a:solidFill>
              </a:rPr>
              <a:t>Minutes Review and Approval</a:t>
            </a:r>
            <a:br>
              <a:rPr lang="en-US" b="1" dirty="0">
                <a:solidFill>
                  <a:schemeClr val="accent2">
                    <a:lumMod val="50000"/>
                  </a:schemeClr>
                </a:solidFill>
              </a:rPr>
            </a:br>
            <a:r>
              <a:rPr lang="en-US" sz="2800" b="1" dirty="0">
                <a:solidFill>
                  <a:schemeClr val="accent2">
                    <a:lumMod val="50000"/>
                  </a:schemeClr>
                </a:solidFill>
              </a:rPr>
              <a:t>Sondra Lintz</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June </a:t>
            </a:r>
            <a:r>
              <a:rPr lang="en-US" dirty="0"/>
              <a:t>2022 </a:t>
            </a:r>
            <a:r>
              <a:rPr lang="en-US" dirty="0" smtClean="0"/>
              <a:t>Minutes </a:t>
            </a:r>
            <a:r>
              <a:rPr lang="en-US" i="1" dirty="0" smtClean="0"/>
              <a:t>deferred</a:t>
            </a:r>
            <a:r>
              <a:rPr lang="en-US" dirty="0" smtClean="0"/>
              <a:t> – will email to members for review</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lstStyle/>
          <a:p>
            <a:pPr fontAlgn="auto">
              <a:spcAft>
                <a:spcPts val="0"/>
              </a:spcAft>
              <a:defRPr/>
            </a:pPr>
            <a:r>
              <a:rPr lang="en-US" b="1" dirty="0">
                <a:solidFill>
                  <a:schemeClr val="accent2">
                    <a:lumMod val="50000"/>
                  </a:schemeClr>
                </a:solidFill>
              </a:rPr>
              <a:t>Chapter Goals for 2022</a:t>
            </a:r>
            <a:br>
              <a:rPr lang="en-US" b="1" dirty="0">
                <a:solidFill>
                  <a:schemeClr val="accent2">
                    <a:lumMod val="50000"/>
                  </a:schemeClr>
                </a:solidFill>
              </a:rPr>
            </a:br>
            <a:r>
              <a:rPr lang="en-US" sz="2800" b="1" dirty="0">
                <a:solidFill>
                  <a:schemeClr val="accent2">
                    <a:lumMod val="50000"/>
                  </a:schemeClr>
                </a:solidFill>
              </a:rPr>
              <a:t>Maggie Turner</a:t>
            </a:r>
          </a:p>
        </p:txBody>
      </p:sp>
      <p:sp>
        <p:nvSpPr>
          <p:cNvPr id="2" name="Content Placeholder 1"/>
          <p:cNvSpPr>
            <a:spLocks noGrp="1"/>
          </p:cNvSpPr>
          <p:nvPr>
            <p:ph idx="1"/>
          </p:nvPr>
        </p:nvSpPr>
        <p:spPr>
          <a:xfrm>
            <a:off x="822959" y="1845734"/>
            <a:ext cx="7543801" cy="4478866"/>
          </a:xfrm>
        </p:spPr>
        <p:txBody>
          <a:bodyPr rtlCol="0">
            <a:normAutofit fontScale="92500" lnSpcReduction="10000"/>
          </a:bodyPr>
          <a:lstStyle/>
          <a:p>
            <a:pPr fontAlgn="auto">
              <a:spcAft>
                <a:spcPts val="0"/>
              </a:spcAft>
              <a:buFont typeface="Wingdings" panose="05000000000000000000" pitchFamily="2" charset="2"/>
              <a:buChar char="§"/>
              <a:defRPr/>
            </a:pPr>
            <a:r>
              <a:rPr lang="en-US" dirty="0">
                <a:solidFill>
                  <a:schemeClr val="tx1">
                    <a:lumMod val="75000"/>
                    <a:lumOff val="25000"/>
                  </a:schemeClr>
                </a:solidFill>
              </a:rPr>
              <a:t>Maintain or increase CIC certification among members 5%</a:t>
            </a:r>
          </a:p>
          <a:p>
            <a:pPr>
              <a:spcAft>
                <a:spcPts val="0"/>
              </a:spcAft>
              <a:buFont typeface="Wingdings" panose="05000000000000000000" pitchFamily="2" charset="2"/>
              <a:buChar char="§"/>
              <a:defRPr/>
            </a:pPr>
            <a:r>
              <a:rPr lang="en-US" dirty="0"/>
              <a:t>Promote Education</a:t>
            </a:r>
          </a:p>
          <a:p>
            <a:pPr lvl="1">
              <a:spcAft>
                <a:spcPts val="0"/>
              </a:spcAft>
              <a:buFont typeface="Wingdings" panose="05000000000000000000" pitchFamily="2" charset="2"/>
              <a:buChar char="§"/>
              <a:defRPr/>
            </a:pPr>
            <a:r>
              <a:rPr lang="en-US" strike="sngStrike" dirty="0"/>
              <a:t>Vendor-sponsored monthly chapter meeting</a:t>
            </a:r>
          </a:p>
          <a:p>
            <a:pPr lvl="1">
              <a:spcAft>
                <a:spcPts val="0"/>
              </a:spcAft>
              <a:buFont typeface="Wingdings" panose="05000000000000000000" pitchFamily="2" charset="2"/>
              <a:buChar char="§"/>
              <a:defRPr/>
            </a:pPr>
            <a:r>
              <a:rPr lang="en-US" strike="sngStrike" dirty="0"/>
              <a:t>Annual Fall Conference</a:t>
            </a:r>
          </a:p>
          <a:p>
            <a:pPr lvl="2">
              <a:spcAft>
                <a:spcPts val="0"/>
              </a:spcAft>
              <a:buFont typeface="Wingdings" panose="05000000000000000000" pitchFamily="2" charset="2"/>
              <a:buChar char="§"/>
              <a:defRPr/>
            </a:pPr>
            <a:r>
              <a:rPr lang="en-US" strike="sngStrike" dirty="0"/>
              <a:t>Nationally known speakers through vendor sponsorship if available</a:t>
            </a:r>
          </a:p>
          <a:p>
            <a:pPr lvl="2">
              <a:spcAft>
                <a:spcPts val="0"/>
              </a:spcAft>
              <a:buFont typeface="Wingdings" panose="05000000000000000000" pitchFamily="2" charset="2"/>
              <a:buChar char="§"/>
              <a:defRPr/>
            </a:pPr>
            <a:r>
              <a:rPr lang="en-US" strike="sngStrike" dirty="0"/>
              <a:t>Notify non-APIC member attendees if information is applicable</a:t>
            </a:r>
          </a:p>
          <a:p>
            <a:pPr lvl="1">
              <a:spcAft>
                <a:spcPts val="0"/>
              </a:spcAft>
              <a:buFont typeface="Wingdings" panose="05000000000000000000" pitchFamily="2" charset="2"/>
              <a:buChar char="§"/>
              <a:defRPr/>
            </a:pPr>
            <a:r>
              <a:rPr lang="en-US" dirty="0"/>
              <a:t>Long Term Care Conference</a:t>
            </a:r>
          </a:p>
          <a:p>
            <a:pPr lvl="1">
              <a:spcAft>
                <a:spcPts val="0"/>
              </a:spcAft>
              <a:buFont typeface="Wingdings" panose="05000000000000000000" pitchFamily="2" charset="2"/>
              <a:buChar char="§"/>
              <a:defRPr/>
            </a:pPr>
            <a:r>
              <a:rPr lang="en-US" dirty="0"/>
              <a:t>ACIC – junior IP program</a:t>
            </a:r>
          </a:p>
          <a:p>
            <a:pPr lvl="2">
              <a:spcAft>
                <a:spcPts val="0"/>
              </a:spcAft>
              <a:buFont typeface="Wingdings" panose="05000000000000000000" pitchFamily="2" charset="2"/>
              <a:buChar char="§"/>
              <a:defRPr/>
            </a:pPr>
            <a:r>
              <a:rPr lang="en-US" dirty="0"/>
              <a:t>“Newbie/CIC prep” class prior to SDIC meeting restart</a:t>
            </a:r>
          </a:p>
          <a:p>
            <a:pPr lvl="1">
              <a:spcAft>
                <a:spcPts val="0"/>
              </a:spcAft>
              <a:buFont typeface="Wingdings" panose="05000000000000000000" pitchFamily="2" charset="2"/>
              <a:buChar char="§"/>
              <a:defRPr/>
            </a:pPr>
            <a:r>
              <a:rPr lang="en-US" dirty="0"/>
              <a:t>EVS “Training Wheels” for EVS supervisors</a:t>
            </a:r>
          </a:p>
          <a:p>
            <a:pPr>
              <a:spcAft>
                <a:spcPts val="0"/>
              </a:spcAft>
              <a:buFont typeface="Wingdings" panose="05000000000000000000" pitchFamily="2" charset="2"/>
              <a:buChar char="§"/>
              <a:defRPr/>
            </a:pPr>
            <a:r>
              <a:rPr lang="en-US" dirty="0"/>
              <a:t>Outreach</a:t>
            </a:r>
          </a:p>
          <a:p>
            <a:pPr lvl="1">
              <a:spcAft>
                <a:spcPts val="0"/>
              </a:spcAft>
              <a:buFont typeface="Wingdings" panose="05000000000000000000" pitchFamily="2" charset="2"/>
              <a:buChar char="§"/>
              <a:defRPr/>
            </a:pPr>
            <a:r>
              <a:rPr lang="en-US" dirty="0"/>
              <a:t>Local Health Department</a:t>
            </a:r>
          </a:p>
          <a:p>
            <a:pPr lvl="1">
              <a:spcAft>
                <a:spcPts val="0"/>
              </a:spcAft>
              <a:buFont typeface="Wingdings" panose="05000000000000000000" pitchFamily="2" charset="2"/>
              <a:buChar char="§"/>
              <a:defRPr/>
            </a:pPr>
            <a:r>
              <a:rPr lang="en-US" strike="sngStrike" dirty="0"/>
              <a:t>Inland Empire representative </a:t>
            </a:r>
          </a:p>
          <a:p>
            <a:pPr lvl="3">
              <a:spcAft>
                <a:spcPts val="0"/>
              </a:spcAft>
              <a:buFont typeface="Wingdings" panose="05000000000000000000" pitchFamily="2" charset="2"/>
              <a:buChar char="§"/>
              <a:defRPr/>
            </a:pPr>
            <a:r>
              <a:rPr lang="en-US" strike="sngStrike" dirty="0"/>
              <a:t>Reach out to IE to establish a contact person</a:t>
            </a:r>
          </a:p>
          <a:p>
            <a:pPr lvl="1">
              <a:spcAft>
                <a:spcPts val="0"/>
              </a:spcAft>
              <a:buFont typeface="Wingdings" panose="05000000000000000000" pitchFamily="2" charset="2"/>
              <a:buChar char="§"/>
              <a:defRPr/>
            </a:pPr>
            <a:r>
              <a:rPr lang="en-US" dirty="0"/>
              <a:t>Community </a:t>
            </a:r>
          </a:p>
          <a:p>
            <a:pPr lvl="2">
              <a:spcAft>
                <a:spcPts val="0"/>
              </a:spcAft>
              <a:buFont typeface="Wingdings" panose="05000000000000000000" pitchFamily="2" charset="2"/>
              <a:buChar char="§"/>
              <a:defRPr/>
            </a:pPr>
            <a:r>
              <a:rPr lang="en-US" dirty="0"/>
              <a:t>Toiletry collection – re-establish? If so, how to function in a virtual world</a:t>
            </a:r>
          </a:p>
          <a:p>
            <a:pPr lvl="1">
              <a:spcAft>
                <a:spcPts val="0"/>
              </a:spcAft>
              <a:buFont typeface="Wingdings" panose="05000000000000000000" pitchFamily="2" charset="2"/>
              <a:buChar char="§"/>
              <a:defRPr/>
            </a:pPr>
            <a:r>
              <a:rPr lang="en-US" dirty="0"/>
              <a:t>Long Term Care Infection Prevention </a:t>
            </a:r>
            <a:r>
              <a:rPr lang="en-US" dirty="0" smtClean="0"/>
              <a:t>Mentorship</a:t>
            </a:r>
          </a:p>
          <a:p>
            <a:pPr lvl="1">
              <a:spcAft>
                <a:spcPts val="0"/>
              </a:spcAft>
              <a:buFont typeface="Wingdings" panose="05000000000000000000" pitchFamily="2" charset="2"/>
              <a:buChar char="§"/>
              <a:defRPr/>
            </a:pPr>
            <a:r>
              <a:rPr lang="en-US" strike="sngStrike" dirty="0" smtClean="0"/>
              <a:t>MPH/RN </a:t>
            </a:r>
            <a:r>
              <a:rPr lang="en-US" strike="sngStrike" dirty="0" smtClean="0"/>
              <a:t>Student Outreach</a:t>
            </a:r>
            <a:endParaRPr lang="en-US" strike="sngStrike" dirty="0"/>
          </a:p>
          <a:p>
            <a:pPr>
              <a:spcAft>
                <a:spcPts val="0"/>
              </a:spcAft>
              <a:buFont typeface="Wingdings" panose="05000000000000000000" pitchFamily="2" charset="2"/>
              <a:buChar char="§"/>
              <a:defRPr/>
            </a:pPr>
            <a:endParaRPr lang="en-US" dirty="0">
              <a:solidFill>
                <a:schemeClr val="tx1">
                  <a:lumMod val="75000"/>
                  <a:lumOff val="25000"/>
                </a:schemeClr>
              </a:solidFill>
            </a:endParaRPr>
          </a:p>
          <a:p>
            <a:pPr fontAlgn="auto">
              <a:spcAft>
                <a:spcPts val="0"/>
              </a:spcAft>
              <a:buFont typeface="Wingdings" panose="05000000000000000000" pitchFamily="2" charset="2"/>
              <a:buChar char="§"/>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315779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lstStyle/>
          <a:p>
            <a:pPr fontAlgn="auto">
              <a:spcAft>
                <a:spcPts val="0"/>
              </a:spcAft>
              <a:defRPr/>
            </a:pPr>
            <a:r>
              <a:rPr lang="en-US" b="1" dirty="0">
                <a:solidFill>
                  <a:schemeClr val="accent2">
                    <a:lumMod val="50000"/>
                  </a:schemeClr>
                </a:solidFill>
              </a:rPr>
              <a:t>New Business</a:t>
            </a:r>
            <a:br>
              <a:rPr lang="en-US" b="1" dirty="0">
                <a:solidFill>
                  <a:schemeClr val="accent2">
                    <a:lumMod val="50000"/>
                  </a:schemeClr>
                </a:solidFill>
              </a:rPr>
            </a:br>
            <a:r>
              <a:rPr lang="en-US" sz="3200" b="1" dirty="0">
                <a:solidFill>
                  <a:schemeClr val="accent2">
                    <a:lumMod val="50000"/>
                  </a:schemeClr>
                </a:solidFill>
              </a:rPr>
              <a:t>Maggie Turner</a:t>
            </a:r>
            <a:endParaRPr lang="en-US" b="1" dirty="0">
              <a:solidFill>
                <a:schemeClr val="accent2">
                  <a:lumMod val="50000"/>
                </a:schemeClr>
              </a:solidFill>
            </a:endParaRPr>
          </a:p>
        </p:txBody>
      </p:sp>
      <p:sp>
        <p:nvSpPr>
          <p:cNvPr id="2" name="Content Placeholder 1"/>
          <p:cNvSpPr>
            <a:spLocks noGrp="1"/>
          </p:cNvSpPr>
          <p:nvPr>
            <p:ph idx="1"/>
          </p:nvPr>
        </p:nvSpPr>
        <p:spPr>
          <a:xfrm>
            <a:off x="822959" y="1845734"/>
            <a:ext cx="7787641" cy="4023360"/>
          </a:xfrm>
        </p:spPr>
        <p:txBody>
          <a:bodyPr rtlCol="0">
            <a:normAutofit/>
          </a:bodyPr>
          <a:lstStyle/>
          <a:p>
            <a:pPr>
              <a:spcAft>
                <a:spcPts val="0"/>
              </a:spcAft>
              <a:buFont typeface="Wingdings" panose="05000000000000000000" pitchFamily="2" charset="2"/>
              <a:buChar char="§"/>
              <a:defRPr/>
            </a:pPr>
            <a:r>
              <a:rPr lang="en-US" dirty="0" smtClean="0"/>
              <a:t>LTCF Conference </a:t>
            </a:r>
            <a:r>
              <a:rPr lang="en-US" dirty="0" smtClean="0"/>
              <a:t>“Virtually Yours” – Registration Open</a:t>
            </a:r>
          </a:p>
          <a:p>
            <a:pPr lvl="1">
              <a:spcAft>
                <a:spcPts val="0"/>
              </a:spcAft>
              <a:buFont typeface="Wingdings" panose="05000000000000000000" pitchFamily="2" charset="2"/>
              <a:buChar char="§"/>
              <a:defRPr/>
            </a:pPr>
            <a:r>
              <a:rPr lang="en-US" dirty="0">
                <a:hlinkClick r:id="rId3"/>
              </a:rPr>
              <a:t>https://sdapic.org/2022-ltcf-conference-2</a:t>
            </a:r>
            <a:r>
              <a:rPr lang="en-US" dirty="0" smtClean="0">
                <a:hlinkClick r:id="rId3"/>
              </a:rPr>
              <a:t>/</a:t>
            </a:r>
            <a:r>
              <a:rPr lang="en-US" dirty="0" smtClean="0"/>
              <a:t> </a:t>
            </a:r>
            <a:endParaRPr lang="en-US" dirty="0" smtClean="0"/>
          </a:p>
          <a:p>
            <a:pPr>
              <a:spcAft>
                <a:spcPts val="0"/>
              </a:spcAft>
              <a:buFont typeface="Wingdings" panose="05000000000000000000" pitchFamily="2" charset="2"/>
              <a:buChar char="§"/>
              <a:defRPr/>
            </a:pPr>
            <a:r>
              <a:rPr lang="en-US" dirty="0" smtClean="0"/>
              <a:t>Education </a:t>
            </a:r>
            <a:r>
              <a:rPr lang="en-US" dirty="0" smtClean="0"/>
              <a:t>Award Schedule</a:t>
            </a:r>
          </a:p>
          <a:p>
            <a:pPr lvl="1">
              <a:spcAft>
                <a:spcPts val="0"/>
              </a:spcAft>
              <a:buFont typeface="Wingdings" panose="05000000000000000000" pitchFamily="2" charset="2"/>
              <a:buChar char="§"/>
              <a:defRPr/>
            </a:pPr>
            <a:r>
              <a:rPr lang="en-US" dirty="0"/>
              <a:t>2019 award recipients = expired, if not used</a:t>
            </a:r>
          </a:p>
          <a:p>
            <a:pPr lvl="1">
              <a:spcAft>
                <a:spcPts val="0"/>
              </a:spcAft>
              <a:buFont typeface="Wingdings" panose="05000000000000000000" pitchFamily="2" charset="2"/>
              <a:buChar char="§"/>
              <a:defRPr/>
            </a:pPr>
            <a:r>
              <a:rPr lang="en-US" dirty="0"/>
              <a:t>2020 award recipients = expires December 31, 2022</a:t>
            </a:r>
          </a:p>
          <a:p>
            <a:pPr lvl="1">
              <a:spcAft>
                <a:spcPts val="0"/>
              </a:spcAft>
              <a:buFont typeface="Wingdings" panose="05000000000000000000" pitchFamily="2" charset="2"/>
              <a:buChar char="§"/>
              <a:defRPr/>
            </a:pPr>
            <a:r>
              <a:rPr lang="en-US" dirty="0"/>
              <a:t>2021 award recipients = expires December 31, 2022</a:t>
            </a:r>
          </a:p>
          <a:p>
            <a:pPr lvl="1">
              <a:spcAft>
                <a:spcPts val="0"/>
              </a:spcAft>
              <a:buFont typeface="Wingdings" panose="05000000000000000000" pitchFamily="2" charset="2"/>
              <a:buChar char="§"/>
              <a:defRPr/>
            </a:pPr>
            <a:r>
              <a:rPr lang="en-US" dirty="0"/>
              <a:t>2022 award recipients = expires June </a:t>
            </a:r>
            <a:r>
              <a:rPr lang="en-US" dirty="0" smtClean="0"/>
              <a:t>30, </a:t>
            </a:r>
            <a:r>
              <a:rPr lang="en-US" dirty="0" smtClean="0"/>
              <a:t>2023</a:t>
            </a:r>
            <a:endParaRPr lang="en-US" dirty="0"/>
          </a:p>
        </p:txBody>
      </p:sp>
    </p:spTree>
    <p:extLst>
      <p:ext uri="{BB962C8B-B14F-4D97-AF65-F5344CB8AC3E}">
        <p14:creationId xmlns:p14="http://schemas.microsoft.com/office/powerpoint/2010/main" val="1883116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0100" y="228600"/>
            <a:ext cx="7543800" cy="1450757"/>
          </a:xfrm>
        </p:spPr>
        <p:txBody>
          <a:bodyPr rtlCol="0"/>
          <a:lstStyle/>
          <a:p>
            <a:pPr fontAlgn="auto">
              <a:spcAft>
                <a:spcPts val="0"/>
              </a:spcAft>
              <a:defRPr/>
            </a:pPr>
            <a:r>
              <a:rPr lang="en-US" b="1" dirty="0">
                <a:solidFill>
                  <a:schemeClr val="accent2">
                    <a:lumMod val="50000"/>
                  </a:schemeClr>
                </a:solidFill>
              </a:rPr>
              <a:t>Treasurer Report</a:t>
            </a:r>
            <a:br>
              <a:rPr lang="en-US" b="1" dirty="0">
                <a:solidFill>
                  <a:schemeClr val="accent2">
                    <a:lumMod val="50000"/>
                  </a:schemeClr>
                </a:solidFill>
              </a:rPr>
            </a:br>
            <a:r>
              <a:rPr lang="en-US" sz="3200" b="1" dirty="0">
                <a:solidFill>
                  <a:schemeClr val="accent2">
                    <a:lumMod val="50000"/>
                  </a:schemeClr>
                </a:solidFill>
              </a:rPr>
              <a:t>Viviana Parra</a:t>
            </a:r>
            <a:endParaRPr lang="en-US" b="1" dirty="0">
              <a:solidFill>
                <a:schemeClr val="accent2">
                  <a:lumMod val="50000"/>
                </a:schemeClr>
              </a:solidFill>
            </a:endParaRPr>
          </a:p>
        </p:txBody>
      </p:sp>
      <p:sp>
        <p:nvSpPr>
          <p:cNvPr id="2" name="Content Placeholder 1"/>
          <p:cNvSpPr>
            <a:spLocks noGrp="1"/>
          </p:cNvSpPr>
          <p:nvPr>
            <p:ph idx="1"/>
          </p:nvPr>
        </p:nvSpPr>
        <p:spPr>
          <a:xfrm>
            <a:off x="813724" y="1924474"/>
            <a:ext cx="4924395" cy="1735666"/>
          </a:xfrm>
        </p:spPr>
        <p:txBody>
          <a:bodyPr rtlCol="0">
            <a:normAutofit/>
          </a:bodyPr>
          <a:lstStyle/>
          <a:p>
            <a:pPr>
              <a:spcAft>
                <a:spcPts val="0"/>
              </a:spcAft>
              <a:buFont typeface="Wingdings" panose="05000000000000000000" pitchFamily="2" charset="2"/>
              <a:buChar char="§"/>
              <a:defRPr/>
            </a:pPr>
            <a:r>
              <a:rPr lang="en-US" dirty="0"/>
              <a:t> </a:t>
            </a:r>
          </a:p>
        </p:txBody>
      </p:sp>
      <p:pic>
        <p:nvPicPr>
          <p:cNvPr id="5" name="Picture 4">
            <a:extLst>
              <a:ext uri="{FF2B5EF4-FFF2-40B4-BE49-F238E27FC236}">
                <a16:creationId xmlns:a16="http://schemas.microsoft.com/office/drawing/2014/main" id="{D1A624E7-18EB-C5F0-F044-24BB6784A112}"/>
              </a:ext>
            </a:extLst>
          </p:cNvPr>
          <p:cNvPicPr>
            <a:picLocks noChangeAspect="1"/>
          </p:cNvPicPr>
          <p:nvPr/>
        </p:nvPicPr>
        <p:blipFill>
          <a:blip r:embed="rId2"/>
          <a:stretch>
            <a:fillRect/>
          </a:stretch>
        </p:blipFill>
        <p:spPr>
          <a:xfrm>
            <a:off x="1066800" y="1762004"/>
            <a:ext cx="6402817" cy="5086350"/>
          </a:xfrm>
          <a:prstGeom prst="rect">
            <a:avLst/>
          </a:prstGeom>
        </p:spPr>
      </p:pic>
    </p:spTree>
    <p:extLst>
      <p:ext uri="{BB962C8B-B14F-4D97-AF65-F5344CB8AC3E}">
        <p14:creationId xmlns:p14="http://schemas.microsoft.com/office/powerpoint/2010/main" val="1247668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lstStyle/>
          <a:p>
            <a:pPr fontAlgn="auto">
              <a:spcAft>
                <a:spcPts val="0"/>
              </a:spcAft>
              <a:defRPr/>
            </a:pPr>
            <a:r>
              <a:rPr lang="en-US" b="1" dirty="0">
                <a:solidFill>
                  <a:schemeClr val="accent2">
                    <a:lumMod val="50000"/>
                  </a:schemeClr>
                </a:solidFill>
              </a:rPr>
              <a:t>Treasurer Report</a:t>
            </a:r>
            <a:br>
              <a:rPr lang="en-US" b="1" dirty="0">
                <a:solidFill>
                  <a:schemeClr val="accent2">
                    <a:lumMod val="50000"/>
                  </a:schemeClr>
                </a:solidFill>
              </a:rPr>
            </a:br>
            <a:r>
              <a:rPr lang="en-US" sz="3200" b="1" dirty="0">
                <a:solidFill>
                  <a:schemeClr val="accent2">
                    <a:lumMod val="50000"/>
                  </a:schemeClr>
                </a:solidFill>
              </a:rPr>
              <a:t>Viviana Parra</a:t>
            </a:r>
            <a:endParaRPr lang="en-US" b="1" dirty="0">
              <a:solidFill>
                <a:schemeClr val="accent2">
                  <a:lumMod val="50000"/>
                </a:schemeClr>
              </a:solidFill>
            </a:endParaRPr>
          </a:p>
        </p:txBody>
      </p:sp>
      <p:sp>
        <p:nvSpPr>
          <p:cNvPr id="2" name="Content Placeholder 1"/>
          <p:cNvSpPr>
            <a:spLocks noGrp="1"/>
          </p:cNvSpPr>
          <p:nvPr>
            <p:ph idx="1"/>
          </p:nvPr>
        </p:nvSpPr>
        <p:spPr>
          <a:xfrm>
            <a:off x="813724" y="1924474"/>
            <a:ext cx="4924395" cy="1735666"/>
          </a:xfrm>
        </p:spPr>
        <p:txBody>
          <a:bodyPr rtlCol="0">
            <a:normAutofit/>
          </a:bodyPr>
          <a:lstStyle/>
          <a:p>
            <a:pPr>
              <a:spcAft>
                <a:spcPts val="0"/>
              </a:spcAft>
              <a:buFont typeface="Wingdings" panose="05000000000000000000" pitchFamily="2" charset="2"/>
              <a:buChar char="§"/>
              <a:defRPr/>
            </a:pPr>
            <a:r>
              <a:rPr lang="en-US" dirty="0"/>
              <a:t> </a:t>
            </a:r>
          </a:p>
        </p:txBody>
      </p:sp>
      <p:pic>
        <p:nvPicPr>
          <p:cNvPr id="5" name="Picture 4">
            <a:extLst>
              <a:ext uri="{FF2B5EF4-FFF2-40B4-BE49-F238E27FC236}">
                <a16:creationId xmlns:a16="http://schemas.microsoft.com/office/drawing/2014/main" id="{CF7EBA64-38C4-680C-1EB4-5B860E3FDA25}"/>
              </a:ext>
            </a:extLst>
          </p:cNvPr>
          <p:cNvPicPr>
            <a:picLocks noChangeAspect="1"/>
          </p:cNvPicPr>
          <p:nvPr/>
        </p:nvPicPr>
        <p:blipFill>
          <a:blip r:embed="rId2"/>
          <a:stretch>
            <a:fillRect/>
          </a:stretch>
        </p:blipFill>
        <p:spPr>
          <a:xfrm>
            <a:off x="1219200" y="1843506"/>
            <a:ext cx="6324600" cy="5033785"/>
          </a:xfrm>
          <a:prstGeom prst="rect">
            <a:avLst/>
          </a:prstGeom>
        </p:spPr>
      </p:pic>
    </p:spTree>
    <p:extLst>
      <p:ext uri="{BB962C8B-B14F-4D97-AF65-F5344CB8AC3E}">
        <p14:creationId xmlns:p14="http://schemas.microsoft.com/office/powerpoint/2010/main" val="106810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lstStyle/>
          <a:p>
            <a:pPr fontAlgn="auto">
              <a:spcAft>
                <a:spcPts val="0"/>
              </a:spcAft>
              <a:defRPr/>
            </a:pPr>
            <a:r>
              <a:rPr lang="en-US" b="1" dirty="0">
                <a:solidFill>
                  <a:schemeClr val="accent2">
                    <a:lumMod val="50000"/>
                  </a:schemeClr>
                </a:solidFill>
              </a:rPr>
              <a:t>Treasurer Report</a:t>
            </a:r>
            <a:br>
              <a:rPr lang="en-US" b="1" dirty="0">
                <a:solidFill>
                  <a:schemeClr val="accent2">
                    <a:lumMod val="50000"/>
                  </a:schemeClr>
                </a:solidFill>
              </a:rPr>
            </a:br>
            <a:r>
              <a:rPr lang="en-US" sz="3200" b="1" dirty="0">
                <a:solidFill>
                  <a:schemeClr val="accent2">
                    <a:lumMod val="50000"/>
                  </a:schemeClr>
                </a:solidFill>
              </a:rPr>
              <a:t>Viviana Parra</a:t>
            </a:r>
            <a:endParaRPr lang="en-US" b="1" dirty="0">
              <a:solidFill>
                <a:schemeClr val="accent2">
                  <a:lumMod val="50000"/>
                </a:schemeClr>
              </a:solidFill>
            </a:endParaRPr>
          </a:p>
        </p:txBody>
      </p:sp>
      <p:sp>
        <p:nvSpPr>
          <p:cNvPr id="2" name="Content Placeholder 1"/>
          <p:cNvSpPr>
            <a:spLocks noGrp="1"/>
          </p:cNvSpPr>
          <p:nvPr>
            <p:ph idx="1"/>
          </p:nvPr>
        </p:nvSpPr>
        <p:spPr>
          <a:xfrm>
            <a:off x="813724" y="1924474"/>
            <a:ext cx="4924395" cy="1735666"/>
          </a:xfrm>
        </p:spPr>
        <p:txBody>
          <a:bodyPr rtlCol="0">
            <a:normAutofit/>
          </a:bodyPr>
          <a:lstStyle/>
          <a:p>
            <a:pPr>
              <a:spcAft>
                <a:spcPts val="0"/>
              </a:spcAft>
              <a:buFont typeface="Wingdings" panose="05000000000000000000" pitchFamily="2" charset="2"/>
              <a:buChar char="§"/>
              <a:defRPr/>
            </a:pPr>
            <a:r>
              <a:rPr lang="en-US" dirty="0"/>
              <a:t> </a:t>
            </a:r>
          </a:p>
        </p:txBody>
      </p:sp>
      <p:pic>
        <p:nvPicPr>
          <p:cNvPr id="5" name="Picture 4">
            <a:extLst>
              <a:ext uri="{FF2B5EF4-FFF2-40B4-BE49-F238E27FC236}">
                <a16:creationId xmlns:a16="http://schemas.microsoft.com/office/drawing/2014/main" id="{FDBC6149-82EB-5AF2-E8E0-9A5F64DFC9F8}"/>
              </a:ext>
            </a:extLst>
          </p:cNvPr>
          <p:cNvPicPr>
            <a:picLocks noChangeAspect="1"/>
          </p:cNvPicPr>
          <p:nvPr/>
        </p:nvPicPr>
        <p:blipFill>
          <a:blip r:embed="rId2"/>
          <a:stretch>
            <a:fillRect/>
          </a:stretch>
        </p:blipFill>
        <p:spPr>
          <a:xfrm>
            <a:off x="1219200" y="1833375"/>
            <a:ext cx="6248400" cy="5024625"/>
          </a:xfrm>
          <a:prstGeom prst="rect">
            <a:avLst/>
          </a:prstGeom>
        </p:spPr>
      </p:pic>
    </p:spTree>
    <p:extLst>
      <p:ext uri="{BB962C8B-B14F-4D97-AF65-F5344CB8AC3E}">
        <p14:creationId xmlns:p14="http://schemas.microsoft.com/office/powerpoint/2010/main" val="40218077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1922</TotalTime>
  <Words>1911</Words>
  <Application>Microsoft Office PowerPoint</Application>
  <PresentationFormat>On-screen Show (4:3)</PresentationFormat>
  <Paragraphs>221</Paragraphs>
  <Slides>31</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Amasis MT Pro Black</vt:lpstr>
      <vt:lpstr>Arial</vt:lpstr>
      <vt:lpstr>Calibri</vt:lpstr>
      <vt:lpstr>Calibri Light</vt:lpstr>
      <vt:lpstr>MS Mincho</vt:lpstr>
      <vt:lpstr>Symbol</vt:lpstr>
      <vt:lpstr>Times New Roman</vt:lpstr>
      <vt:lpstr>Wingdings</vt:lpstr>
      <vt:lpstr>Wingdings 3</vt:lpstr>
      <vt:lpstr>Retrospect</vt:lpstr>
      <vt:lpstr>PowerPoint Presentation</vt:lpstr>
      <vt:lpstr>Introductions &amp; Recognitions</vt:lpstr>
      <vt:lpstr>Board of Directors 2022 https://sdapic.org/chapter-board-members-2022/ </vt:lpstr>
      <vt:lpstr>Minutes Review and Approval Sondra Lintz</vt:lpstr>
      <vt:lpstr>Chapter Goals for 2022 Maggie Turner</vt:lpstr>
      <vt:lpstr>New Business Maggie Turner</vt:lpstr>
      <vt:lpstr>Treasurer Report Viviana Parra</vt:lpstr>
      <vt:lpstr>Treasurer Report Viviana Parra</vt:lpstr>
      <vt:lpstr>Treasurer Report Viviana Parra</vt:lpstr>
      <vt:lpstr>Membership Report – October  Liz Jefferson</vt:lpstr>
      <vt:lpstr>How do I update my designation?</vt:lpstr>
      <vt:lpstr>Education Report Jessica Alicdan</vt:lpstr>
      <vt:lpstr>Nominating &amp; Awards Committee Claudia Sanchez Goad &amp; Rowena Okumura</vt:lpstr>
      <vt:lpstr>PowerPoint Presentation</vt:lpstr>
      <vt:lpstr> Nominating &amp; Awards Committee Claudia Sanchez Goad &amp; Rowena Okumura </vt:lpstr>
      <vt:lpstr>Nominating &amp; Awards Committee Claudia Sanchez Goad &amp; Rowena Okumura </vt:lpstr>
      <vt:lpstr>Nominating &amp; Awards Committee Claudia Sanchez Goad &amp; Rowena Okumura </vt:lpstr>
      <vt:lpstr>Nominating &amp; Awards Committee Claudia Sanchez Goad &amp; Rowena Okumura </vt:lpstr>
      <vt:lpstr>     Nominating &amp; Awards Committee Claudia Sanchez Goad &amp; Rowena Okumura  Nominating Committee  1 Position</vt:lpstr>
      <vt:lpstr>Nominating &amp; Awards Committee Claudia Sanchez Goad &amp; Rowena Okumura</vt:lpstr>
      <vt:lpstr>Social Committee Report Will Cardona-Santos, Palak Patel, &amp; Latrice Jackson-Washington</vt:lpstr>
      <vt:lpstr>Legislative Report Lisa Kilgore</vt:lpstr>
      <vt:lpstr>CA APIC Coordinating Council Lisa Kilgore, Maggie Turner, Jarrod Becasen</vt:lpstr>
      <vt:lpstr>IDAC Lisa Kilgore</vt:lpstr>
      <vt:lpstr>HAI Liaison Report &amp; Advisory Committee Tracy Lanier, Maggie Turner, Deweese Quigley</vt:lpstr>
      <vt:lpstr>GERM Report Frank Myers</vt:lpstr>
      <vt:lpstr>Long Term Care Izzy Sanchez</vt:lpstr>
      <vt:lpstr>Ambulatory Care Maggie Marlatt &amp; Janessa Esteban</vt:lpstr>
      <vt:lpstr>Pediatric Care Radys Children Hospital</vt:lpstr>
      <vt:lpstr>County Epidemiology Grace Kang &amp; Mara Rauhauser</vt:lpstr>
      <vt:lpstr>Announcements, Questions, &amp;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and Imperial County APIC Chapter 45th Anniversary!</dc:title>
  <dc:creator>sdic apic</dc:creator>
  <cp:lastModifiedBy>Becasen, Jarrod</cp:lastModifiedBy>
  <cp:revision>135</cp:revision>
  <dcterms:created xsi:type="dcterms:W3CDTF">2019-10-09T18:16:16Z</dcterms:created>
  <dcterms:modified xsi:type="dcterms:W3CDTF">2022-10-12T18:13:27Z</dcterms:modified>
</cp:coreProperties>
</file>