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82" r:id="rId5"/>
    <p:sldId id="259" r:id="rId6"/>
    <p:sldId id="260" r:id="rId7"/>
    <p:sldId id="261" r:id="rId8"/>
    <p:sldId id="269" r:id="rId9"/>
    <p:sldId id="270" r:id="rId10"/>
    <p:sldId id="271" r:id="rId11"/>
    <p:sldId id="272" r:id="rId12"/>
    <p:sldId id="273" r:id="rId13"/>
    <p:sldId id="262" r:id="rId14"/>
    <p:sldId id="263" r:id="rId15"/>
    <p:sldId id="264" r:id="rId16"/>
    <p:sldId id="265" r:id="rId17"/>
    <p:sldId id="280" r:id="rId18"/>
    <p:sldId id="266" r:id="rId19"/>
    <p:sldId id="274" r:id="rId20"/>
    <p:sldId id="281" r:id="rId21"/>
    <p:sldId id="278" r:id="rId22"/>
    <p:sldId id="275" r:id="rId23"/>
    <p:sldId id="277" r:id="rId24"/>
    <p:sldId id="279" r:id="rId25"/>
    <p:sldId id="276" r:id="rId26"/>
    <p:sldId id="283" r:id="rId27"/>
    <p:sldId id="286" r:id="rId28"/>
    <p:sldId id="285" r:id="rId29"/>
    <p:sldId id="284" r:id="rId30"/>
    <p:sldId id="287" r:id="rId31"/>
    <p:sldId id="288" r:id="rId32"/>
    <p:sldId id="267" r:id="rId33"/>
    <p:sldId id="268" r:id="rId3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1/8/2024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1/8/2024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1/8/2024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1/8/2024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mbridge.org/core/journals/infection-control-and-hospital-epidemiology/article/population-standardized-infection-ratio-psir-a-more-meaningful-reflection-of-performance-with-reduction-in-device-use/1764734C29581354DE5CA6C69F8A9496" TargetMode="External"/><Relationship Id="rId2" Type="http://schemas.openxmlformats.org/officeDocument/2006/relationships/hyperlink" Target="https://pubmed.ncbi.nlm.nih.gov/31232260/#:~:text=Conclusion%3A%20Population%20SIR%20accounts%20for,interventions%20to%20reduce%20device%20use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08C7F-90F4-44D5-8825-B02F892E6CA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/>
              <a:t>Is it time to move beyond the SIR in evaluating the impact of HAI?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9B484F-A025-4C16-9BEE-42012D720C9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en-US" dirty="0"/>
              <a:t>Frank Myers, MA, CIC, FAPIC</a:t>
            </a:r>
          </a:p>
          <a:p>
            <a:r>
              <a:rPr lang="en-US" dirty="0"/>
              <a:t>Director Infection Prevention and Clinical Epidemiology</a:t>
            </a:r>
          </a:p>
          <a:p>
            <a:r>
              <a:rPr lang="en-US" dirty="0"/>
              <a:t>UC San Diego Health</a:t>
            </a:r>
          </a:p>
        </p:txBody>
      </p:sp>
    </p:spTree>
    <p:extLst>
      <p:ext uri="{BB962C8B-B14F-4D97-AF65-F5344CB8AC3E}">
        <p14:creationId xmlns:p14="http://schemas.microsoft.com/office/powerpoint/2010/main" val="14707535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9B5E8-AA36-4C3A-A0E7-4044E82368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SO CLABSI is part of HOB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B44E6F-305E-4CBB-B734-B48C020059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HOB avoids the pitfalls of CLABSI:</a:t>
            </a:r>
          </a:p>
          <a:p>
            <a:pPr lvl="1"/>
            <a:r>
              <a:rPr lang="en-US" dirty="0"/>
              <a:t>Gaming (It’s not a central line, it’s a midline!)</a:t>
            </a:r>
          </a:p>
          <a:p>
            <a:pPr lvl="1"/>
            <a:r>
              <a:rPr lang="en-US" dirty="0"/>
              <a:t>PIV (peripheral IV bloodstream infections)</a:t>
            </a:r>
          </a:p>
          <a:p>
            <a:pPr lvl="2"/>
            <a:r>
              <a:rPr lang="en-US" dirty="0"/>
              <a:t>More likely to result in serious outcomes</a:t>
            </a:r>
          </a:p>
          <a:p>
            <a:pPr lvl="1"/>
            <a:r>
              <a:rPr lang="en-US" dirty="0"/>
              <a:t>Post OP-Sepsis</a:t>
            </a:r>
          </a:p>
          <a:p>
            <a:r>
              <a:rPr lang="en-US" dirty="0"/>
              <a:t>Do we only care if the infection was caused by a central line or do we care about all infections?</a:t>
            </a:r>
          </a:p>
        </p:txBody>
      </p:sp>
    </p:spTree>
    <p:extLst>
      <p:ext uri="{BB962C8B-B14F-4D97-AF65-F5344CB8AC3E}">
        <p14:creationId xmlns:p14="http://schemas.microsoft.com/office/powerpoint/2010/main" val="32604442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02DCAB-39DC-4325-81C6-D8309D1FF7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Is HOB less work?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B58019-702E-4738-A45D-064C552C2E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Automated-Yes</a:t>
            </a:r>
          </a:p>
          <a:p>
            <a:r>
              <a:rPr lang="en-US" dirty="0"/>
              <a:t>Investigation as to source- More work </a:t>
            </a:r>
          </a:p>
          <a:p>
            <a:pPr lvl="1"/>
            <a:r>
              <a:rPr lang="en-US" dirty="0"/>
              <a:t>No longer binary yes CLABSI/No CLABSI</a:t>
            </a:r>
          </a:p>
          <a:p>
            <a:r>
              <a:rPr lang="en-US" dirty="0"/>
              <a:t>Where to improve- More work, if doable?</a:t>
            </a:r>
          </a:p>
          <a:p>
            <a:pPr lvl="1"/>
            <a:r>
              <a:rPr lang="en-US" dirty="0"/>
              <a:t>No benchmark for PIV, post op sepsis, urosepsis, hospital </a:t>
            </a:r>
            <a:r>
              <a:rPr lang="en-US" dirty="0" err="1"/>
              <a:t>pnuemonia</a:t>
            </a:r>
            <a:r>
              <a:rPr lang="en-US" dirty="0"/>
              <a:t> and with bacteremia, IVAC+ bacteremia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0E163F-F4DB-4FEE-8930-E451253D9A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8014" y="549223"/>
            <a:ext cx="3375919" cy="3792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8162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9F344A-95E2-4E33-AFDB-135534DC4E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Improve what you can now!</a:t>
            </a:r>
            <a:br>
              <a:rPr lang="en-US" dirty="0"/>
            </a:br>
            <a:r>
              <a:rPr lang="en-US" dirty="0"/>
              <a:t>CLABSI, CAUTI ,IVAC+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D78868DC-9DA6-4287-BBE0-CC834B204E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75356" y="1831696"/>
            <a:ext cx="4454710" cy="4027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9916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4B65A0-62A7-4B8A-B98D-6A1CF0AA9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604007"/>
            <a:ext cx="11029616" cy="126398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Is the SIR enough?</a:t>
            </a:r>
            <a:br>
              <a:rPr lang="en-US" dirty="0"/>
            </a:br>
            <a:r>
              <a:rPr lang="en-US" dirty="0"/>
              <a:t>Understanding the SIR Means stripping it and taking a hard look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A3A17F-4DEE-4F50-AE66-08BB42E58D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SIR for device days measures (CAUTI, CLABSI, VAE, IVAC+) is basically a comparison of your rate compared to the expected rate</a:t>
            </a:r>
          </a:p>
          <a:p>
            <a:pPr lvl="1"/>
            <a:r>
              <a:rPr lang="en-US" dirty="0"/>
              <a:t>Like a Standardized Mortality Ratio (SMR) the, the SIR for a hospital is weighted based its unit types and lines the same way an SMR is adjusted by the population age and distribution</a:t>
            </a:r>
          </a:p>
          <a:p>
            <a:r>
              <a:rPr lang="en-US" dirty="0"/>
              <a:t>But unlike the SMR and age, the hospital has some control on the number of device days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51648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AAD0B3-14D6-4E20-A295-E12147EA56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The big problem of the SIR</a:t>
            </a:r>
            <a:br>
              <a:rPr lang="en-US" dirty="0"/>
            </a:br>
            <a:r>
              <a:rPr lang="en-US" dirty="0"/>
              <a:t>Regardless of whether you are worried about HOB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E99A6F-262E-4577-8B4D-A92F18541D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Let’s say hospital A is a community hospital made up of only med/surg floors  Hospital B has the same exact population and census</a:t>
            </a:r>
          </a:p>
          <a:p>
            <a:r>
              <a:rPr lang="en-US" dirty="0"/>
              <a:t>Let’s pretend the national CLABSI rate per 1000 line days is 2/1000 line days</a:t>
            </a:r>
          </a:p>
          <a:p>
            <a:r>
              <a:rPr lang="en-US" dirty="0"/>
              <a:t>For the year Hospital A had 6 CLABSI and 3000 line days </a:t>
            </a:r>
          </a:p>
          <a:p>
            <a:pPr lvl="1"/>
            <a:r>
              <a:rPr lang="en-US" dirty="0"/>
              <a:t>6/3000=2/1000 = SIR 1.0</a:t>
            </a:r>
          </a:p>
          <a:p>
            <a:r>
              <a:rPr lang="en-US" dirty="0"/>
              <a:t>Hospital B had 1 CLABSI and 500 line days</a:t>
            </a:r>
          </a:p>
          <a:p>
            <a:pPr lvl="1"/>
            <a:r>
              <a:rPr lang="en-US" dirty="0"/>
              <a:t>1/500=2/1000= SIR1.0</a:t>
            </a:r>
          </a:p>
          <a:p>
            <a:r>
              <a:rPr lang="en-US" dirty="0"/>
              <a:t>Both of these look identical in their SIRs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D74CD5-B4F9-48FF-A5F9-427BFA05D8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5914" y="3710958"/>
            <a:ext cx="2863788" cy="2147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2205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ACC4CD-8A5B-4280-99B5-5AF16D0C6D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What the SIR doesn’t tell you</a:t>
            </a:r>
            <a:br>
              <a:rPr lang="en-US" dirty="0"/>
            </a:br>
            <a:r>
              <a:rPr lang="en-US" dirty="0"/>
              <a:t>Even under torture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CB4277-A12D-41DF-8524-6DF3F256A9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 the year Hospital A had 6 CLABSI and 3000 line days </a:t>
            </a:r>
          </a:p>
          <a:p>
            <a:r>
              <a:rPr lang="en-US" dirty="0"/>
              <a:t>Hospital B had 1 CLABSI and 500 line days</a:t>
            </a:r>
          </a:p>
          <a:p>
            <a:r>
              <a:rPr lang="en-US" dirty="0"/>
              <a:t>Hospital A had 5 more CLABSI (6-1=5) than Hospital B despite having the same census and CLABSI rate and SIR</a:t>
            </a:r>
          </a:p>
          <a:p>
            <a:r>
              <a:rPr lang="en-US" dirty="0"/>
              <a:t>Who is doing a better job preventing CLABSI?</a:t>
            </a:r>
          </a:p>
          <a:p>
            <a:r>
              <a:rPr lang="en-US" dirty="0"/>
              <a:t>Who will look worse with HOB?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AF9BD0-627F-4ECE-88DB-5C987A89E9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3347" y="1229806"/>
            <a:ext cx="2950847" cy="223603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E37D7F2-2480-4D0F-9AE5-3816B2D03F5A}"/>
              </a:ext>
            </a:extLst>
          </p:cNvPr>
          <p:cNvSpPr txBox="1"/>
          <p:nvPr/>
        </p:nvSpPr>
        <p:spPr>
          <a:xfrm>
            <a:off x="10414917" y="4020967"/>
            <a:ext cx="15696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SIR</a:t>
            </a:r>
          </a:p>
          <a:p>
            <a:r>
              <a:rPr lang="en-US" dirty="0"/>
              <a:t>Still not talking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1923B0C-42D7-49ED-8A8C-BC0D7293DCDA}"/>
              </a:ext>
            </a:extLst>
          </p:cNvPr>
          <p:cNvCxnSpPr>
            <a:cxnSpLocks/>
          </p:cNvCxnSpPr>
          <p:nvPr/>
        </p:nvCxnSpPr>
        <p:spPr>
          <a:xfrm flipH="1" flipV="1">
            <a:off x="10642102" y="2535389"/>
            <a:ext cx="297142" cy="14842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64035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3F7A9C-D672-4488-9A60-FEC477236C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cap="none" dirty="0" err="1"/>
              <a:t>pSIR</a:t>
            </a:r>
            <a:r>
              <a:rPr lang="en-US" cap="none" dirty="0"/>
              <a:t> IT ISN’T JUST FOR CAUTI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8F07E3-2E9C-4128-9099-6D7E33EE16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pSIR</a:t>
            </a:r>
            <a:r>
              <a:rPr lang="en-US" dirty="0"/>
              <a:t> (population SIR)</a:t>
            </a:r>
          </a:p>
          <a:p>
            <a:pPr lvl="1"/>
            <a:r>
              <a:rPr lang="en-US" dirty="0"/>
              <a:t>SIR x SUR</a:t>
            </a:r>
          </a:p>
          <a:p>
            <a:r>
              <a:rPr lang="en-US" dirty="0"/>
              <a:t>Idea has been kicked around by the CDC </a:t>
            </a:r>
          </a:p>
          <a:p>
            <a:r>
              <a:rPr lang="en-US" dirty="0"/>
              <a:t>Concerns about the SUR being a marker for patient acuity </a:t>
            </a:r>
          </a:p>
          <a:p>
            <a:pPr lvl="1"/>
            <a:r>
              <a:rPr lang="en-US" dirty="0"/>
              <a:t>The Case-mix index might be a way to adjust for this  </a:t>
            </a:r>
          </a:p>
          <a:p>
            <a:pPr lvl="1"/>
            <a:r>
              <a:rPr lang="en-US" dirty="0"/>
              <a:t>SIR has always been a marker for acuity</a:t>
            </a:r>
          </a:p>
          <a:p>
            <a:pPr lvl="2"/>
            <a:r>
              <a:rPr lang="en-US" dirty="0"/>
              <a:t>UCI no BMT, no transplant, no oncology-UCSD BMT, transplant, oncology </a:t>
            </a:r>
          </a:p>
          <a:p>
            <a:pPr lvl="3"/>
            <a:r>
              <a:rPr lang="en-US" dirty="0"/>
              <a:t>Compare academic med surg units</a:t>
            </a:r>
          </a:p>
          <a:p>
            <a:pPr lvl="1"/>
            <a:r>
              <a:rPr lang="en-US" dirty="0"/>
              <a:t>If I make devices rarer does the lack of familiarity make outcomes worse? AKA lower SUR results in higher SIR</a:t>
            </a:r>
          </a:p>
        </p:txBody>
      </p:sp>
    </p:spTree>
    <p:extLst>
      <p:ext uri="{BB962C8B-B14F-4D97-AF65-F5344CB8AC3E}">
        <p14:creationId xmlns:p14="http://schemas.microsoft.com/office/powerpoint/2010/main" val="334662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A1EAB7-B5E1-44FA-AC53-2E18C97025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Publications for you to know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C517EA-F3FA-4706-98C8-61717EE333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The case for a population standardized infection ratio (SIR): A metric that marries the device SIR to the standardized utilization ratio (SUR)</a:t>
            </a:r>
          </a:p>
          <a:p>
            <a:pPr lvl="1"/>
            <a:r>
              <a:rPr lang="en-US" dirty="0">
                <a:hlinkClick r:id="rId2"/>
              </a:rPr>
              <a:t>https://pubmed.ncbi.nlm.nih.gov/31232260/#:~:text=Conclusion%3A%20Population%20SIR%20accounts%20for,interventions%20to%20reduce%20device%20use</a:t>
            </a:r>
            <a:endParaRPr lang="en-US" dirty="0"/>
          </a:p>
          <a:p>
            <a:r>
              <a:rPr lang="en-US" b="1" dirty="0"/>
              <a:t>Population Standardized Infection Ratio (</a:t>
            </a:r>
            <a:r>
              <a:rPr lang="en-US" b="1" dirty="0" err="1"/>
              <a:t>pSIR</a:t>
            </a:r>
            <a:r>
              <a:rPr lang="en-US" b="1" dirty="0"/>
              <a:t>): A More Meaningful Reflection of Performance With Reduction in Device Use</a:t>
            </a:r>
          </a:p>
          <a:p>
            <a:pPr lvl="1"/>
            <a:r>
              <a:rPr lang="en-US" b="1" dirty="0">
                <a:hlinkClick r:id="rId3"/>
              </a:rPr>
              <a:t>https://www.cambridge.org/core/journals/infection-control-and-hospital-epidemiology/article/population-standardized-infection-ratio-psir-a-more-meaningful-reflection-of-performance-with-reduction-in-device-use/1764734C29581354DE5CA6C69F8A9496</a:t>
            </a:r>
            <a:endParaRPr lang="en-US" b="1" dirty="0"/>
          </a:p>
          <a:p>
            <a:pPr lvl="1"/>
            <a:endParaRPr lang="en-US" b="1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45803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F399C9-01F5-456A-ADD4-C951AA9781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 err="1">
                <a:latin typeface="Gill Sans MT" panose="020B0502020104020203" pitchFamily="34" charset="0"/>
              </a:rPr>
              <a:t>pSIR</a:t>
            </a:r>
            <a:r>
              <a:rPr lang="en-US" cap="none" dirty="0">
                <a:latin typeface="Gill Sans MT" panose="020B0502020104020203" pitchFamily="34" charset="0"/>
              </a:rPr>
              <a:t> FORCES FOCUS ON THE SUR</a:t>
            </a:r>
            <a:br>
              <a:rPr lang="en-US" cap="none" dirty="0">
                <a:latin typeface="Gill Sans MT" panose="020B0502020104020203" pitchFamily="34" charset="0"/>
              </a:rPr>
            </a:br>
            <a:r>
              <a:rPr lang="en-US" cap="none" dirty="0">
                <a:latin typeface="Gill Sans MT" panose="020B0502020104020203" pitchFamily="34" charset="0"/>
              </a:rPr>
              <a:t>CAUTI DATA 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D4B616D-1D68-4149-A2DF-CCC04A8F7C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057" y="1836084"/>
            <a:ext cx="11786532" cy="487511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1610176-4C45-49BD-A33E-3FC0C3888E1E}"/>
              </a:ext>
            </a:extLst>
          </p:cNvPr>
          <p:cNvSpPr txBox="1"/>
          <p:nvPr/>
        </p:nvSpPr>
        <p:spPr>
          <a:xfrm>
            <a:off x="9471171" y="2483141"/>
            <a:ext cx="19210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Number of infections different than if SUR had been 1.0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B100870B-DCC6-44B7-B2F2-63CE6BDD747F}"/>
              </a:ext>
            </a:extLst>
          </p:cNvPr>
          <p:cNvSpPr/>
          <p:nvPr/>
        </p:nvSpPr>
        <p:spPr>
          <a:xfrm>
            <a:off x="10746297" y="3271706"/>
            <a:ext cx="528507" cy="15729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3208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79378-80EC-49A8-ADDA-7F4A8266ED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 err="1"/>
              <a:t>pSIR</a:t>
            </a:r>
            <a:r>
              <a:rPr lang="en-US" cap="none" dirty="0"/>
              <a:t> UNIT </a:t>
            </a:r>
            <a:r>
              <a:rPr lang="en-US" dirty="0"/>
              <a:t>based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CCDCBA-B2D1-4D21-9E4D-D361760165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CAVEATS</a:t>
            </a:r>
          </a:p>
          <a:p>
            <a:pPr lvl="1"/>
            <a:r>
              <a:rPr lang="en-US" dirty="0"/>
              <a:t>Do not try </a:t>
            </a:r>
            <a:r>
              <a:rPr lang="en-US" dirty="0" err="1"/>
              <a:t>pSIR</a:t>
            </a:r>
            <a:r>
              <a:rPr lang="en-US" dirty="0"/>
              <a:t> with units that have less than 1 expected infection </a:t>
            </a:r>
          </a:p>
          <a:p>
            <a:pPr lvl="2"/>
            <a:r>
              <a:rPr lang="en-US" dirty="0"/>
              <a:t>Example why, 1 infection expected 0.1 SIR=10 so even if you have a great SUR 0.25 you’ll still end up with a 2.5 </a:t>
            </a:r>
            <a:r>
              <a:rPr lang="en-US" dirty="0" err="1"/>
              <a:t>pSIR</a:t>
            </a:r>
            <a:r>
              <a:rPr lang="en-US" dirty="0"/>
              <a:t> which amplifies random variation.</a:t>
            </a:r>
          </a:p>
          <a:p>
            <a:pPr lvl="2"/>
            <a:r>
              <a:rPr lang="en-US" dirty="0"/>
              <a:t>Do a scatterplot of SIR and SUR and see if they correlate </a:t>
            </a:r>
          </a:p>
          <a:p>
            <a:pPr lvl="3"/>
            <a:r>
              <a:rPr lang="en-US" dirty="0"/>
              <a:t>Do units with good SIR have:</a:t>
            </a:r>
          </a:p>
          <a:p>
            <a:pPr lvl="4"/>
            <a:r>
              <a:rPr lang="en-US" dirty="0"/>
              <a:t>Low SUR because they provide great care</a:t>
            </a:r>
          </a:p>
          <a:p>
            <a:pPr lvl="4"/>
            <a:r>
              <a:rPr lang="en-US" dirty="0"/>
              <a:t>High SUR because they are padding their line days with low risk patients</a:t>
            </a:r>
          </a:p>
          <a:p>
            <a:pPr lvl="4"/>
            <a:r>
              <a:rPr lang="en-US" dirty="0"/>
              <a:t>Same distribution as poor SIR</a:t>
            </a:r>
          </a:p>
          <a:p>
            <a:endParaRPr lang="en-US" dirty="0"/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14529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0935F9-FCFA-4B4C-BD92-94D1F4C301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1165FF-01E3-41BE-A49D-707D753123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Identify how the </a:t>
            </a:r>
            <a:r>
              <a:rPr lang="en-US" dirty="0" err="1"/>
              <a:t>pSIR</a:t>
            </a:r>
            <a:r>
              <a:rPr lang="en-US" dirty="0"/>
              <a:t> is calculated</a:t>
            </a:r>
          </a:p>
          <a:p>
            <a:r>
              <a:rPr lang="en-US" dirty="0"/>
              <a:t>List one way the </a:t>
            </a:r>
            <a:r>
              <a:rPr lang="en-US" dirty="0" err="1"/>
              <a:t>pSIR</a:t>
            </a:r>
            <a:r>
              <a:rPr lang="en-US" dirty="0"/>
              <a:t> will help in addressing the hospital onset bacteremia rate</a:t>
            </a:r>
          </a:p>
          <a:p>
            <a:r>
              <a:rPr lang="en-US" dirty="0"/>
              <a:t>Describe one case where a </a:t>
            </a:r>
            <a:r>
              <a:rPr lang="en-US" dirty="0" err="1"/>
              <a:t>pSIR</a:t>
            </a:r>
            <a:r>
              <a:rPr lang="en-US" dirty="0"/>
              <a:t> should not be used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2975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D5DB0E-570B-4F1C-BF41-155F5334A7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Comparing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06D4FA2-FCEC-4DD6-B5E5-58C664081F22}"/>
              </a:ext>
            </a:extLst>
          </p:cNvPr>
          <p:cNvCxnSpPr/>
          <p:nvPr/>
        </p:nvCxnSpPr>
        <p:spPr>
          <a:xfrm>
            <a:off x="1979720" y="5536984"/>
            <a:ext cx="74572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E1035558-60DC-4D75-B03F-181BA52D55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22159" y="2163469"/>
            <a:ext cx="9747682" cy="4570523"/>
          </a:xfrm>
          <a:prstGeom prst="rect">
            <a:avLst/>
          </a:prstGeom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7AC2F181-6968-4F18-AFCA-C9004523AA01}"/>
              </a:ext>
            </a:extLst>
          </p:cNvPr>
          <p:cNvSpPr/>
          <p:nvPr/>
        </p:nvSpPr>
        <p:spPr>
          <a:xfrm>
            <a:off x="2849701" y="5237224"/>
            <a:ext cx="4412233" cy="826225"/>
          </a:xfrm>
          <a:custGeom>
            <a:avLst/>
            <a:gdLst>
              <a:gd name="connsiteX0" fmla="*/ 4358967 w 4412233"/>
              <a:gd name="connsiteY0" fmla="*/ 89378 h 826225"/>
              <a:gd name="connsiteX1" fmla="*/ 4358967 w 4412233"/>
              <a:gd name="connsiteY1" fmla="*/ 89378 h 826225"/>
              <a:gd name="connsiteX2" fmla="*/ 4270190 w 4412233"/>
              <a:gd name="connsiteY2" fmla="*/ 27234 h 826225"/>
              <a:gd name="connsiteX3" fmla="*/ 4243557 w 4412233"/>
              <a:gd name="connsiteY3" fmla="*/ 9479 h 826225"/>
              <a:gd name="connsiteX4" fmla="*/ 4216924 w 4412233"/>
              <a:gd name="connsiteY4" fmla="*/ 601 h 826225"/>
              <a:gd name="connsiteX5" fmla="*/ 3852940 w 4412233"/>
              <a:gd name="connsiteY5" fmla="*/ 9479 h 826225"/>
              <a:gd name="connsiteX6" fmla="*/ 3790796 w 4412233"/>
              <a:gd name="connsiteY6" fmla="*/ 18357 h 826225"/>
              <a:gd name="connsiteX7" fmla="*/ 3577732 w 4412233"/>
              <a:gd name="connsiteY7" fmla="*/ 27234 h 826225"/>
              <a:gd name="connsiteX8" fmla="*/ 3542221 w 4412233"/>
              <a:gd name="connsiteY8" fmla="*/ 36112 h 826225"/>
              <a:gd name="connsiteX9" fmla="*/ 3488955 w 4412233"/>
              <a:gd name="connsiteY9" fmla="*/ 53867 h 826225"/>
              <a:gd name="connsiteX10" fmla="*/ 3453445 w 4412233"/>
              <a:gd name="connsiteY10" fmla="*/ 62745 h 826225"/>
              <a:gd name="connsiteX11" fmla="*/ 3284769 w 4412233"/>
              <a:gd name="connsiteY11" fmla="*/ 71623 h 826225"/>
              <a:gd name="connsiteX12" fmla="*/ 3009561 w 4412233"/>
              <a:gd name="connsiteY12" fmla="*/ 62745 h 826225"/>
              <a:gd name="connsiteX13" fmla="*/ 2929662 w 4412233"/>
              <a:gd name="connsiteY13" fmla="*/ 36112 h 826225"/>
              <a:gd name="connsiteX14" fmla="*/ 2903029 w 4412233"/>
              <a:gd name="connsiteY14" fmla="*/ 27234 h 826225"/>
              <a:gd name="connsiteX15" fmla="*/ 2876396 w 4412233"/>
              <a:gd name="connsiteY15" fmla="*/ 18357 h 826225"/>
              <a:gd name="connsiteX16" fmla="*/ 2698843 w 4412233"/>
              <a:gd name="connsiteY16" fmla="*/ 27234 h 826225"/>
              <a:gd name="connsiteX17" fmla="*/ 2654454 w 4412233"/>
              <a:gd name="connsiteY17" fmla="*/ 36112 h 826225"/>
              <a:gd name="connsiteX18" fmla="*/ 2290470 w 4412233"/>
              <a:gd name="connsiteY18" fmla="*/ 44990 h 826225"/>
              <a:gd name="connsiteX19" fmla="*/ 1997507 w 4412233"/>
              <a:gd name="connsiteY19" fmla="*/ 53867 h 826225"/>
              <a:gd name="connsiteX20" fmla="*/ 1935363 w 4412233"/>
              <a:gd name="connsiteY20" fmla="*/ 62745 h 826225"/>
              <a:gd name="connsiteX21" fmla="*/ 1882097 w 4412233"/>
              <a:gd name="connsiteY21" fmla="*/ 71623 h 826225"/>
              <a:gd name="connsiteX22" fmla="*/ 1669033 w 4412233"/>
              <a:gd name="connsiteY22" fmla="*/ 80500 h 826225"/>
              <a:gd name="connsiteX23" fmla="*/ 728000 w 4412233"/>
              <a:gd name="connsiteY23" fmla="*/ 71623 h 826225"/>
              <a:gd name="connsiteX24" fmla="*/ 648101 w 4412233"/>
              <a:gd name="connsiteY24" fmla="*/ 44990 h 826225"/>
              <a:gd name="connsiteX25" fmla="*/ 506058 w 4412233"/>
              <a:gd name="connsiteY25" fmla="*/ 27234 h 826225"/>
              <a:gd name="connsiteX26" fmla="*/ 443915 w 4412233"/>
              <a:gd name="connsiteY26" fmla="*/ 18357 h 826225"/>
              <a:gd name="connsiteX27" fmla="*/ 417282 w 4412233"/>
              <a:gd name="connsiteY27" fmla="*/ 601 h 826225"/>
              <a:gd name="connsiteX28" fmla="*/ 230850 w 4412233"/>
              <a:gd name="connsiteY28" fmla="*/ 9479 h 826225"/>
              <a:gd name="connsiteX29" fmla="*/ 204217 w 4412233"/>
              <a:gd name="connsiteY29" fmla="*/ 18357 h 826225"/>
              <a:gd name="connsiteX30" fmla="*/ 168707 w 4412233"/>
              <a:gd name="connsiteY30" fmla="*/ 27234 h 826225"/>
              <a:gd name="connsiteX31" fmla="*/ 97685 w 4412233"/>
              <a:gd name="connsiteY31" fmla="*/ 53867 h 826225"/>
              <a:gd name="connsiteX32" fmla="*/ 71052 w 4412233"/>
              <a:gd name="connsiteY32" fmla="*/ 71623 h 826225"/>
              <a:gd name="connsiteX33" fmla="*/ 44419 w 4412233"/>
              <a:gd name="connsiteY33" fmla="*/ 80500 h 826225"/>
              <a:gd name="connsiteX34" fmla="*/ 31 w 4412233"/>
              <a:gd name="connsiteY34" fmla="*/ 124889 h 826225"/>
              <a:gd name="connsiteX35" fmla="*/ 8909 w 4412233"/>
              <a:gd name="connsiteY35" fmla="*/ 284687 h 826225"/>
              <a:gd name="connsiteX36" fmla="*/ 44419 w 4412233"/>
              <a:gd name="connsiteY36" fmla="*/ 391219 h 826225"/>
              <a:gd name="connsiteX37" fmla="*/ 62175 w 4412233"/>
              <a:gd name="connsiteY37" fmla="*/ 417852 h 826225"/>
              <a:gd name="connsiteX38" fmla="*/ 79930 w 4412233"/>
              <a:gd name="connsiteY38" fmla="*/ 453362 h 826225"/>
              <a:gd name="connsiteX39" fmla="*/ 133196 w 4412233"/>
              <a:gd name="connsiteY39" fmla="*/ 524384 h 826225"/>
              <a:gd name="connsiteX40" fmla="*/ 142074 w 4412233"/>
              <a:gd name="connsiteY40" fmla="*/ 551017 h 826225"/>
              <a:gd name="connsiteX41" fmla="*/ 177584 w 4412233"/>
              <a:gd name="connsiteY41" fmla="*/ 613160 h 826225"/>
              <a:gd name="connsiteX42" fmla="*/ 221973 w 4412233"/>
              <a:gd name="connsiteY42" fmla="*/ 666426 h 826225"/>
              <a:gd name="connsiteX43" fmla="*/ 266361 w 4412233"/>
              <a:gd name="connsiteY43" fmla="*/ 719693 h 826225"/>
              <a:gd name="connsiteX44" fmla="*/ 310749 w 4412233"/>
              <a:gd name="connsiteY44" fmla="*/ 764081 h 826225"/>
              <a:gd name="connsiteX45" fmla="*/ 346260 w 4412233"/>
              <a:gd name="connsiteY45" fmla="*/ 772959 h 826225"/>
              <a:gd name="connsiteX46" fmla="*/ 381771 w 4412233"/>
              <a:gd name="connsiteY46" fmla="*/ 790714 h 826225"/>
              <a:gd name="connsiteX47" fmla="*/ 417282 w 4412233"/>
              <a:gd name="connsiteY47" fmla="*/ 799592 h 826225"/>
              <a:gd name="connsiteX48" fmla="*/ 470548 w 4412233"/>
              <a:gd name="connsiteY48" fmla="*/ 817347 h 826225"/>
              <a:gd name="connsiteX49" fmla="*/ 621468 w 4412233"/>
              <a:gd name="connsiteY49" fmla="*/ 826225 h 826225"/>
              <a:gd name="connsiteX50" fmla="*/ 1784443 w 4412233"/>
              <a:gd name="connsiteY50" fmla="*/ 817347 h 826225"/>
              <a:gd name="connsiteX51" fmla="*/ 1864342 w 4412233"/>
              <a:gd name="connsiteY51" fmla="*/ 808469 h 826225"/>
              <a:gd name="connsiteX52" fmla="*/ 2086283 w 4412233"/>
              <a:gd name="connsiteY52" fmla="*/ 790714 h 826225"/>
              <a:gd name="connsiteX53" fmla="*/ 2370369 w 4412233"/>
              <a:gd name="connsiteY53" fmla="*/ 772959 h 826225"/>
              <a:gd name="connsiteX54" fmla="*/ 2565678 w 4412233"/>
              <a:gd name="connsiteY54" fmla="*/ 755203 h 826225"/>
              <a:gd name="connsiteX55" fmla="*/ 2707720 w 4412233"/>
              <a:gd name="connsiteY55" fmla="*/ 746326 h 826225"/>
              <a:gd name="connsiteX56" fmla="*/ 2778742 w 4412233"/>
              <a:gd name="connsiteY56" fmla="*/ 737448 h 826225"/>
              <a:gd name="connsiteX57" fmla="*/ 2956295 w 4412233"/>
              <a:gd name="connsiteY57" fmla="*/ 719693 h 826225"/>
              <a:gd name="connsiteX58" fmla="*/ 3764163 w 4412233"/>
              <a:gd name="connsiteY58" fmla="*/ 728570 h 826225"/>
              <a:gd name="connsiteX59" fmla="*/ 3826307 w 4412233"/>
              <a:gd name="connsiteY59" fmla="*/ 737448 h 826225"/>
              <a:gd name="connsiteX60" fmla="*/ 4119270 w 4412233"/>
              <a:gd name="connsiteY60" fmla="*/ 728570 h 826225"/>
              <a:gd name="connsiteX61" fmla="*/ 4154781 w 4412233"/>
              <a:gd name="connsiteY61" fmla="*/ 719693 h 826225"/>
              <a:gd name="connsiteX62" fmla="*/ 4181414 w 4412233"/>
              <a:gd name="connsiteY62" fmla="*/ 710815 h 826225"/>
              <a:gd name="connsiteX63" fmla="*/ 4305701 w 4412233"/>
              <a:gd name="connsiteY63" fmla="*/ 675304 h 826225"/>
              <a:gd name="connsiteX64" fmla="*/ 4332334 w 4412233"/>
              <a:gd name="connsiteY64" fmla="*/ 657549 h 826225"/>
              <a:gd name="connsiteX65" fmla="*/ 4367845 w 4412233"/>
              <a:gd name="connsiteY65" fmla="*/ 604283 h 826225"/>
              <a:gd name="connsiteX66" fmla="*/ 4394478 w 4412233"/>
              <a:gd name="connsiteY66" fmla="*/ 515506 h 826225"/>
              <a:gd name="connsiteX67" fmla="*/ 4412233 w 4412233"/>
              <a:gd name="connsiteY67" fmla="*/ 320197 h 826225"/>
              <a:gd name="connsiteX68" fmla="*/ 4403355 w 4412233"/>
              <a:gd name="connsiteY68" fmla="*/ 169277 h 826225"/>
              <a:gd name="connsiteX69" fmla="*/ 4385600 w 4412233"/>
              <a:gd name="connsiteY69" fmla="*/ 116011 h 826225"/>
              <a:gd name="connsiteX70" fmla="*/ 4358967 w 4412233"/>
              <a:gd name="connsiteY70" fmla="*/ 89378 h 826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4412233" h="826225">
                <a:moveTo>
                  <a:pt x="4358967" y="89378"/>
                </a:moveTo>
                <a:lnTo>
                  <a:pt x="4358967" y="89378"/>
                </a:lnTo>
                <a:lnTo>
                  <a:pt x="4270190" y="27234"/>
                </a:lnTo>
                <a:cubicBezTo>
                  <a:pt x="4261418" y="21161"/>
                  <a:pt x="4253679" y="12853"/>
                  <a:pt x="4243557" y="9479"/>
                </a:cubicBezTo>
                <a:lnTo>
                  <a:pt x="4216924" y="601"/>
                </a:lnTo>
                <a:lnTo>
                  <a:pt x="3852940" y="9479"/>
                </a:lnTo>
                <a:cubicBezTo>
                  <a:pt x="3832033" y="10350"/>
                  <a:pt x="3811678" y="17010"/>
                  <a:pt x="3790796" y="18357"/>
                </a:cubicBezTo>
                <a:cubicBezTo>
                  <a:pt x="3719861" y="22933"/>
                  <a:pt x="3648753" y="24275"/>
                  <a:pt x="3577732" y="27234"/>
                </a:cubicBezTo>
                <a:cubicBezTo>
                  <a:pt x="3565895" y="30193"/>
                  <a:pt x="3553908" y="32606"/>
                  <a:pt x="3542221" y="36112"/>
                </a:cubicBezTo>
                <a:cubicBezTo>
                  <a:pt x="3524295" y="41490"/>
                  <a:pt x="3507112" y="49328"/>
                  <a:pt x="3488955" y="53867"/>
                </a:cubicBezTo>
                <a:cubicBezTo>
                  <a:pt x="3477118" y="56826"/>
                  <a:pt x="3465600" y="61688"/>
                  <a:pt x="3453445" y="62745"/>
                </a:cubicBezTo>
                <a:cubicBezTo>
                  <a:pt x="3397354" y="67623"/>
                  <a:pt x="3340994" y="68664"/>
                  <a:pt x="3284769" y="71623"/>
                </a:cubicBezTo>
                <a:cubicBezTo>
                  <a:pt x="3193033" y="68664"/>
                  <a:pt x="3101045" y="70163"/>
                  <a:pt x="3009561" y="62745"/>
                </a:cubicBezTo>
                <a:cubicBezTo>
                  <a:pt x="3009556" y="62745"/>
                  <a:pt x="2942981" y="40552"/>
                  <a:pt x="2929662" y="36112"/>
                </a:cubicBezTo>
                <a:lnTo>
                  <a:pt x="2903029" y="27234"/>
                </a:lnTo>
                <a:lnTo>
                  <a:pt x="2876396" y="18357"/>
                </a:lnTo>
                <a:cubicBezTo>
                  <a:pt x="2817212" y="21316"/>
                  <a:pt x="2757913" y="22509"/>
                  <a:pt x="2698843" y="27234"/>
                </a:cubicBezTo>
                <a:cubicBezTo>
                  <a:pt x="2683802" y="28437"/>
                  <a:pt x="2669529" y="35457"/>
                  <a:pt x="2654454" y="36112"/>
                </a:cubicBezTo>
                <a:cubicBezTo>
                  <a:pt x="2533204" y="41384"/>
                  <a:pt x="2411790" y="41711"/>
                  <a:pt x="2290470" y="44990"/>
                </a:cubicBezTo>
                <a:lnTo>
                  <a:pt x="1997507" y="53867"/>
                </a:lnTo>
                <a:lnTo>
                  <a:pt x="1935363" y="62745"/>
                </a:lnTo>
                <a:cubicBezTo>
                  <a:pt x="1917572" y="65482"/>
                  <a:pt x="1900057" y="70426"/>
                  <a:pt x="1882097" y="71623"/>
                </a:cubicBezTo>
                <a:cubicBezTo>
                  <a:pt x="1811171" y="76351"/>
                  <a:pt x="1740054" y="77541"/>
                  <a:pt x="1669033" y="80500"/>
                </a:cubicBezTo>
                <a:lnTo>
                  <a:pt x="728000" y="71623"/>
                </a:lnTo>
                <a:cubicBezTo>
                  <a:pt x="707518" y="71074"/>
                  <a:pt x="671659" y="49702"/>
                  <a:pt x="648101" y="44990"/>
                </a:cubicBezTo>
                <a:cubicBezTo>
                  <a:pt x="559844" y="27338"/>
                  <a:pt x="644340" y="42598"/>
                  <a:pt x="506058" y="27234"/>
                </a:cubicBezTo>
                <a:cubicBezTo>
                  <a:pt x="485261" y="24923"/>
                  <a:pt x="464629" y="21316"/>
                  <a:pt x="443915" y="18357"/>
                </a:cubicBezTo>
                <a:cubicBezTo>
                  <a:pt x="435037" y="12438"/>
                  <a:pt x="427943" y="1045"/>
                  <a:pt x="417282" y="601"/>
                </a:cubicBezTo>
                <a:cubicBezTo>
                  <a:pt x="355122" y="-1989"/>
                  <a:pt x="292850" y="4312"/>
                  <a:pt x="230850" y="9479"/>
                </a:cubicBezTo>
                <a:cubicBezTo>
                  <a:pt x="221524" y="10256"/>
                  <a:pt x="213215" y="15786"/>
                  <a:pt x="204217" y="18357"/>
                </a:cubicBezTo>
                <a:cubicBezTo>
                  <a:pt x="192486" y="21709"/>
                  <a:pt x="180544" y="24275"/>
                  <a:pt x="168707" y="27234"/>
                </a:cubicBezTo>
                <a:cubicBezTo>
                  <a:pt x="106248" y="68875"/>
                  <a:pt x="185447" y="20957"/>
                  <a:pt x="97685" y="53867"/>
                </a:cubicBezTo>
                <a:cubicBezTo>
                  <a:pt x="87695" y="57613"/>
                  <a:pt x="80595" y="66851"/>
                  <a:pt x="71052" y="71623"/>
                </a:cubicBezTo>
                <a:cubicBezTo>
                  <a:pt x="62682" y="75808"/>
                  <a:pt x="53297" y="77541"/>
                  <a:pt x="44419" y="80500"/>
                </a:cubicBezTo>
                <a:cubicBezTo>
                  <a:pt x="29623" y="95296"/>
                  <a:pt x="-1130" y="103996"/>
                  <a:pt x="31" y="124889"/>
                </a:cubicBezTo>
                <a:cubicBezTo>
                  <a:pt x="2990" y="178155"/>
                  <a:pt x="2794" y="231690"/>
                  <a:pt x="8909" y="284687"/>
                </a:cubicBezTo>
                <a:cubicBezTo>
                  <a:pt x="13818" y="327231"/>
                  <a:pt x="24459" y="356289"/>
                  <a:pt x="44419" y="391219"/>
                </a:cubicBezTo>
                <a:cubicBezTo>
                  <a:pt x="49713" y="400483"/>
                  <a:pt x="56881" y="408588"/>
                  <a:pt x="62175" y="417852"/>
                </a:cubicBezTo>
                <a:cubicBezTo>
                  <a:pt x="68741" y="429342"/>
                  <a:pt x="72589" y="442351"/>
                  <a:pt x="79930" y="453362"/>
                </a:cubicBezTo>
                <a:cubicBezTo>
                  <a:pt x="107972" y="495426"/>
                  <a:pt x="105284" y="440652"/>
                  <a:pt x="133196" y="524384"/>
                </a:cubicBezTo>
                <a:cubicBezTo>
                  <a:pt x="136155" y="533262"/>
                  <a:pt x="138388" y="542416"/>
                  <a:pt x="142074" y="551017"/>
                </a:cubicBezTo>
                <a:cubicBezTo>
                  <a:pt x="150486" y="570644"/>
                  <a:pt x="163868" y="596015"/>
                  <a:pt x="177584" y="613160"/>
                </a:cubicBezTo>
                <a:cubicBezTo>
                  <a:pt x="212313" y="656572"/>
                  <a:pt x="178808" y="597362"/>
                  <a:pt x="221973" y="666426"/>
                </a:cubicBezTo>
                <a:cubicBezTo>
                  <a:pt x="254155" y="717918"/>
                  <a:pt x="220932" y="689406"/>
                  <a:pt x="266361" y="719693"/>
                </a:cubicBezTo>
                <a:cubicBezTo>
                  <a:pt x="282144" y="743367"/>
                  <a:pt x="283129" y="752244"/>
                  <a:pt x="310749" y="764081"/>
                </a:cubicBezTo>
                <a:cubicBezTo>
                  <a:pt x="321964" y="768887"/>
                  <a:pt x="334836" y="768675"/>
                  <a:pt x="346260" y="772959"/>
                </a:cubicBezTo>
                <a:cubicBezTo>
                  <a:pt x="358651" y="777606"/>
                  <a:pt x="369380" y="786067"/>
                  <a:pt x="381771" y="790714"/>
                </a:cubicBezTo>
                <a:cubicBezTo>
                  <a:pt x="393195" y="794998"/>
                  <a:pt x="405595" y="796086"/>
                  <a:pt x="417282" y="799592"/>
                </a:cubicBezTo>
                <a:cubicBezTo>
                  <a:pt x="435208" y="804970"/>
                  <a:pt x="451865" y="816248"/>
                  <a:pt x="470548" y="817347"/>
                </a:cubicBezTo>
                <a:lnTo>
                  <a:pt x="621468" y="826225"/>
                </a:lnTo>
                <a:lnTo>
                  <a:pt x="1784443" y="817347"/>
                </a:lnTo>
                <a:cubicBezTo>
                  <a:pt x="1811237" y="816964"/>
                  <a:pt x="1837649" y="810824"/>
                  <a:pt x="1864342" y="808469"/>
                </a:cubicBezTo>
                <a:lnTo>
                  <a:pt x="2086283" y="790714"/>
                </a:lnTo>
                <a:cubicBezTo>
                  <a:pt x="2350754" y="769835"/>
                  <a:pt x="2027565" y="795075"/>
                  <a:pt x="2370369" y="772959"/>
                </a:cubicBezTo>
                <a:cubicBezTo>
                  <a:pt x="2576892" y="759635"/>
                  <a:pt x="2382726" y="769276"/>
                  <a:pt x="2565678" y="755203"/>
                </a:cubicBezTo>
                <a:cubicBezTo>
                  <a:pt x="2612978" y="751565"/>
                  <a:pt x="2660373" y="749285"/>
                  <a:pt x="2707720" y="746326"/>
                </a:cubicBezTo>
                <a:lnTo>
                  <a:pt x="2778742" y="737448"/>
                </a:lnTo>
                <a:lnTo>
                  <a:pt x="2956295" y="719693"/>
                </a:lnTo>
                <a:lnTo>
                  <a:pt x="3764163" y="728570"/>
                </a:lnTo>
                <a:cubicBezTo>
                  <a:pt x="3785084" y="728997"/>
                  <a:pt x="3805382" y="737448"/>
                  <a:pt x="3826307" y="737448"/>
                </a:cubicBezTo>
                <a:cubicBezTo>
                  <a:pt x="3924006" y="737448"/>
                  <a:pt x="4021616" y="731529"/>
                  <a:pt x="4119270" y="728570"/>
                </a:cubicBezTo>
                <a:cubicBezTo>
                  <a:pt x="4131107" y="725611"/>
                  <a:pt x="4143049" y="723045"/>
                  <a:pt x="4154781" y="719693"/>
                </a:cubicBezTo>
                <a:cubicBezTo>
                  <a:pt x="4163779" y="717122"/>
                  <a:pt x="4172386" y="713277"/>
                  <a:pt x="4181414" y="710815"/>
                </a:cubicBezTo>
                <a:cubicBezTo>
                  <a:pt x="4191428" y="708084"/>
                  <a:pt x="4290001" y="685770"/>
                  <a:pt x="4305701" y="675304"/>
                </a:cubicBezTo>
                <a:lnTo>
                  <a:pt x="4332334" y="657549"/>
                </a:lnTo>
                <a:cubicBezTo>
                  <a:pt x="4344171" y="639794"/>
                  <a:pt x="4361097" y="624527"/>
                  <a:pt x="4367845" y="604283"/>
                </a:cubicBezTo>
                <a:cubicBezTo>
                  <a:pt x="4389458" y="539442"/>
                  <a:pt x="4381061" y="569174"/>
                  <a:pt x="4394478" y="515506"/>
                </a:cubicBezTo>
                <a:cubicBezTo>
                  <a:pt x="4402430" y="451882"/>
                  <a:pt x="4412233" y="383653"/>
                  <a:pt x="4412233" y="320197"/>
                </a:cubicBezTo>
                <a:cubicBezTo>
                  <a:pt x="4412233" y="269803"/>
                  <a:pt x="4409873" y="219247"/>
                  <a:pt x="4403355" y="169277"/>
                </a:cubicBezTo>
                <a:cubicBezTo>
                  <a:pt x="4400934" y="150718"/>
                  <a:pt x="4401173" y="126392"/>
                  <a:pt x="4385600" y="116011"/>
                </a:cubicBezTo>
                <a:cubicBezTo>
                  <a:pt x="4354042" y="94973"/>
                  <a:pt x="4358967" y="108926"/>
                  <a:pt x="4358967" y="89378"/>
                </a:cubicBez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FC1DFB0-CD59-450B-BED6-5C9AF6F45696}"/>
              </a:ext>
            </a:extLst>
          </p:cNvPr>
          <p:cNvCxnSpPr/>
          <p:nvPr/>
        </p:nvCxnSpPr>
        <p:spPr>
          <a:xfrm>
            <a:off x="1979720" y="5663953"/>
            <a:ext cx="74572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894F31B4-A9CD-49E0-9305-024F8829C17C}"/>
              </a:ext>
            </a:extLst>
          </p:cNvPr>
          <p:cNvSpPr txBox="1"/>
          <p:nvPr/>
        </p:nvSpPr>
        <p:spPr>
          <a:xfrm>
            <a:off x="355107" y="5752730"/>
            <a:ext cx="37659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Praise worthy</a:t>
            </a:r>
          </a:p>
          <a:p>
            <a:r>
              <a:rPr lang="en-US" dirty="0"/>
              <a:t>Good maintenance, good management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7CBC8C7B-BCC4-484F-80CE-34F8DCEE4B3B}"/>
              </a:ext>
            </a:extLst>
          </p:cNvPr>
          <p:cNvSpPr/>
          <p:nvPr/>
        </p:nvSpPr>
        <p:spPr>
          <a:xfrm>
            <a:off x="8229600" y="4048217"/>
            <a:ext cx="2521258" cy="1225119"/>
          </a:xfrm>
          <a:custGeom>
            <a:avLst/>
            <a:gdLst>
              <a:gd name="connsiteX0" fmla="*/ 2272683 w 2521258"/>
              <a:gd name="connsiteY0" fmla="*/ 1100832 h 1225119"/>
              <a:gd name="connsiteX1" fmla="*/ 2272683 w 2521258"/>
              <a:gd name="connsiteY1" fmla="*/ 1100832 h 1225119"/>
              <a:gd name="connsiteX2" fmla="*/ 2201662 w 2521258"/>
              <a:gd name="connsiteY2" fmla="*/ 1127465 h 1225119"/>
              <a:gd name="connsiteX3" fmla="*/ 2175029 w 2521258"/>
              <a:gd name="connsiteY3" fmla="*/ 1136342 h 1225119"/>
              <a:gd name="connsiteX4" fmla="*/ 2121763 w 2521258"/>
              <a:gd name="connsiteY4" fmla="*/ 1145220 h 1225119"/>
              <a:gd name="connsiteX5" fmla="*/ 2068497 w 2521258"/>
              <a:gd name="connsiteY5" fmla="*/ 1162975 h 1225119"/>
              <a:gd name="connsiteX6" fmla="*/ 1997476 w 2521258"/>
              <a:gd name="connsiteY6" fmla="*/ 1180731 h 1225119"/>
              <a:gd name="connsiteX7" fmla="*/ 1500326 w 2521258"/>
              <a:gd name="connsiteY7" fmla="*/ 1180731 h 1225119"/>
              <a:gd name="connsiteX8" fmla="*/ 1447060 w 2521258"/>
              <a:gd name="connsiteY8" fmla="*/ 1198486 h 1225119"/>
              <a:gd name="connsiteX9" fmla="*/ 1358283 w 2521258"/>
              <a:gd name="connsiteY9" fmla="*/ 1225119 h 1225119"/>
              <a:gd name="connsiteX10" fmla="*/ 1020932 w 2521258"/>
              <a:gd name="connsiteY10" fmla="*/ 1216241 h 1225119"/>
              <a:gd name="connsiteX11" fmla="*/ 923278 w 2521258"/>
              <a:gd name="connsiteY11" fmla="*/ 1207364 h 1225119"/>
              <a:gd name="connsiteX12" fmla="*/ 896645 w 2521258"/>
              <a:gd name="connsiteY12" fmla="*/ 1198486 h 1225119"/>
              <a:gd name="connsiteX13" fmla="*/ 772357 w 2521258"/>
              <a:gd name="connsiteY13" fmla="*/ 1171853 h 1225119"/>
              <a:gd name="connsiteX14" fmla="*/ 452761 w 2521258"/>
              <a:gd name="connsiteY14" fmla="*/ 1162975 h 1225119"/>
              <a:gd name="connsiteX15" fmla="*/ 363984 w 2521258"/>
              <a:gd name="connsiteY15" fmla="*/ 1145220 h 1225119"/>
              <a:gd name="connsiteX16" fmla="*/ 310718 w 2521258"/>
              <a:gd name="connsiteY16" fmla="*/ 1109709 h 1225119"/>
              <a:gd name="connsiteX17" fmla="*/ 284085 w 2521258"/>
              <a:gd name="connsiteY17" fmla="*/ 1083076 h 1225119"/>
              <a:gd name="connsiteX18" fmla="*/ 257452 w 2521258"/>
              <a:gd name="connsiteY18" fmla="*/ 1074199 h 1225119"/>
              <a:gd name="connsiteX19" fmla="*/ 186431 w 2521258"/>
              <a:gd name="connsiteY19" fmla="*/ 1056443 h 1225119"/>
              <a:gd name="connsiteX20" fmla="*/ 168676 w 2521258"/>
              <a:gd name="connsiteY20" fmla="*/ 1020933 h 1225119"/>
              <a:gd name="connsiteX21" fmla="*/ 142043 w 2521258"/>
              <a:gd name="connsiteY21" fmla="*/ 994300 h 1225119"/>
              <a:gd name="connsiteX22" fmla="*/ 124287 w 2521258"/>
              <a:gd name="connsiteY22" fmla="*/ 967666 h 1225119"/>
              <a:gd name="connsiteX23" fmla="*/ 79899 w 2521258"/>
              <a:gd name="connsiteY23" fmla="*/ 896645 h 1225119"/>
              <a:gd name="connsiteX24" fmla="*/ 53266 w 2521258"/>
              <a:gd name="connsiteY24" fmla="*/ 870012 h 1225119"/>
              <a:gd name="connsiteX25" fmla="*/ 17755 w 2521258"/>
              <a:gd name="connsiteY25" fmla="*/ 816746 h 1225119"/>
              <a:gd name="connsiteX26" fmla="*/ 8878 w 2521258"/>
              <a:gd name="connsiteY26" fmla="*/ 772358 h 1225119"/>
              <a:gd name="connsiteX27" fmla="*/ 0 w 2521258"/>
              <a:gd name="connsiteY27" fmla="*/ 745725 h 1225119"/>
              <a:gd name="connsiteX28" fmla="*/ 8878 w 2521258"/>
              <a:gd name="connsiteY28" fmla="*/ 452762 h 1225119"/>
              <a:gd name="connsiteX29" fmla="*/ 26633 w 2521258"/>
              <a:gd name="connsiteY29" fmla="*/ 417251 h 1225119"/>
              <a:gd name="connsiteX30" fmla="*/ 115410 w 2521258"/>
              <a:gd name="connsiteY30" fmla="*/ 346230 h 1225119"/>
              <a:gd name="connsiteX31" fmla="*/ 168676 w 2521258"/>
              <a:gd name="connsiteY31" fmla="*/ 301841 h 1225119"/>
              <a:gd name="connsiteX32" fmla="*/ 204186 w 2521258"/>
              <a:gd name="connsiteY32" fmla="*/ 292964 h 1225119"/>
              <a:gd name="connsiteX33" fmla="*/ 221942 w 2521258"/>
              <a:gd name="connsiteY33" fmla="*/ 275208 h 1225119"/>
              <a:gd name="connsiteX34" fmla="*/ 310718 w 2521258"/>
              <a:gd name="connsiteY34" fmla="*/ 239698 h 1225119"/>
              <a:gd name="connsiteX35" fmla="*/ 346229 w 2521258"/>
              <a:gd name="connsiteY35" fmla="*/ 221942 h 1225119"/>
              <a:gd name="connsiteX36" fmla="*/ 417250 w 2521258"/>
              <a:gd name="connsiteY36" fmla="*/ 204187 h 1225119"/>
              <a:gd name="connsiteX37" fmla="*/ 443883 w 2521258"/>
              <a:gd name="connsiteY37" fmla="*/ 195309 h 1225119"/>
              <a:gd name="connsiteX38" fmla="*/ 470517 w 2521258"/>
              <a:gd name="connsiteY38" fmla="*/ 177554 h 1225119"/>
              <a:gd name="connsiteX39" fmla="*/ 523783 w 2521258"/>
              <a:gd name="connsiteY39" fmla="*/ 150921 h 1225119"/>
              <a:gd name="connsiteX40" fmla="*/ 577049 w 2521258"/>
              <a:gd name="connsiteY40" fmla="*/ 97655 h 1225119"/>
              <a:gd name="connsiteX41" fmla="*/ 630315 w 2521258"/>
              <a:gd name="connsiteY41" fmla="*/ 71022 h 1225119"/>
              <a:gd name="connsiteX42" fmla="*/ 656948 w 2521258"/>
              <a:gd name="connsiteY42" fmla="*/ 62144 h 1225119"/>
              <a:gd name="connsiteX43" fmla="*/ 683581 w 2521258"/>
              <a:gd name="connsiteY43" fmla="*/ 44389 h 1225119"/>
              <a:gd name="connsiteX44" fmla="*/ 710214 w 2521258"/>
              <a:gd name="connsiteY44" fmla="*/ 35511 h 1225119"/>
              <a:gd name="connsiteX45" fmla="*/ 834501 w 2521258"/>
              <a:gd name="connsiteY45" fmla="*/ 17756 h 1225119"/>
              <a:gd name="connsiteX46" fmla="*/ 1047565 w 2521258"/>
              <a:gd name="connsiteY46" fmla="*/ 8878 h 1225119"/>
              <a:gd name="connsiteX47" fmla="*/ 1189608 w 2521258"/>
              <a:gd name="connsiteY47" fmla="*/ 0 h 1225119"/>
              <a:gd name="connsiteX48" fmla="*/ 1677880 w 2521258"/>
              <a:gd name="connsiteY48" fmla="*/ 8878 h 1225119"/>
              <a:gd name="connsiteX49" fmla="*/ 1784412 w 2521258"/>
              <a:gd name="connsiteY49" fmla="*/ 26633 h 1225119"/>
              <a:gd name="connsiteX50" fmla="*/ 1935332 w 2521258"/>
              <a:gd name="connsiteY50" fmla="*/ 71022 h 1225119"/>
              <a:gd name="connsiteX51" fmla="*/ 2015231 w 2521258"/>
              <a:gd name="connsiteY51" fmla="*/ 97655 h 1225119"/>
              <a:gd name="connsiteX52" fmla="*/ 2041864 w 2521258"/>
              <a:gd name="connsiteY52" fmla="*/ 106533 h 1225119"/>
              <a:gd name="connsiteX53" fmla="*/ 2077375 w 2521258"/>
              <a:gd name="connsiteY53" fmla="*/ 124288 h 1225119"/>
              <a:gd name="connsiteX54" fmla="*/ 2104008 w 2521258"/>
              <a:gd name="connsiteY54" fmla="*/ 133166 h 1225119"/>
              <a:gd name="connsiteX55" fmla="*/ 2148396 w 2521258"/>
              <a:gd name="connsiteY55" fmla="*/ 159799 h 1225119"/>
              <a:gd name="connsiteX56" fmla="*/ 2192784 w 2521258"/>
              <a:gd name="connsiteY56" fmla="*/ 177554 h 1225119"/>
              <a:gd name="connsiteX57" fmla="*/ 2228295 w 2521258"/>
              <a:gd name="connsiteY57" fmla="*/ 195309 h 1225119"/>
              <a:gd name="connsiteX58" fmla="*/ 2254928 w 2521258"/>
              <a:gd name="connsiteY58" fmla="*/ 204187 h 1225119"/>
              <a:gd name="connsiteX59" fmla="*/ 2281561 w 2521258"/>
              <a:gd name="connsiteY59" fmla="*/ 221942 h 1225119"/>
              <a:gd name="connsiteX60" fmla="*/ 2343705 w 2521258"/>
              <a:gd name="connsiteY60" fmla="*/ 257453 h 1225119"/>
              <a:gd name="connsiteX61" fmla="*/ 2414726 w 2521258"/>
              <a:gd name="connsiteY61" fmla="*/ 328474 h 1225119"/>
              <a:gd name="connsiteX62" fmla="*/ 2432482 w 2521258"/>
              <a:gd name="connsiteY62" fmla="*/ 346230 h 1225119"/>
              <a:gd name="connsiteX63" fmla="*/ 2467992 w 2521258"/>
              <a:gd name="connsiteY63" fmla="*/ 399496 h 1225119"/>
              <a:gd name="connsiteX64" fmla="*/ 2476870 w 2521258"/>
              <a:gd name="connsiteY64" fmla="*/ 426129 h 1225119"/>
              <a:gd name="connsiteX65" fmla="*/ 2494625 w 2521258"/>
              <a:gd name="connsiteY65" fmla="*/ 461639 h 1225119"/>
              <a:gd name="connsiteX66" fmla="*/ 2512381 w 2521258"/>
              <a:gd name="connsiteY66" fmla="*/ 541538 h 1225119"/>
              <a:gd name="connsiteX67" fmla="*/ 2521258 w 2521258"/>
              <a:gd name="connsiteY67" fmla="*/ 568171 h 1225119"/>
              <a:gd name="connsiteX68" fmla="*/ 2512381 w 2521258"/>
              <a:gd name="connsiteY68" fmla="*/ 710214 h 1225119"/>
              <a:gd name="connsiteX69" fmla="*/ 2459115 w 2521258"/>
              <a:gd name="connsiteY69" fmla="*/ 816746 h 1225119"/>
              <a:gd name="connsiteX70" fmla="*/ 2441359 w 2521258"/>
              <a:gd name="connsiteY70" fmla="*/ 843379 h 1225119"/>
              <a:gd name="connsiteX71" fmla="*/ 2405849 w 2521258"/>
              <a:gd name="connsiteY71" fmla="*/ 905523 h 1225119"/>
              <a:gd name="connsiteX72" fmla="*/ 2388093 w 2521258"/>
              <a:gd name="connsiteY72" fmla="*/ 923278 h 1225119"/>
              <a:gd name="connsiteX73" fmla="*/ 2361460 w 2521258"/>
              <a:gd name="connsiteY73" fmla="*/ 976544 h 1225119"/>
              <a:gd name="connsiteX74" fmla="*/ 2334827 w 2521258"/>
              <a:gd name="connsiteY74" fmla="*/ 1029810 h 1225119"/>
              <a:gd name="connsiteX75" fmla="*/ 2308194 w 2521258"/>
              <a:gd name="connsiteY75" fmla="*/ 1074199 h 1225119"/>
              <a:gd name="connsiteX76" fmla="*/ 2263806 w 2521258"/>
              <a:gd name="connsiteY76" fmla="*/ 1118587 h 1225119"/>
              <a:gd name="connsiteX77" fmla="*/ 2272683 w 2521258"/>
              <a:gd name="connsiteY77" fmla="*/ 1100832 h 12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2521258" h="1225119">
                <a:moveTo>
                  <a:pt x="2272683" y="1100832"/>
                </a:moveTo>
                <a:lnTo>
                  <a:pt x="2272683" y="1100832"/>
                </a:lnTo>
                <a:lnTo>
                  <a:pt x="2201662" y="1127465"/>
                </a:lnTo>
                <a:cubicBezTo>
                  <a:pt x="2192868" y="1130663"/>
                  <a:pt x="2184164" y="1134312"/>
                  <a:pt x="2175029" y="1136342"/>
                </a:cubicBezTo>
                <a:cubicBezTo>
                  <a:pt x="2157457" y="1140247"/>
                  <a:pt x="2139226" y="1140854"/>
                  <a:pt x="2121763" y="1145220"/>
                </a:cubicBezTo>
                <a:cubicBezTo>
                  <a:pt x="2103606" y="1149759"/>
                  <a:pt x="2086654" y="1158436"/>
                  <a:pt x="2068497" y="1162975"/>
                </a:cubicBezTo>
                <a:lnTo>
                  <a:pt x="1997476" y="1180731"/>
                </a:lnTo>
                <a:cubicBezTo>
                  <a:pt x="1787902" y="1168403"/>
                  <a:pt x="1767278" y="1162934"/>
                  <a:pt x="1500326" y="1180731"/>
                </a:cubicBezTo>
                <a:cubicBezTo>
                  <a:pt x="1481652" y="1181976"/>
                  <a:pt x="1465412" y="1194815"/>
                  <a:pt x="1447060" y="1198486"/>
                </a:cubicBezTo>
                <a:cubicBezTo>
                  <a:pt x="1387045" y="1210489"/>
                  <a:pt x="1416682" y="1201760"/>
                  <a:pt x="1358283" y="1225119"/>
                </a:cubicBezTo>
                <a:lnTo>
                  <a:pt x="1020932" y="1216241"/>
                </a:lnTo>
                <a:cubicBezTo>
                  <a:pt x="988274" y="1214908"/>
                  <a:pt x="955635" y="1211986"/>
                  <a:pt x="923278" y="1207364"/>
                </a:cubicBezTo>
                <a:cubicBezTo>
                  <a:pt x="914014" y="1206041"/>
                  <a:pt x="905643" y="1201057"/>
                  <a:pt x="896645" y="1198486"/>
                </a:cubicBezTo>
                <a:cubicBezTo>
                  <a:pt x="868021" y="1190308"/>
                  <a:pt x="783650" y="1172167"/>
                  <a:pt x="772357" y="1171853"/>
                </a:cubicBezTo>
                <a:lnTo>
                  <a:pt x="452761" y="1162975"/>
                </a:lnTo>
                <a:cubicBezTo>
                  <a:pt x="447494" y="1162223"/>
                  <a:pt x="380889" y="1156490"/>
                  <a:pt x="363984" y="1145220"/>
                </a:cubicBezTo>
                <a:cubicBezTo>
                  <a:pt x="297484" y="1100886"/>
                  <a:pt x="374045" y="1130819"/>
                  <a:pt x="310718" y="1109709"/>
                </a:cubicBezTo>
                <a:cubicBezTo>
                  <a:pt x="301840" y="1100831"/>
                  <a:pt x="294531" y="1090040"/>
                  <a:pt x="284085" y="1083076"/>
                </a:cubicBezTo>
                <a:cubicBezTo>
                  <a:pt x="276299" y="1077885"/>
                  <a:pt x="266530" y="1076469"/>
                  <a:pt x="257452" y="1074199"/>
                </a:cubicBezTo>
                <a:lnTo>
                  <a:pt x="186431" y="1056443"/>
                </a:lnTo>
                <a:cubicBezTo>
                  <a:pt x="180513" y="1044606"/>
                  <a:pt x="176368" y="1031702"/>
                  <a:pt x="168676" y="1020933"/>
                </a:cubicBezTo>
                <a:cubicBezTo>
                  <a:pt x="161379" y="1010717"/>
                  <a:pt x="150080" y="1003945"/>
                  <a:pt x="142043" y="994300"/>
                </a:cubicBezTo>
                <a:cubicBezTo>
                  <a:pt x="135212" y="986103"/>
                  <a:pt x="130015" y="976668"/>
                  <a:pt x="124287" y="967666"/>
                </a:cubicBezTo>
                <a:cubicBezTo>
                  <a:pt x="109299" y="944113"/>
                  <a:pt x="99639" y="916385"/>
                  <a:pt x="79899" y="896645"/>
                </a:cubicBezTo>
                <a:cubicBezTo>
                  <a:pt x="71021" y="887767"/>
                  <a:pt x="60974" y="879922"/>
                  <a:pt x="53266" y="870012"/>
                </a:cubicBezTo>
                <a:cubicBezTo>
                  <a:pt x="40165" y="853168"/>
                  <a:pt x="17755" y="816746"/>
                  <a:pt x="17755" y="816746"/>
                </a:cubicBezTo>
                <a:cubicBezTo>
                  <a:pt x="14796" y="801950"/>
                  <a:pt x="12538" y="786996"/>
                  <a:pt x="8878" y="772358"/>
                </a:cubicBezTo>
                <a:cubicBezTo>
                  <a:pt x="6608" y="763279"/>
                  <a:pt x="0" y="755083"/>
                  <a:pt x="0" y="745725"/>
                </a:cubicBezTo>
                <a:cubicBezTo>
                  <a:pt x="0" y="648026"/>
                  <a:pt x="982" y="550142"/>
                  <a:pt x="8878" y="452762"/>
                </a:cubicBezTo>
                <a:cubicBezTo>
                  <a:pt x="9948" y="439571"/>
                  <a:pt x="18693" y="427838"/>
                  <a:pt x="26633" y="417251"/>
                </a:cubicBezTo>
                <a:cubicBezTo>
                  <a:pt x="79355" y="346955"/>
                  <a:pt x="45511" y="416133"/>
                  <a:pt x="115410" y="346230"/>
                </a:cubicBezTo>
                <a:cubicBezTo>
                  <a:pt x="131691" y="329948"/>
                  <a:pt x="147570" y="312394"/>
                  <a:pt x="168676" y="301841"/>
                </a:cubicBezTo>
                <a:cubicBezTo>
                  <a:pt x="179589" y="296385"/>
                  <a:pt x="192349" y="295923"/>
                  <a:pt x="204186" y="292964"/>
                </a:cubicBezTo>
                <a:cubicBezTo>
                  <a:pt x="210105" y="287045"/>
                  <a:pt x="214978" y="279851"/>
                  <a:pt x="221942" y="275208"/>
                </a:cubicBezTo>
                <a:cubicBezTo>
                  <a:pt x="268487" y="244178"/>
                  <a:pt x="252965" y="268575"/>
                  <a:pt x="310718" y="239698"/>
                </a:cubicBezTo>
                <a:cubicBezTo>
                  <a:pt x="322555" y="233779"/>
                  <a:pt x="333674" y="226127"/>
                  <a:pt x="346229" y="221942"/>
                </a:cubicBezTo>
                <a:cubicBezTo>
                  <a:pt x="369379" y="214225"/>
                  <a:pt x="394100" y="211904"/>
                  <a:pt x="417250" y="204187"/>
                </a:cubicBezTo>
                <a:cubicBezTo>
                  <a:pt x="426128" y="201228"/>
                  <a:pt x="435513" y="199494"/>
                  <a:pt x="443883" y="195309"/>
                </a:cubicBezTo>
                <a:cubicBezTo>
                  <a:pt x="453426" y="190537"/>
                  <a:pt x="460974" y="182326"/>
                  <a:pt x="470517" y="177554"/>
                </a:cubicBezTo>
                <a:cubicBezTo>
                  <a:pt x="505771" y="159927"/>
                  <a:pt x="491075" y="179995"/>
                  <a:pt x="523783" y="150921"/>
                </a:cubicBezTo>
                <a:cubicBezTo>
                  <a:pt x="542550" y="134239"/>
                  <a:pt x="553228" y="105596"/>
                  <a:pt x="577049" y="97655"/>
                </a:cubicBezTo>
                <a:cubicBezTo>
                  <a:pt x="643992" y="75340"/>
                  <a:pt x="561476" y="105441"/>
                  <a:pt x="630315" y="71022"/>
                </a:cubicBezTo>
                <a:cubicBezTo>
                  <a:pt x="638685" y="66837"/>
                  <a:pt x="648578" y="66329"/>
                  <a:pt x="656948" y="62144"/>
                </a:cubicBezTo>
                <a:cubicBezTo>
                  <a:pt x="666491" y="57372"/>
                  <a:pt x="674038" y="49161"/>
                  <a:pt x="683581" y="44389"/>
                </a:cubicBezTo>
                <a:cubicBezTo>
                  <a:pt x="691951" y="40204"/>
                  <a:pt x="701136" y="37781"/>
                  <a:pt x="710214" y="35511"/>
                </a:cubicBezTo>
                <a:cubicBezTo>
                  <a:pt x="747977" y="26070"/>
                  <a:pt x="798035" y="19966"/>
                  <a:pt x="834501" y="17756"/>
                </a:cubicBezTo>
                <a:cubicBezTo>
                  <a:pt x="905454" y="13456"/>
                  <a:pt x="976571" y="12428"/>
                  <a:pt x="1047565" y="8878"/>
                </a:cubicBezTo>
                <a:cubicBezTo>
                  <a:pt x="1094946" y="6509"/>
                  <a:pt x="1142260" y="2959"/>
                  <a:pt x="1189608" y="0"/>
                </a:cubicBezTo>
                <a:cubicBezTo>
                  <a:pt x="1352365" y="2959"/>
                  <a:pt x="1515259" y="1596"/>
                  <a:pt x="1677880" y="8878"/>
                </a:cubicBezTo>
                <a:cubicBezTo>
                  <a:pt x="1713844" y="10488"/>
                  <a:pt x="1749486" y="17901"/>
                  <a:pt x="1784412" y="26633"/>
                </a:cubicBezTo>
                <a:cubicBezTo>
                  <a:pt x="1882665" y="51197"/>
                  <a:pt x="1832287" y="36673"/>
                  <a:pt x="1935332" y="71022"/>
                </a:cubicBezTo>
                <a:lnTo>
                  <a:pt x="2015231" y="97655"/>
                </a:lnTo>
                <a:cubicBezTo>
                  <a:pt x="2024109" y="100614"/>
                  <a:pt x="2033494" y="102348"/>
                  <a:pt x="2041864" y="106533"/>
                </a:cubicBezTo>
                <a:cubicBezTo>
                  <a:pt x="2053701" y="112451"/>
                  <a:pt x="2065211" y="119075"/>
                  <a:pt x="2077375" y="124288"/>
                </a:cubicBezTo>
                <a:cubicBezTo>
                  <a:pt x="2085976" y="127974"/>
                  <a:pt x="2095638" y="128981"/>
                  <a:pt x="2104008" y="133166"/>
                </a:cubicBezTo>
                <a:cubicBezTo>
                  <a:pt x="2119441" y="140883"/>
                  <a:pt x="2132963" y="152082"/>
                  <a:pt x="2148396" y="159799"/>
                </a:cubicBezTo>
                <a:cubicBezTo>
                  <a:pt x="2162649" y="166926"/>
                  <a:pt x="2178222" y="171082"/>
                  <a:pt x="2192784" y="177554"/>
                </a:cubicBezTo>
                <a:cubicBezTo>
                  <a:pt x="2204878" y="182929"/>
                  <a:pt x="2216131" y="190096"/>
                  <a:pt x="2228295" y="195309"/>
                </a:cubicBezTo>
                <a:cubicBezTo>
                  <a:pt x="2236896" y="198995"/>
                  <a:pt x="2246558" y="200002"/>
                  <a:pt x="2254928" y="204187"/>
                </a:cubicBezTo>
                <a:cubicBezTo>
                  <a:pt x="2264471" y="208959"/>
                  <a:pt x="2272297" y="216648"/>
                  <a:pt x="2281561" y="221942"/>
                </a:cubicBezTo>
                <a:cubicBezTo>
                  <a:pt x="2302619" y="233975"/>
                  <a:pt x="2325406" y="240818"/>
                  <a:pt x="2343705" y="257453"/>
                </a:cubicBezTo>
                <a:cubicBezTo>
                  <a:pt x="2368478" y="279974"/>
                  <a:pt x="2391052" y="304800"/>
                  <a:pt x="2414726" y="328474"/>
                </a:cubicBezTo>
                <a:cubicBezTo>
                  <a:pt x="2420645" y="334393"/>
                  <a:pt x="2428739" y="338743"/>
                  <a:pt x="2432482" y="346230"/>
                </a:cubicBezTo>
                <a:cubicBezTo>
                  <a:pt x="2453980" y="389226"/>
                  <a:pt x="2440880" y="372382"/>
                  <a:pt x="2467992" y="399496"/>
                </a:cubicBezTo>
                <a:cubicBezTo>
                  <a:pt x="2470951" y="408374"/>
                  <a:pt x="2473184" y="417528"/>
                  <a:pt x="2476870" y="426129"/>
                </a:cubicBezTo>
                <a:cubicBezTo>
                  <a:pt x="2482083" y="438293"/>
                  <a:pt x="2489978" y="449248"/>
                  <a:pt x="2494625" y="461639"/>
                </a:cubicBezTo>
                <a:cubicBezTo>
                  <a:pt x="2501460" y="479865"/>
                  <a:pt x="2508163" y="524665"/>
                  <a:pt x="2512381" y="541538"/>
                </a:cubicBezTo>
                <a:cubicBezTo>
                  <a:pt x="2514651" y="550616"/>
                  <a:pt x="2518299" y="559293"/>
                  <a:pt x="2521258" y="568171"/>
                </a:cubicBezTo>
                <a:cubicBezTo>
                  <a:pt x="2518299" y="615519"/>
                  <a:pt x="2518791" y="663209"/>
                  <a:pt x="2512381" y="710214"/>
                </a:cubicBezTo>
                <a:cubicBezTo>
                  <a:pt x="2506081" y="756417"/>
                  <a:pt x="2484251" y="779042"/>
                  <a:pt x="2459115" y="816746"/>
                </a:cubicBezTo>
                <a:cubicBezTo>
                  <a:pt x="2453196" y="825624"/>
                  <a:pt x="2446131" y="833836"/>
                  <a:pt x="2441359" y="843379"/>
                </a:cubicBezTo>
                <a:cubicBezTo>
                  <a:pt x="2429209" y="867679"/>
                  <a:pt x="2422579" y="884611"/>
                  <a:pt x="2405849" y="905523"/>
                </a:cubicBezTo>
                <a:cubicBezTo>
                  <a:pt x="2400620" y="912059"/>
                  <a:pt x="2394012" y="917360"/>
                  <a:pt x="2388093" y="923278"/>
                </a:cubicBezTo>
                <a:cubicBezTo>
                  <a:pt x="2365781" y="990220"/>
                  <a:pt x="2395879" y="907706"/>
                  <a:pt x="2361460" y="976544"/>
                </a:cubicBezTo>
                <a:cubicBezTo>
                  <a:pt x="2324705" y="1050055"/>
                  <a:pt x="2385714" y="953483"/>
                  <a:pt x="2334827" y="1029810"/>
                </a:cubicBezTo>
                <a:cubicBezTo>
                  <a:pt x="2319411" y="1076061"/>
                  <a:pt x="2336048" y="1039381"/>
                  <a:pt x="2308194" y="1074199"/>
                </a:cubicBezTo>
                <a:cubicBezTo>
                  <a:pt x="2284520" y="1103791"/>
                  <a:pt x="2299317" y="1100832"/>
                  <a:pt x="2263806" y="1118587"/>
                </a:cubicBezTo>
                <a:cubicBezTo>
                  <a:pt x="2261159" y="1119910"/>
                  <a:pt x="2257887" y="1118587"/>
                  <a:pt x="2272683" y="1100832"/>
                </a:cubicBezTo>
                <a:close/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91AF2C8-FE56-4428-9F09-DBAF0BC2E8E1}"/>
              </a:ext>
            </a:extLst>
          </p:cNvPr>
          <p:cNvCxnSpPr/>
          <p:nvPr/>
        </p:nvCxnSpPr>
        <p:spPr>
          <a:xfrm>
            <a:off x="9046346" y="3275860"/>
            <a:ext cx="88776" cy="7013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97A1A130-1E96-43CB-A8F3-3F313079A395}"/>
              </a:ext>
            </a:extLst>
          </p:cNvPr>
          <p:cNvSpPr txBox="1"/>
          <p:nvPr/>
        </p:nvSpPr>
        <p:spPr>
          <a:xfrm>
            <a:off x="8327254" y="2991775"/>
            <a:ext cx="34176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Concern Lots of line days, high SIR</a:t>
            </a: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A1421828-54F1-4E3F-BDA6-9AB471483856}"/>
              </a:ext>
            </a:extLst>
          </p:cNvPr>
          <p:cNvSpPr/>
          <p:nvPr/>
        </p:nvSpPr>
        <p:spPr>
          <a:xfrm>
            <a:off x="7546019" y="5291091"/>
            <a:ext cx="2479361" cy="648070"/>
          </a:xfrm>
          <a:custGeom>
            <a:avLst/>
            <a:gdLst>
              <a:gd name="connsiteX0" fmla="*/ 2459115 w 2479361"/>
              <a:gd name="connsiteY0" fmla="*/ 115410 h 648070"/>
              <a:gd name="connsiteX1" fmla="*/ 2459115 w 2479361"/>
              <a:gd name="connsiteY1" fmla="*/ 115410 h 648070"/>
              <a:gd name="connsiteX2" fmla="*/ 2352583 w 2479361"/>
              <a:gd name="connsiteY2" fmla="*/ 106532 h 648070"/>
              <a:gd name="connsiteX3" fmla="*/ 2317072 w 2479361"/>
              <a:gd name="connsiteY3" fmla="*/ 97655 h 648070"/>
              <a:gd name="connsiteX4" fmla="*/ 2130641 w 2479361"/>
              <a:gd name="connsiteY4" fmla="*/ 79899 h 648070"/>
              <a:gd name="connsiteX5" fmla="*/ 2095131 w 2479361"/>
              <a:gd name="connsiteY5" fmla="*/ 71022 h 648070"/>
              <a:gd name="connsiteX6" fmla="*/ 1979721 w 2479361"/>
              <a:gd name="connsiteY6" fmla="*/ 53266 h 648070"/>
              <a:gd name="connsiteX7" fmla="*/ 1944210 w 2479361"/>
              <a:gd name="connsiteY7" fmla="*/ 44389 h 648070"/>
              <a:gd name="connsiteX8" fmla="*/ 1535837 w 2479361"/>
              <a:gd name="connsiteY8" fmla="*/ 53266 h 648070"/>
              <a:gd name="connsiteX9" fmla="*/ 1447061 w 2479361"/>
              <a:gd name="connsiteY9" fmla="*/ 79899 h 648070"/>
              <a:gd name="connsiteX10" fmla="*/ 1393795 w 2479361"/>
              <a:gd name="connsiteY10" fmla="*/ 88777 h 648070"/>
              <a:gd name="connsiteX11" fmla="*/ 1269507 w 2479361"/>
              <a:gd name="connsiteY11" fmla="*/ 79899 h 648070"/>
              <a:gd name="connsiteX12" fmla="*/ 1233997 w 2479361"/>
              <a:gd name="connsiteY12" fmla="*/ 71022 h 648070"/>
              <a:gd name="connsiteX13" fmla="*/ 763480 w 2479361"/>
              <a:gd name="connsiteY13" fmla="*/ 62144 h 648070"/>
              <a:gd name="connsiteX14" fmla="*/ 692459 w 2479361"/>
              <a:gd name="connsiteY14" fmla="*/ 53266 h 648070"/>
              <a:gd name="connsiteX15" fmla="*/ 577049 w 2479361"/>
              <a:gd name="connsiteY15" fmla="*/ 35511 h 648070"/>
              <a:gd name="connsiteX16" fmla="*/ 443884 w 2479361"/>
              <a:gd name="connsiteY16" fmla="*/ 26633 h 648070"/>
              <a:gd name="connsiteX17" fmla="*/ 328474 w 2479361"/>
              <a:gd name="connsiteY17" fmla="*/ 17756 h 648070"/>
              <a:gd name="connsiteX18" fmla="*/ 115410 w 2479361"/>
              <a:gd name="connsiteY18" fmla="*/ 0 h 648070"/>
              <a:gd name="connsiteX19" fmla="*/ 8878 w 2479361"/>
              <a:gd name="connsiteY19" fmla="*/ 8878 h 648070"/>
              <a:gd name="connsiteX20" fmla="*/ 0 w 2479361"/>
              <a:gd name="connsiteY20" fmla="*/ 35511 h 648070"/>
              <a:gd name="connsiteX21" fmla="*/ 17756 w 2479361"/>
              <a:gd name="connsiteY21" fmla="*/ 150921 h 648070"/>
              <a:gd name="connsiteX22" fmla="*/ 35511 w 2479361"/>
              <a:gd name="connsiteY22" fmla="*/ 177554 h 648070"/>
              <a:gd name="connsiteX23" fmla="*/ 44389 w 2479361"/>
              <a:gd name="connsiteY23" fmla="*/ 213064 h 648070"/>
              <a:gd name="connsiteX24" fmla="*/ 53266 w 2479361"/>
              <a:gd name="connsiteY24" fmla="*/ 239697 h 648070"/>
              <a:gd name="connsiteX25" fmla="*/ 71022 w 2479361"/>
              <a:gd name="connsiteY25" fmla="*/ 310719 h 648070"/>
              <a:gd name="connsiteX26" fmla="*/ 79899 w 2479361"/>
              <a:gd name="connsiteY26" fmla="*/ 346229 h 648070"/>
              <a:gd name="connsiteX27" fmla="*/ 97655 w 2479361"/>
              <a:gd name="connsiteY27" fmla="*/ 363985 h 648070"/>
              <a:gd name="connsiteX28" fmla="*/ 142043 w 2479361"/>
              <a:gd name="connsiteY28" fmla="*/ 443884 h 648070"/>
              <a:gd name="connsiteX29" fmla="*/ 159798 w 2479361"/>
              <a:gd name="connsiteY29" fmla="*/ 470517 h 648070"/>
              <a:gd name="connsiteX30" fmla="*/ 186431 w 2479361"/>
              <a:gd name="connsiteY30" fmla="*/ 488272 h 648070"/>
              <a:gd name="connsiteX31" fmla="*/ 204187 w 2479361"/>
              <a:gd name="connsiteY31" fmla="*/ 506027 h 648070"/>
              <a:gd name="connsiteX32" fmla="*/ 230820 w 2479361"/>
              <a:gd name="connsiteY32" fmla="*/ 514905 h 648070"/>
              <a:gd name="connsiteX33" fmla="*/ 257453 w 2479361"/>
              <a:gd name="connsiteY33" fmla="*/ 532660 h 648070"/>
              <a:gd name="connsiteX34" fmla="*/ 275208 w 2479361"/>
              <a:gd name="connsiteY34" fmla="*/ 550416 h 648070"/>
              <a:gd name="connsiteX35" fmla="*/ 363985 w 2479361"/>
              <a:gd name="connsiteY35" fmla="*/ 568171 h 648070"/>
              <a:gd name="connsiteX36" fmla="*/ 399496 w 2479361"/>
              <a:gd name="connsiteY36" fmla="*/ 577049 h 648070"/>
              <a:gd name="connsiteX37" fmla="*/ 426129 w 2479361"/>
              <a:gd name="connsiteY37" fmla="*/ 585926 h 648070"/>
              <a:gd name="connsiteX38" fmla="*/ 497150 w 2479361"/>
              <a:gd name="connsiteY38" fmla="*/ 594804 h 648070"/>
              <a:gd name="connsiteX39" fmla="*/ 568171 w 2479361"/>
              <a:gd name="connsiteY39" fmla="*/ 612559 h 648070"/>
              <a:gd name="connsiteX40" fmla="*/ 630315 w 2479361"/>
              <a:gd name="connsiteY40" fmla="*/ 621437 h 648070"/>
              <a:gd name="connsiteX41" fmla="*/ 1029810 w 2479361"/>
              <a:gd name="connsiteY41" fmla="*/ 630315 h 648070"/>
              <a:gd name="connsiteX42" fmla="*/ 1420428 w 2479361"/>
              <a:gd name="connsiteY42" fmla="*/ 648070 h 648070"/>
              <a:gd name="connsiteX43" fmla="*/ 1802167 w 2479361"/>
              <a:gd name="connsiteY43" fmla="*/ 639192 h 648070"/>
              <a:gd name="connsiteX44" fmla="*/ 2237173 w 2479361"/>
              <a:gd name="connsiteY44" fmla="*/ 630315 h 648070"/>
              <a:gd name="connsiteX45" fmla="*/ 2281562 w 2479361"/>
              <a:gd name="connsiteY45" fmla="*/ 594804 h 648070"/>
              <a:gd name="connsiteX46" fmla="*/ 2308195 w 2479361"/>
              <a:gd name="connsiteY46" fmla="*/ 585926 h 648070"/>
              <a:gd name="connsiteX47" fmla="*/ 2352583 w 2479361"/>
              <a:gd name="connsiteY47" fmla="*/ 550416 h 648070"/>
              <a:gd name="connsiteX48" fmla="*/ 2379216 w 2479361"/>
              <a:gd name="connsiteY48" fmla="*/ 497150 h 648070"/>
              <a:gd name="connsiteX49" fmla="*/ 2414727 w 2479361"/>
              <a:gd name="connsiteY49" fmla="*/ 461639 h 648070"/>
              <a:gd name="connsiteX50" fmla="*/ 2441360 w 2479361"/>
              <a:gd name="connsiteY50" fmla="*/ 417251 h 648070"/>
              <a:gd name="connsiteX51" fmla="*/ 2467993 w 2479361"/>
              <a:gd name="connsiteY51" fmla="*/ 372862 h 648070"/>
              <a:gd name="connsiteX52" fmla="*/ 2467993 w 2479361"/>
              <a:gd name="connsiteY52" fmla="*/ 195309 h 648070"/>
              <a:gd name="connsiteX53" fmla="*/ 2459115 w 2479361"/>
              <a:gd name="connsiteY53" fmla="*/ 168676 h 648070"/>
              <a:gd name="connsiteX54" fmla="*/ 2432482 w 2479361"/>
              <a:gd name="connsiteY54" fmla="*/ 159798 h 648070"/>
              <a:gd name="connsiteX55" fmla="*/ 2459115 w 2479361"/>
              <a:gd name="connsiteY55" fmla="*/ 115410 h 648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2479361" h="648070">
                <a:moveTo>
                  <a:pt x="2459115" y="115410"/>
                </a:moveTo>
                <a:lnTo>
                  <a:pt x="2459115" y="115410"/>
                </a:lnTo>
                <a:cubicBezTo>
                  <a:pt x="2423604" y="112451"/>
                  <a:pt x="2387942" y="110952"/>
                  <a:pt x="2352583" y="106532"/>
                </a:cubicBezTo>
                <a:cubicBezTo>
                  <a:pt x="2340476" y="105019"/>
                  <a:pt x="2329131" y="99510"/>
                  <a:pt x="2317072" y="97655"/>
                </a:cubicBezTo>
                <a:cubicBezTo>
                  <a:pt x="2271639" y="90665"/>
                  <a:pt x="2170950" y="83258"/>
                  <a:pt x="2130641" y="79899"/>
                </a:cubicBezTo>
                <a:cubicBezTo>
                  <a:pt x="2118804" y="76940"/>
                  <a:pt x="2107135" y="73205"/>
                  <a:pt x="2095131" y="71022"/>
                </a:cubicBezTo>
                <a:cubicBezTo>
                  <a:pt x="2001308" y="53964"/>
                  <a:pt x="2065549" y="70431"/>
                  <a:pt x="1979721" y="53266"/>
                </a:cubicBezTo>
                <a:cubicBezTo>
                  <a:pt x="1967757" y="50873"/>
                  <a:pt x="1956047" y="47348"/>
                  <a:pt x="1944210" y="44389"/>
                </a:cubicBezTo>
                <a:lnTo>
                  <a:pt x="1535837" y="53266"/>
                </a:lnTo>
                <a:cubicBezTo>
                  <a:pt x="1515534" y="54078"/>
                  <a:pt x="1460724" y="77622"/>
                  <a:pt x="1447061" y="79899"/>
                </a:cubicBezTo>
                <a:lnTo>
                  <a:pt x="1393795" y="88777"/>
                </a:lnTo>
                <a:cubicBezTo>
                  <a:pt x="1352366" y="85818"/>
                  <a:pt x="1310788" y="84486"/>
                  <a:pt x="1269507" y="79899"/>
                </a:cubicBezTo>
                <a:cubicBezTo>
                  <a:pt x="1257381" y="78552"/>
                  <a:pt x="1246190" y="71450"/>
                  <a:pt x="1233997" y="71022"/>
                </a:cubicBezTo>
                <a:cubicBezTo>
                  <a:pt x="1077227" y="65521"/>
                  <a:pt x="920319" y="65103"/>
                  <a:pt x="763480" y="62144"/>
                </a:cubicBezTo>
                <a:lnTo>
                  <a:pt x="692459" y="53266"/>
                </a:lnTo>
                <a:cubicBezTo>
                  <a:pt x="653485" y="47698"/>
                  <a:pt x="616403" y="39089"/>
                  <a:pt x="577049" y="35511"/>
                </a:cubicBezTo>
                <a:cubicBezTo>
                  <a:pt x="532745" y="31483"/>
                  <a:pt x="488258" y="29802"/>
                  <a:pt x="443884" y="26633"/>
                </a:cubicBezTo>
                <a:lnTo>
                  <a:pt x="328474" y="17756"/>
                </a:lnTo>
                <a:cubicBezTo>
                  <a:pt x="100883" y="-2934"/>
                  <a:pt x="447101" y="22114"/>
                  <a:pt x="115410" y="0"/>
                </a:cubicBezTo>
                <a:cubicBezTo>
                  <a:pt x="79899" y="2959"/>
                  <a:pt x="42936" y="-1601"/>
                  <a:pt x="8878" y="8878"/>
                </a:cubicBezTo>
                <a:cubicBezTo>
                  <a:pt x="-66" y="11630"/>
                  <a:pt x="0" y="26153"/>
                  <a:pt x="0" y="35511"/>
                </a:cubicBezTo>
                <a:cubicBezTo>
                  <a:pt x="0" y="42826"/>
                  <a:pt x="10998" y="132899"/>
                  <a:pt x="17756" y="150921"/>
                </a:cubicBezTo>
                <a:cubicBezTo>
                  <a:pt x="21502" y="160911"/>
                  <a:pt x="29593" y="168676"/>
                  <a:pt x="35511" y="177554"/>
                </a:cubicBezTo>
                <a:cubicBezTo>
                  <a:pt x="38470" y="189391"/>
                  <a:pt x="41037" y="201332"/>
                  <a:pt x="44389" y="213064"/>
                </a:cubicBezTo>
                <a:cubicBezTo>
                  <a:pt x="46960" y="222062"/>
                  <a:pt x="50804" y="230669"/>
                  <a:pt x="53266" y="239697"/>
                </a:cubicBezTo>
                <a:cubicBezTo>
                  <a:pt x="59687" y="263240"/>
                  <a:pt x="65103" y="287045"/>
                  <a:pt x="71022" y="310719"/>
                </a:cubicBezTo>
                <a:cubicBezTo>
                  <a:pt x="73981" y="322556"/>
                  <a:pt x="71272" y="337602"/>
                  <a:pt x="79899" y="346229"/>
                </a:cubicBezTo>
                <a:lnTo>
                  <a:pt x="97655" y="363985"/>
                </a:lnTo>
                <a:cubicBezTo>
                  <a:pt x="113280" y="410863"/>
                  <a:pt x="101341" y="382831"/>
                  <a:pt x="142043" y="443884"/>
                </a:cubicBezTo>
                <a:cubicBezTo>
                  <a:pt x="147961" y="452762"/>
                  <a:pt x="150920" y="464599"/>
                  <a:pt x="159798" y="470517"/>
                </a:cubicBezTo>
                <a:cubicBezTo>
                  <a:pt x="168676" y="476435"/>
                  <a:pt x="178099" y="481607"/>
                  <a:pt x="186431" y="488272"/>
                </a:cubicBezTo>
                <a:cubicBezTo>
                  <a:pt x="192967" y="493501"/>
                  <a:pt x="197010" y="501721"/>
                  <a:pt x="204187" y="506027"/>
                </a:cubicBezTo>
                <a:cubicBezTo>
                  <a:pt x="212211" y="510842"/>
                  <a:pt x="222450" y="510720"/>
                  <a:pt x="230820" y="514905"/>
                </a:cubicBezTo>
                <a:cubicBezTo>
                  <a:pt x="240363" y="519677"/>
                  <a:pt x="249122" y="525995"/>
                  <a:pt x="257453" y="532660"/>
                </a:cubicBezTo>
                <a:cubicBezTo>
                  <a:pt x="263989" y="537889"/>
                  <a:pt x="267722" y="546673"/>
                  <a:pt x="275208" y="550416"/>
                </a:cubicBezTo>
                <a:cubicBezTo>
                  <a:pt x="288951" y="557287"/>
                  <a:pt x="356561" y="566686"/>
                  <a:pt x="363985" y="568171"/>
                </a:cubicBezTo>
                <a:cubicBezTo>
                  <a:pt x="375949" y="570564"/>
                  <a:pt x="387764" y="573697"/>
                  <a:pt x="399496" y="577049"/>
                </a:cubicBezTo>
                <a:cubicBezTo>
                  <a:pt x="408494" y="579620"/>
                  <a:pt x="416922" y="584252"/>
                  <a:pt x="426129" y="585926"/>
                </a:cubicBezTo>
                <a:cubicBezTo>
                  <a:pt x="449602" y="590194"/>
                  <a:pt x="473476" y="591845"/>
                  <a:pt x="497150" y="594804"/>
                </a:cubicBezTo>
                <a:cubicBezTo>
                  <a:pt x="531456" y="606240"/>
                  <a:pt x="525315" y="605417"/>
                  <a:pt x="568171" y="612559"/>
                </a:cubicBezTo>
                <a:cubicBezTo>
                  <a:pt x="588811" y="615999"/>
                  <a:pt x="609405" y="620633"/>
                  <a:pt x="630315" y="621437"/>
                </a:cubicBezTo>
                <a:cubicBezTo>
                  <a:pt x="763414" y="626556"/>
                  <a:pt x="896645" y="627356"/>
                  <a:pt x="1029810" y="630315"/>
                </a:cubicBezTo>
                <a:lnTo>
                  <a:pt x="1420428" y="648070"/>
                </a:lnTo>
                <a:cubicBezTo>
                  <a:pt x="1547709" y="648070"/>
                  <a:pt x="1674916" y="641958"/>
                  <a:pt x="1802167" y="639192"/>
                </a:cubicBezTo>
                <a:lnTo>
                  <a:pt x="2237173" y="630315"/>
                </a:lnTo>
                <a:cubicBezTo>
                  <a:pt x="2304116" y="608000"/>
                  <a:pt x="2224196" y="640697"/>
                  <a:pt x="2281562" y="594804"/>
                </a:cubicBezTo>
                <a:cubicBezTo>
                  <a:pt x="2288869" y="588958"/>
                  <a:pt x="2299317" y="588885"/>
                  <a:pt x="2308195" y="585926"/>
                </a:cubicBezTo>
                <a:cubicBezTo>
                  <a:pt x="2359078" y="509599"/>
                  <a:pt x="2291325" y="599422"/>
                  <a:pt x="2352583" y="550416"/>
                </a:cubicBezTo>
                <a:cubicBezTo>
                  <a:pt x="2386007" y="523677"/>
                  <a:pt x="2357774" y="527169"/>
                  <a:pt x="2379216" y="497150"/>
                </a:cubicBezTo>
                <a:cubicBezTo>
                  <a:pt x="2388946" y="483528"/>
                  <a:pt x="2414727" y="461639"/>
                  <a:pt x="2414727" y="461639"/>
                </a:cubicBezTo>
                <a:cubicBezTo>
                  <a:pt x="2439874" y="386193"/>
                  <a:pt x="2404802" y="478181"/>
                  <a:pt x="2441360" y="417251"/>
                </a:cubicBezTo>
                <a:cubicBezTo>
                  <a:pt x="2475936" y="359625"/>
                  <a:pt x="2423001" y="417854"/>
                  <a:pt x="2467993" y="372862"/>
                </a:cubicBezTo>
                <a:cubicBezTo>
                  <a:pt x="2484158" y="292034"/>
                  <a:pt x="2482109" y="322353"/>
                  <a:pt x="2467993" y="195309"/>
                </a:cubicBezTo>
                <a:cubicBezTo>
                  <a:pt x="2466960" y="186008"/>
                  <a:pt x="2465732" y="175293"/>
                  <a:pt x="2459115" y="168676"/>
                </a:cubicBezTo>
                <a:cubicBezTo>
                  <a:pt x="2452498" y="162059"/>
                  <a:pt x="2432482" y="159798"/>
                  <a:pt x="2432482" y="159798"/>
                </a:cubicBezTo>
                <a:lnTo>
                  <a:pt x="2459115" y="115410"/>
                </a:ln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63315945-AE01-4EB6-B1FC-8D043F1D365A}"/>
              </a:ext>
            </a:extLst>
          </p:cNvPr>
          <p:cNvCxnSpPr>
            <a:cxnSpLocks/>
          </p:cNvCxnSpPr>
          <p:nvPr/>
        </p:nvCxnSpPr>
        <p:spPr>
          <a:xfrm flipH="1" flipV="1">
            <a:off x="10036087" y="5870448"/>
            <a:ext cx="433793" cy="2995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6423DD66-3348-4A12-B11D-2EECEB6F8F6E}"/>
              </a:ext>
            </a:extLst>
          </p:cNvPr>
          <p:cNvSpPr txBox="1"/>
          <p:nvPr/>
        </p:nvSpPr>
        <p:spPr>
          <a:xfrm>
            <a:off x="2617805" y="2216712"/>
            <a:ext cx="37659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Maybe high acuity</a:t>
            </a: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5095F7D9-DD77-4A88-A437-F7CC7A540915}"/>
              </a:ext>
            </a:extLst>
          </p:cNvPr>
          <p:cNvSpPr/>
          <p:nvPr/>
        </p:nvSpPr>
        <p:spPr>
          <a:xfrm>
            <a:off x="3438144" y="3886200"/>
            <a:ext cx="3941064" cy="1325880"/>
          </a:xfrm>
          <a:custGeom>
            <a:avLst/>
            <a:gdLst>
              <a:gd name="connsiteX0" fmla="*/ 3291840 w 3941064"/>
              <a:gd name="connsiteY0" fmla="*/ 91440 h 1325880"/>
              <a:gd name="connsiteX1" fmla="*/ 3291840 w 3941064"/>
              <a:gd name="connsiteY1" fmla="*/ 91440 h 1325880"/>
              <a:gd name="connsiteX2" fmla="*/ 2523744 w 3941064"/>
              <a:gd name="connsiteY2" fmla="*/ 73152 h 1325880"/>
              <a:gd name="connsiteX3" fmla="*/ 2066544 w 3941064"/>
              <a:gd name="connsiteY3" fmla="*/ 64008 h 1325880"/>
              <a:gd name="connsiteX4" fmla="*/ 1682496 w 3941064"/>
              <a:gd name="connsiteY4" fmla="*/ 36576 h 1325880"/>
              <a:gd name="connsiteX5" fmla="*/ 1563624 w 3941064"/>
              <a:gd name="connsiteY5" fmla="*/ 27432 h 1325880"/>
              <a:gd name="connsiteX6" fmla="*/ 1234440 w 3941064"/>
              <a:gd name="connsiteY6" fmla="*/ 0 h 1325880"/>
              <a:gd name="connsiteX7" fmla="*/ 658368 w 3941064"/>
              <a:gd name="connsiteY7" fmla="*/ 9144 h 1325880"/>
              <a:gd name="connsiteX8" fmla="*/ 557784 w 3941064"/>
              <a:gd name="connsiteY8" fmla="*/ 36576 h 1325880"/>
              <a:gd name="connsiteX9" fmla="*/ 521208 w 3941064"/>
              <a:gd name="connsiteY9" fmla="*/ 45720 h 1325880"/>
              <a:gd name="connsiteX10" fmla="*/ 438912 w 3941064"/>
              <a:gd name="connsiteY10" fmla="*/ 73152 h 1325880"/>
              <a:gd name="connsiteX11" fmla="*/ 338328 w 3941064"/>
              <a:gd name="connsiteY11" fmla="*/ 100584 h 1325880"/>
              <a:gd name="connsiteX12" fmla="*/ 310896 w 3941064"/>
              <a:gd name="connsiteY12" fmla="*/ 109728 h 1325880"/>
              <a:gd name="connsiteX13" fmla="*/ 265176 w 3941064"/>
              <a:gd name="connsiteY13" fmla="*/ 137160 h 1325880"/>
              <a:gd name="connsiteX14" fmla="*/ 237744 w 3941064"/>
              <a:gd name="connsiteY14" fmla="*/ 155448 h 1325880"/>
              <a:gd name="connsiteX15" fmla="*/ 210312 w 3941064"/>
              <a:gd name="connsiteY15" fmla="*/ 164592 h 1325880"/>
              <a:gd name="connsiteX16" fmla="*/ 182880 w 3941064"/>
              <a:gd name="connsiteY16" fmla="*/ 182880 h 1325880"/>
              <a:gd name="connsiteX17" fmla="*/ 146304 w 3941064"/>
              <a:gd name="connsiteY17" fmla="*/ 201168 h 1325880"/>
              <a:gd name="connsiteX18" fmla="*/ 100584 w 3941064"/>
              <a:gd name="connsiteY18" fmla="*/ 256032 h 1325880"/>
              <a:gd name="connsiteX19" fmla="*/ 54864 w 3941064"/>
              <a:gd name="connsiteY19" fmla="*/ 320040 h 1325880"/>
              <a:gd name="connsiteX20" fmla="*/ 36576 w 3941064"/>
              <a:gd name="connsiteY20" fmla="*/ 374904 h 1325880"/>
              <a:gd name="connsiteX21" fmla="*/ 9144 w 3941064"/>
              <a:gd name="connsiteY21" fmla="*/ 448056 h 1325880"/>
              <a:gd name="connsiteX22" fmla="*/ 0 w 3941064"/>
              <a:gd name="connsiteY22" fmla="*/ 502920 h 1325880"/>
              <a:gd name="connsiteX23" fmla="*/ 9144 w 3941064"/>
              <a:gd name="connsiteY23" fmla="*/ 722376 h 1325880"/>
              <a:gd name="connsiteX24" fmla="*/ 27432 w 3941064"/>
              <a:gd name="connsiteY24" fmla="*/ 777240 h 1325880"/>
              <a:gd name="connsiteX25" fmla="*/ 36576 w 3941064"/>
              <a:gd name="connsiteY25" fmla="*/ 813816 h 1325880"/>
              <a:gd name="connsiteX26" fmla="*/ 45720 w 3941064"/>
              <a:gd name="connsiteY26" fmla="*/ 841248 h 1325880"/>
              <a:gd name="connsiteX27" fmla="*/ 54864 w 3941064"/>
              <a:gd name="connsiteY27" fmla="*/ 896112 h 1325880"/>
              <a:gd name="connsiteX28" fmla="*/ 64008 w 3941064"/>
              <a:gd name="connsiteY28" fmla="*/ 923544 h 1325880"/>
              <a:gd name="connsiteX29" fmla="*/ 73152 w 3941064"/>
              <a:gd name="connsiteY29" fmla="*/ 969264 h 1325880"/>
              <a:gd name="connsiteX30" fmla="*/ 109728 w 3941064"/>
              <a:gd name="connsiteY30" fmla="*/ 1024128 h 1325880"/>
              <a:gd name="connsiteX31" fmla="*/ 128016 w 3941064"/>
              <a:gd name="connsiteY31" fmla="*/ 1051560 h 1325880"/>
              <a:gd name="connsiteX32" fmla="*/ 182880 w 3941064"/>
              <a:gd name="connsiteY32" fmla="*/ 1088136 h 1325880"/>
              <a:gd name="connsiteX33" fmla="*/ 237744 w 3941064"/>
              <a:gd name="connsiteY33" fmla="*/ 1124712 h 1325880"/>
              <a:gd name="connsiteX34" fmla="*/ 320040 w 3941064"/>
              <a:gd name="connsiteY34" fmla="*/ 1152144 h 1325880"/>
              <a:gd name="connsiteX35" fmla="*/ 347472 w 3941064"/>
              <a:gd name="connsiteY35" fmla="*/ 1161288 h 1325880"/>
              <a:gd name="connsiteX36" fmla="*/ 374904 w 3941064"/>
              <a:gd name="connsiteY36" fmla="*/ 1170432 h 1325880"/>
              <a:gd name="connsiteX37" fmla="*/ 411480 w 3941064"/>
              <a:gd name="connsiteY37" fmla="*/ 1179576 h 1325880"/>
              <a:gd name="connsiteX38" fmla="*/ 457200 w 3941064"/>
              <a:gd name="connsiteY38" fmla="*/ 1197864 h 1325880"/>
              <a:gd name="connsiteX39" fmla="*/ 557784 w 3941064"/>
              <a:gd name="connsiteY39" fmla="*/ 1207008 h 1325880"/>
              <a:gd name="connsiteX40" fmla="*/ 621792 w 3941064"/>
              <a:gd name="connsiteY40" fmla="*/ 1216152 h 1325880"/>
              <a:gd name="connsiteX41" fmla="*/ 749808 w 3941064"/>
              <a:gd name="connsiteY41" fmla="*/ 1234440 h 1325880"/>
              <a:gd name="connsiteX42" fmla="*/ 786384 w 3941064"/>
              <a:gd name="connsiteY42" fmla="*/ 1243584 h 1325880"/>
              <a:gd name="connsiteX43" fmla="*/ 1042416 w 3941064"/>
              <a:gd name="connsiteY43" fmla="*/ 1261872 h 1325880"/>
              <a:gd name="connsiteX44" fmla="*/ 1143000 w 3941064"/>
              <a:gd name="connsiteY44" fmla="*/ 1271016 h 1325880"/>
              <a:gd name="connsiteX45" fmla="*/ 1499616 w 3941064"/>
              <a:gd name="connsiteY45" fmla="*/ 1280160 h 1325880"/>
              <a:gd name="connsiteX46" fmla="*/ 1572768 w 3941064"/>
              <a:gd name="connsiteY46" fmla="*/ 1289304 h 1325880"/>
              <a:gd name="connsiteX47" fmla="*/ 1728216 w 3941064"/>
              <a:gd name="connsiteY47" fmla="*/ 1298448 h 1325880"/>
              <a:gd name="connsiteX48" fmla="*/ 1828800 w 3941064"/>
              <a:gd name="connsiteY48" fmla="*/ 1307592 h 1325880"/>
              <a:gd name="connsiteX49" fmla="*/ 1947672 w 3941064"/>
              <a:gd name="connsiteY49" fmla="*/ 1325880 h 1325880"/>
              <a:gd name="connsiteX50" fmla="*/ 3273552 w 3941064"/>
              <a:gd name="connsiteY50" fmla="*/ 1316736 h 1325880"/>
              <a:gd name="connsiteX51" fmla="*/ 3648456 w 3941064"/>
              <a:gd name="connsiteY51" fmla="*/ 1307592 h 1325880"/>
              <a:gd name="connsiteX52" fmla="*/ 3794760 w 3941064"/>
              <a:gd name="connsiteY52" fmla="*/ 1280160 h 1325880"/>
              <a:gd name="connsiteX53" fmla="*/ 3877056 w 3941064"/>
              <a:gd name="connsiteY53" fmla="*/ 1243584 h 1325880"/>
              <a:gd name="connsiteX54" fmla="*/ 3904488 w 3941064"/>
              <a:gd name="connsiteY54" fmla="*/ 1216152 h 1325880"/>
              <a:gd name="connsiteX55" fmla="*/ 3922776 w 3941064"/>
              <a:gd name="connsiteY55" fmla="*/ 1188720 h 1325880"/>
              <a:gd name="connsiteX56" fmla="*/ 3941064 w 3941064"/>
              <a:gd name="connsiteY56" fmla="*/ 1133856 h 1325880"/>
              <a:gd name="connsiteX57" fmla="*/ 3931920 w 3941064"/>
              <a:gd name="connsiteY57" fmla="*/ 1024128 h 1325880"/>
              <a:gd name="connsiteX58" fmla="*/ 3877056 w 3941064"/>
              <a:gd name="connsiteY58" fmla="*/ 914400 h 1325880"/>
              <a:gd name="connsiteX59" fmla="*/ 3858768 w 3941064"/>
              <a:gd name="connsiteY59" fmla="*/ 886968 h 1325880"/>
              <a:gd name="connsiteX60" fmla="*/ 3840480 w 3941064"/>
              <a:gd name="connsiteY60" fmla="*/ 859536 h 1325880"/>
              <a:gd name="connsiteX61" fmla="*/ 3813048 w 3941064"/>
              <a:gd name="connsiteY61" fmla="*/ 804672 h 1325880"/>
              <a:gd name="connsiteX62" fmla="*/ 3785616 w 3941064"/>
              <a:gd name="connsiteY62" fmla="*/ 749808 h 1325880"/>
              <a:gd name="connsiteX63" fmla="*/ 3767328 w 3941064"/>
              <a:gd name="connsiteY63" fmla="*/ 649224 h 1325880"/>
              <a:gd name="connsiteX64" fmla="*/ 3758184 w 3941064"/>
              <a:gd name="connsiteY64" fmla="*/ 621792 h 1325880"/>
              <a:gd name="connsiteX65" fmla="*/ 3730752 w 3941064"/>
              <a:gd name="connsiteY65" fmla="*/ 530352 h 1325880"/>
              <a:gd name="connsiteX66" fmla="*/ 3721608 w 3941064"/>
              <a:gd name="connsiteY66" fmla="*/ 502920 h 1325880"/>
              <a:gd name="connsiteX67" fmla="*/ 3712464 w 3941064"/>
              <a:gd name="connsiteY67" fmla="*/ 475488 h 1325880"/>
              <a:gd name="connsiteX68" fmla="*/ 3694176 w 3941064"/>
              <a:gd name="connsiteY68" fmla="*/ 448056 h 1325880"/>
              <a:gd name="connsiteX69" fmla="*/ 3685032 w 3941064"/>
              <a:gd name="connsiteY69" fmla="*/ 420624 h 1325880"/>
              <a:gd name="connsiteX70" fmla="*/ 3666744 w 3941064"/>
              <a:gd name="connsiteY70" fmla="*/ 393192 h 1325880"/>
              <a:gd name="connsiteX71" fmla="*/ 3657600 w 3941064"/>
              <a:gd name="connsiteY71" fmla="*/ 365760 h 1325880"/>
              <a:gd name="connsiteX72" fmla="*/ 3575304 w 3941064"/>
              <a:gd name="connsiteY72" fmla="*/ 329184 h 1325880"/>
              <a:gd name="connsiteX73" fmla="*/ 3547872 w 3941064"/>
              <a:gd name="connsiteY73" fmla="*/ 320040 h 1325880"/>
              <a:gd name="connsiteX74" fmla="*/ 3529584 w 3941064"/>
              <a:gd name="connsiteY74" fmla="*/ 292608 h 1325880"/>
              <a:gd name="connsiteX75" fmla="*/ 3474720 w 3941064"/>
              <a:gd name="connsiteY75" fmla="*/ 274320 h 1325880"/>
              <a:gd name="connsiteX76" fmla="*/ 3456432 w 3941064"/>
              <a:gd name="connsiteY76" fmla="*/ 246888 h 1325880"/>
              <a:gd name="connsiteX77" fmla="*/ 3401568 w 3941064"/>
              <a:gd name="connsiteY77" fmla="*/ 219456 h 1325880"/>
              <a:gd name="connsiteX78" fmla="*/ 3364992 w 3941064"/>
              <a:gd name="connsiteY78" fmla="*/ 201168 h 1325880"/>
              <a:gd name="connsiteX79" fmla="*/ 3282696 w 3941064"/>
              <a:gd name="connsiteY79" fmla="*/ 155448 h 1325880"/>
              <a:gd name="connsiteX80" fmla="*/ 3273552 w 3941064"/>
              <a:gd name="connsiteY80" fmla="*/ 128016 h 1325880"/>
              <a:gd name="connsiteX81" fmla="*/ 3291840 w 3941064"/>
              <a:gd name="connsiteY81" fmla="*/ 91440 h 1325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3941064" h="1325880">
                <a:moveTo>
                  <a:pt x="3291840" y="91440"/>
                </a:moveTo>
                <a:lnTo>
                  <a:pt x="3291840" y="91440"/>
                </a:lnTo>
                <a:cubicBezTo>
                  <a:pt x="2972952" y="59551"/>
                  <a:pt x="3253086" y="84916"/>
                  <a:pt x="2523744" y="73152"/>
                </a:cubicBezTo>
                <a:lnTo>
                  <a:pt x="2066544" y="64008"/>
                </a:lnTo>
                <a:cubicBezTo>
                  <a:pt x="1824828" y="49789"/>
                  <a:pt x="1977500" y="59866"/>
                  <a:pt x="1682496" y="36576"/>
                </a:cubicBezTo>
                <a:cubicBezTo>
                  <a:pt x="1642878" y="33448"/>
                  <a:pt x="1602966" y="33052"/>
                  <a:pt x="1563624" y="27432"/>
                </a:cubicBezTo>
                <a:cubicBezTo>
                  <a:pt x="1369157" y="-349"/>
                  <a:pt x="1478669" y="11101"/>
                  <a:pt x="1234440" y="0"/>
                </a:cubicBezTo>
                <a:lnTo>
                  <a:pt x="658368" y="9144"/>
                </a:lnTo>
                <a:cubicBezTo>
                  <a:pt x="622519" y="10198"/>
                  <a:pt x="591702" y="28096"/>
                  <a:pt x="557784" y="36576"/>
                </a:cubicBezTo>
                <a:cubicBezTo>
                  <a:pt x="545592" y="39624"/>
                  <a:pt x="533219" y="42024"/>
                  <a:pt x="521208" y="45720"/>
                </a:cubicBezTo>
                <a:cubicBezTo>
                  <a:pt x="493571" y="54224"/>
                  <a:pt x="467266" y="67481"/>
                  <a:pt x="438912" y="73152"/>
                </a:cubicBezTo>
                <a:cubicBezTo>
                  <a:pt x="374289" y="86077"/>
                  <a:pt x="407936" y="77381"/>
                  <a:pt x="338328" y="100584"/>
                </a:cubicBezTo>
                <a:cubicBezTo>
                  <a:pt x="329184" y="103632"/>
                  <a:pt x="319161" y="104769"/>
                  <a:pt x="310896" y="109728"/>
                </a:cubicBezTo>
                <a:cubicBezTo>
                  <a:pt x="295656" y="118872"/>
                  <a:pt x="280247" y="127740"/>
                  <a:pt x="265176" y="137160"/>
                </a:cubicBezTo>
                <a:cubicBezTo>
                  <a:pt x="255857" y="142985"/>
                  <a:pt x="247574" y="150533"/>
                  <a:pt x="237744" y="155448"/>
                </a:cubicBezTo>
                <a:cubicBezTo>
                  <a:pt x="229123" y="159759"/>
                  <a:pt x="218933" y="160281"/>
                  <a:pt x="210312" y="164592"/>
                </a:cubicBezTo>
                <a:cubicBezTo>
                  <a:pt x="200482" y="169507"/>
                  <a:pt x="192422" y="177428"/>
                  <a:pt x="182880" y="182880"/>
                </a:cubicBezTo>
                <a:cubicBezTo>
                  <a:pt x="171045" y="189643"/>
                  <a:pt x="157396" y="193245"/>
                  <a:pt x="146304" y="201168"/>
                </a:cubicBezTo>
                <a:cubicBezTo>
                  <a:pt x="121400" y="218957"/>
                  <a:pt x="117293" y="232640"/>
                  <a:pt x="100584" y="256032"/>
                </a:cubicBezTo>
                <a:cubicBezTo>
                  <a:pt x="96611" y="261595"/>
                  <a:pt x="59934" y="308631"/>
                  <a:pt x="54864" y="320040"/>
                </a:cubicBezTo>
                <a:cubicBezTo>
                  <a:pt x="47035" y="337656"/>
                  <a:pt x="43735" y="357006"/>
                  <a:pt x="36576" y="374904"/>
                </a:cubicBezTo>
                <a:cubicBezTo>
                  <a:pt x="33016" y="383803"/>
                  <a:pt x="12728" y="431930"/>
                  <a:pt x="9144" y="448056"/>
                </a:cubicBezTo>
                <a:cubicBezTo>
                  <a:pt x="5122" y="466155"/>
                  <a:pt x="3048" y="484632"/>
                  <a:pt x="0" y="502920"/>
                </a:cubicBezTo>
                <a:cubicBezTo>
                  <a:pt x="3048" y="576072"/>
                  <a:pt x="1859" y="649524"/>
                  <a:pt x="9144" y="722376"/>
                </a:cubicBezTo>
                <a:cubicBezTo>
                  <a:pt x="11062" y="741558"/>
                  <a:pt x="22757" y="758538"/>
                  <a:pt x="27432" y="777240"/>
                </a:cubicBezTo>
                <a:cubicBezTo>
                  <a:pt x="30480" y="789432"/>
                  <a:pt x="33124" y="801732"/>
                  <a:pt x="36576" y="813816"/>
                </a:cubicBezTo>
                <a:cubicBezTo>
                  <a:pt x="39224" y="823084"/>
                  <a:pt x="43629" y="831839"/>
                  <a:pt x="45720" y="841248"/>
                </a:cubicBezTo>
                <a:cubicBezTo>
                  <a:pt x="49742" y="859347"/>
                  <a:pt x="50842" y="878013"/>
                  <a:pt x="54864" y="896112"/>
                </a:cubicBezTo>
                <a:cubicBezTo>
                  <a:pt x="56955" y="905521"/>
                  <a:pt x="61670" y="914193"/>
                  <a:pt x="64008" y="923544"/>
                </a:cubicBezTo>
                <a:cubicBezTo>
                  <a:pt x="67777" y="938622"/>
                  <a:pt x="66721" y="955115"/>
                  <a:pt x="73152" y="969264"/>
                </a:cubicBezTo>
                <a:cubicBezTo>
                  <a:pt x="82247" y="989273"/>
                  <a:pt x="97536" y="1005840"/>
                  <a:pt x="109728" y="1024128"/>
                </a:cubicBezTo>
                <a:cubicBezTo>
                  <a:pt x="115824" y="1033272"/>
                  <a:pt x="120245" y="1043789"/>
                  <a:pt x="128016" y="1051560"/>
                </a:cubicBezTo>
                <a:cubicBezTo>
                  <a:pt x="188895" y="1112439"/>
                  <a:pt x="123330" y="1055053"/>
                  <a:pt x="182880" y="1088136"/>
                </a:cubicBezTo>
                <a:cubicBezTo>
                  <a:pt x="202093" y="1098810"/>
                  <a:pt x="216892" y="1117761"/>
                  <a:pt x="237744" y="1124712"/>
                </a:cubicBezTo>
                <a:lnTo>
                  <a:pt x="320040" y="1152144"/>
                </a:lnTo>
                <a:lnTo>
                  <a:pt x="347472" y="1161288"/>
                </a:lnTo>
                <a:cubicBezTo>
                  <a:pt x="356616" y="1164336"/>
                  <a:pt x="365553" y="1168094"/>
                  <a:pt x="374904" y="1170432"/>
                </a:cubicBezTo>
                <a:cubicBezTo>
                  <a:pt x="387096" y="1173480"/>
                  <a:pt x="399558" y="1175602"/>
                  <a:pt x="411480" y="1179576"/>
                </a:cubicBezTo>
                <a:cubicBezTo>
                  <a:pt x="427052" y="1184767"/>
                  <a:pt x="441067" y="1194839"/>
                  <a:pt x="457200" y="1197864"/>
                </a:cubicBezTo>
                <a:cubicBezTo>
                  <a:pt x="490290" y="1204068"/>
                  <a:pt x="524324" y="1203290"/>
                  <a:pt x="557784" y="1207008"/>
                </a:cubicBezTo>
                <a:cubicBezTo>
                  <a:pt x="579205" y="1209388"/>
                  <a:pt x="600428" y="1213304"/>
                  <a:pt x="621792" y="1216152"/>
                </a:cubicBezTo>
                <a:cubicBezTo>
                  <a:pt x="672362" y="1222895"/>
                  <a:pt x="701622" y="1224803"/>
                  <a:pt x="749808" y="1234440"/>
                </a:cubicBezTo>
                <a:cubicBezTo>
                  <a:pt x="762131" y="1236905"/>
                  <a:pt x="773872" y="1242411"/>
                  <a:pt x="786384" y="1243584"/>
                </a:cubicBezTo>
                <a:cubicBezTo>
                  <a:pt x="871572" y="1251570"/>
                  <a:pt x="957206" y="1254126"/>
                  <a:pt x="1042416" y="1261872"/>
                </a:cubicBezTo>
                <a:cubicBezTo>
                  <a:pt x="1075944" y="1264920"/>
                  <a:pt x="1109361" y="1269670"/>
                  <a:pt x="1143000" y="1271016"/>
                </a:cubicBezTo>
                <a:cubicBezTo>
                  <a:pt x="1261816" y="1275769"/>
                  <a:pt x="1380744" y="1277112"/>
                  <a:pt x="1499616" y="1280160"/>
                </a:cubicBezTo>
                <a:cubicBezTo>
                  <a:pt x="1524000" y="1283208"/>
                  <a:pt x="1548272" y="1287344"/>
                  <a:pt x="1572768" y="1289304"/>
                </a:cubicBezTo>
                <a:cubicBezTo>
                  <a:pt x="1624508" y="1293443"/>
                  <a:pt x="1676442" y="1294750"/>
                  <a:pt x="1728216" y="1298448"/>
                </a:cubicBezTo>
                <a:cubicBezTo>
                  <a:pt x="1761797" y="1300847"/>
                  <a:pt x="1795272" y="1304544"/>
                  <a:pt x="1828800" y="1307592"/>
                </a:cubicBezTo>
                <a:cubicBezTo>
                  <a:pt x="1875755" y="1323244"/>
                  <a:pt x="1876950" y="1325880"/>
                  <a:pt x="1947672" y="1325880"/>
                </a:cubicBezTo>
                <a:lnTo>
                  <a:pt x="3273552" y="1316736"/>
                </a:lnTo>
                <a:lnTo>
                  <a:pt x="3648456" y="1307592"/>
                </a:lnTo>
                <a:cubicBezTo>
                  <a:pt x="3691303" y="1305843"/>
                  <a:pt x="3754274" y="1293655"/>
                  <a:pt x="3794760" y="1280160"/>
                </a:cubicBezTo>
                <a:cubicBezTo>
                  <a:pt x="3834632" y="1266869"/>
                  <a:pt x="3848075" y="1267735"/>
                  <a:pt x="3877056" y="1243584"/>
                </a:cubicBezTo>
                <a:cubicBezTo>
                  <a:pt x="3886990" y="1235305"/>
                  <a:pt x="3896209" y="1226086"/>
                  <a:pt x="3904488" y="1216152"/>
                </a:cubicBezTo>
                <a:cubicBezTo>
                  <a:pt x="3911523" y="1207709"/>
                  <a:pt x="3918313" y="1198763"/>
                  <a:pt x="3922776" y="1188720"/>
                </a:cubicBezTo>
                <a:cubicBezTo>
                  <a:pt x="3930605" y="1171104"/>
                  <a:pt x="3941064" y="1133856"/>
                  <a:pt x="3941064" y="1133856"/>
                </a:cubicBezTo>
                <a:cubicBezTo>
                  <a:pt x="3938016" y="1097280"/>
                  <a:pt x="3937954" y="1060331"/>
                  <a:pt x="3931920" y="1024128"/>
                </a:cubicBezTo>
                <a:cubicBezTo>
                  <a:pt x="3923507" y="973651"/>
                  <a:pt x="3905141" y="956527"/>
                  <a:pt x="3877056" y="914400"/>
                </a:cubicBezTo>
                <a:lnTo>
                  <a:pt x="3858768" y="886968"/>
                </a:lnTo>
                <a:cubicBezTo>
                  <a:pt x="3852672" y="877824"/>
                  <a:pt x="3843955" y="869962"/>
                  <a:pt x="3840480" y="859536"/>
                </a:cubicBezTo>
                <a:cubicBezTo>
                  <a:pt x="3817496" y="790585"/>
                  <a:pt x="3848500" y="875576"/>
                  <a:pt x="3813048" y="804672"/>
                </a:cubicBezTo>
                <a:cubicBezTo>
                  <a:pt x="3775190" y="728956"/>
                  <a:pt x="3838027" y="828424"/>
                  <a:pt x="3785616" y="749808"/>
                </a:cubicBezTo>
                <a:cubicBezTo>
                  <a:pt x="3781540" y="725351"/>
                  <a:pt x="3773718" y="674784"/>
                  <a:pt x="3767328" y="649224"/>
                </a:cubicBezTo>
                <a:cubicBezTo>
                  <a:pt x="3764990" y="639873"/>
                  <a:pt x="3760832" y="631060"/>
                  <a:pt x="3758184" y="621792"/>
                </a:cubicBezTo>
                <a:cubicBezTo>
                  <a:pt x="3730545" y="525056"/>
                  <a:pt x="3774212" y="660732"/>
                  <a:pt x="3730752" y="530352"/>
                </a:cubicBezTo>
                <a:lnTo>
                  <a:pt x="3721608" y="502920"/>
                </a:lnTo>
                <a:cubicBezTo>
                  <a:pt x="3718560" y="493776"/>
                  <a:pt x="3717811" y="483508"/>
                  <a:pt x="3712464" y="475488"/>
                </a:cubicBezTo>
                <a:cubicBezTo>
                  <a:pt x="3706368" y="466344"/>
                  <a:pt x="3699091" y="457886"/>
                  <a:pt x="3694176" y="448056"/>
                </a:cubicBezTo>
                <a:cubicBezTo>
                  <a:pt x="3689865" y="439435"/>
                  <a:pt x="3689343" y="429245"/>
                  <a:pt x="3685032" y="420624"/>
                </a:cubicBezTo>
                <a:cubicBezTo>
                  <a:pt x="3680117" y="410794"/>
                  <a:pt x="3671659" y="403022"/>
                  <a:pt x="3666744" y="393192"/>
                </a:cubicBezTo>
                <a:cubicBezTo>
                  <a:pt x="3662433" y="384571"/>
                  <a:pt x="3663621" y="373286"/>
                  <a:pt x="3657600" y="365760"/>
                </a:cubicBezTo>
                <a:cubicBezTo>
                  <a:pt x="3641792" y="346000"/>
                  <a:pt x="3592068" y="334772"/>
                  <a:pt x="3575304" y="329184"/>
                </a:cubicBezTo>
                <a:lnTo>
                  <a:pt x="3547872" y="320040"/>
                </a:lnTo>
                <a:cubicBezTo>
                  <a:pt x="3541776" y="310896"/>
                  <a:pt x="3538903" y="298433"/>
                  <a:pt x="3529584" y="292608"/>
                </a:cubicBezTo>
                <a:cubicBezTo>
                  <a:pt x="3513237" y="282391"/>
                  <a:pt x="3474720" y="274320"/>
                  <a:pt x="3474720" y="274320"/>
                </a:cubicBezTo>
                <a:cubicBezTo>
                  <a:pt x="3468624" y="265176"/>
                  <a:pt x="3464203" y="254659"/>
                  <a:pt x="3456432" y="246888"/>
                </a:cubicBezTo>
                <a:cubicBezTo>
                  <a:pt x="3434466" y="224922"/>
                  <a:pt x="3427598" y="230612"/>
                  <a:pt x="3401568" y="219456"/>
                </a:cubicBezTo>
                <a:cubicBezTo>
                  <a:pt x="3389039" y="214086"/>
                  <a:pt x="3376681" y="208181"/>
                  <a:pt x="3364992" y="201168"/>
                </a:cubicBezTo>
                <a:cubicBezTo>
                  <a:pt x="3286387" y="154005"/>
                  <a:pt x="3337874" y="173841"/>
                  <a:pt x="3282696" y="155448"/>
                </a:cubicBezTo>
                <a:cubicBezTo>
                  <a:pt x="3279648" y="146304"/>
                  <a:pt x="3277863" y="136637"/>
                  <a:pt x="3273552" y="128016"/>
                </a:cubicBezTo>
                <a:lnTo>
                  <a:pt x="3291840" y="91440"/>
                </a:ln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0A135EB8-BD83-4198-AEFC-AC25BE0F3DDE}"/>
              </a:ext>
            </a:extLst>
          </p:cNvPr>
          <p:cNvCxnSpPr/>
          <p:nvPr/>
        </p:nvCxnSpPr>
        <p:spPr>
          <a:xfrm>
            <a:off x="4361688" y="2809800"/>
            <a:ext cx="278138" cy="8843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27A6D9DA-597A-44C2-B4B3-69F9945F225F}"/>
              </a:ext>
            </a:extLst>
          </p:cNvPr>
          <p:cNvSpPr txBox="1"/>
          <p:nvPr/>
        </p:nvSpPr>
        <p:spPr>
          <a:xfrm>
            <a:off x="7379208" y="6169993"/>
            <a:ext cx="49317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Looks good now but with HOB won’t</a:t>
            </a:r>
          </a:p>
          <a:p>
            <a:r>
              <a:rPr lang="en-US" dirty="0"/>
              <a:t>For CAUTI IVAC still too many people getting sick</a:t>
            </a:r>
          </a:p>
        </p:txBody>
      </p:sp>
    </p:spTree>
    <p:extLst>
      <p:ext uri="{BB962C8B-B14F-4D97-AF65-F5344CB8AC3E}">
        <p14:creationId xmlns:p14="http://schemas.microsoft.com/office/powerpoint/2010/main" val="8052030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7805D1-8C1C-48D7-B5D3-D9CB1A357F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to look for in your scatterplots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4CFAE2-2554-4FF6-8B3E-73A0FD9321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trend downward</a:t>
            </a:r>
          </a:p>
          <a:p>
            <a:pPr lvl="1"/>
            <a:r>
              <a:rPr lang="en-US" dirty="0"/>
              <a:t>Probable that as you reduce lines only your highest risk patients remain so you end up with a high SIR             SUR</a:t>
            </a:r>
          </a:p>
          <a:p>
            <a:r>
              <a:rPr lang="en-US" dirty="0"/>
              <a:t>An upward trend SUR People who do poor line care also do a poor job pulling the line </a:t>
            </a:r>
          </a:p>
          <a:p>
            <a:pPr marL="0" indent="0">
              <a:buNone/>
            </a:pPr>
            <a:r>
              <a:rPr lang="en-US" dirty="0"/>
              <a:t>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214328-4987-4916-95DA-3F98855FD709}"/>
              </a:ext>
            </a:extLst>
          </p:cNvPr>
          <p:cNvSpPr txBox="1"/>
          <p:nvPr/>
        </p:nvSpPr>
        <p:spPr>
          <a:xfrm>
            <a:off x="8611340" y="2814221"/>
            <a:ext cx="487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2C79929-4D4B-4035-A932-6BF0FD2791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7767" y="1689322"/>
            <a:ext cx="2213040" cy="20667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9166EF-75FA-4BAD-8B7D-411D328DC7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4374" y="4409164"/>
            <a:ext cx="2395034" cy="22680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F7EDB8A-5586-43D0-A9B3-5C5AA4D294CD}"/>
              </a:ext>
            </a:extLst>
          </p:cNvPr>
          <p:cNvSpPr txBox="1"/>
          <p:nvPr/>
        </p:nvSpPr>
        <p:spPr>
          <a:xfrm>
            <a:off x="5976152" y="5117233"/>
            <a:ext cx="487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E6AA27B-2C90-4E14-8F58-BF7CFDA41043}"/>
              </a:ext>
            </a:extLst>
          </p:cNvPr>
          <p:cNvSpPr txBox="1"/>
          <p:nvPr/>
        </p:nvSpPr>
        <p:spPr>
          <a:xfrm>
            <a:off x="7597857" y="6417188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SUR</a:t>
            </a:r>
          </a:p>
        </p:txBody>
      </p:sp>
    </p:spTree>
    <p:extLst>
      <p:ext uri="{BB962C8B-B14F-4D97-AF65-F5344CB8AC3E}">
        <p14:creationId xmlns:p14="http://schemas.microsoft.com/office/powerpoint/2010/main" val="11300191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49D512-E2FC-4BF1-8604-0D21F7CF2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Where lives need most protected</a:t>
            </a:r>
            <a:br>
              <a:rPr lang="en-US" dirty="0"/>
            </a:br>
            <a:r>
              <a:rPr lang="en-US" dirty="0"/>
              <a:t>Or you Could just be lazy and look at your </a:t>
            </a:r>
            <a:r>
              <a:rPr lang="en-US" cap="none" dirty="0" err="1"/>
              <a:t>pSIR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2AE216-6135-4FD5-8BB6-738BFCFD2E44}"/>
              </a:ext>
            </a:extLst>
          </p:cNvPr>
          <p:cNvSpPr txBox="1"/>
          <p:nvPr/>
        </p:nvSpPr>
        <p:spPr>
          <a:xfrm>
            <a:off x="2401455" y="3546886"/>
            <a:ext cx="487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89A4C7-59D1-4D4D-8F03-5CD9B4F23F58}"/>
              </a:ext>
            </a:extLst>
          </p:cNvPr>
          <p:cNvSpPr txBox="1"/>
          <p:nvPr/>
        </p:nvSpPr>
        <p:spPr>
          <a:xfrm>
            <a:off x="6095999" y="5620731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SUR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4554106-FE8C-4B7A-8091-D972ACE97D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74831" y="2725593"/>
            <a:ext cx="2514600" cy="238125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A9ACC1D9-806B-449C-8C0D-2A0FA93E44CD}"/>
              </a:ext>
            </a:extLst>
          </p:cNvPr>
          <p:cNvSpPr/>
          <p:nvPr/>
        </p:nvSpPr>
        <p:spPr>
          <a:xfrm>
            <a:off x="5220070" y="2725445"/>
            <a:ext cx="1642369" cy="150920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90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7385C-59A1-48C1-AF1F-EEAC2C4C41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0F9DAB8-A273-4248-BF85-76B9FD8F72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2632" y="2180889"/>
            <a:ext cx="4578493" cy="275563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ACE5D90-3CE0-47F2-9218-5AE3D8D21BC1}"/>
              </a:ext>
            </a:extLst>
          </p:cNvPr>
          <p:cNvSpPr txBox="1"/>
          <p:nvPr/>
        </p:nvSpPr>
        <p:spPr>
          <a:xfrm>
            <a:off x="2432482" y="2059619"/>
            <a:ext cx="8638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CAUTI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6E798F-66A8-4FB6-AF84-8104505DF31A}"/>
              </a:ext>
            </a:extLst>
          </p:cNvPr>
          <p:cNvSpPr txBox="1"/>
          <p:nvPr/>
        </p:nvSpPr>
        <p:spPr>
          <a:xfrm>
            <a:off x="230819" y="3355759"/>
            <a:ext cx="487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41E7CD-5064-4E43-8578-24F8EF4881AD}"/>
              </a:ext>
            </a:extLst>
          </p:cNvPr>
          <p:cNvSpPr txBox="1"/>
          <p:nvPr/>
        </p:nvSpPr>
        <p:spPr>
          <a:xfrm>
            <a:off x="2317072" y="5282214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SUR</a:t>
            </a:r>
          </a:p>
        </p:txBody>
      </p:sp>
    </p:spTree>
    <p:extLst>
      <p:ext uri="{BB962C8B-B14F-4D97-AF65-F5344CB8AC3E}">
        <p14:creationId xmlns:p14="http://schemas.microsoft.com/office/powerpoint/2010/main" val="3019529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4DF66C-0B75-48EA-910F-806EAE0503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AD4B9A-8D93-407E-A24E-FAFB9CCBA6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ACD95F-6F38-4871-B175-4818AD185B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739" y="439297"/>
            <a:ext cx="11567605" cy="613920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E2A463D-A3BB-43A4-A40F-C52D77CA651D}"/>
              </a:ext>
            </a:extLst>
          </p:cNvPr>
          <p:cNvSpPr txBox="1"/>
          <p:nvPr/>
        </p:nvSpPr>
        <p:spPr>
          <a:xfrm>
            <a:off x="581192" y="6441439"/>
            <a:ext cx="3378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Thanks Loriel Magsino, MPH, CIC!</a:t>
            </a:r>
          </a:p>
        </p:txBody>
      </p:sp>
    </p:spTree>
    <p:extLst>
      <p:ext uri="{BB962C8B-B14F-4D97-AF65-F5344CB8AC3E}">
        <p14:creationId xmlns:p14="http://schemas.microsoft.com/office/powerpoint/2010/main" val="40914689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05082-7012-4E61-B3D2-767EAC2821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 err="1"/>
              <a:t>pSIR</a:t>
            </a:r>
            <a:r>
              <a:rPr lang="en-US" cap="none" dirty="0"/>
              <a:t> CHALLANGES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61BA87-E74B-4AE3-9A32-CC8BC46482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You don’t want the </a:t>
            </a:r>
            <a:r>
              <a:rPr lang="en-US" dirty="0" err="1"/>
              <a:t>pSIR</a:t>
            </a:r>
            <a:r>
              <a:rPr lang="en-US" dirty="0"/>
              <a:t> with CLABSI to drive you to using more PIVs and midlines</a:t>
            </a:r>
          </a:p>
          <a:p>
            <a:pPr lvl="1"/>
            <a:r>
              <a:rPr lang="en-US" dirty="0"/>
              <a:t>Not an issue with CAUTI or IVAC+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60340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B301E3-5C15-450E-A3FD-C9DAE84BAC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So if my SIR should be below 0.869 for my ICU </a:t>
            </a:r>
            <a:r>
              <a:rPr lang="en-US" dirty="0" err="1"/>
              <a:t>clabsi</a:t>
            </a:r>
            <a:r>
              <a:rPr lang="en-US" dirty="0"/>
              <a:t> and 0.676 for my wards what should </a:t>
            </a:r>
            <a:r>
              <a:rPr lang="en-US" cap="none" dirty="0"/>
              <a:t>MY </a:t>
            </a:r>
            <a:r>
              <a:rPr lang="en-US" cap="none" dirty="0" err="1"/>
              <a:t>pSIR</a:t>
            </a:r>
            <a:r>
              <a:rPr lang="en-US" cap="none" dirty="0"/>
              <a:t> BE? </a:t>
            </a: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CB8D47F-2705-49EA-B44C-546542762A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01517" y="1939983"/>
            <a:ext cx="6340389" cy="233192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968985A-84FB-43A3-AEF0-725A43760816}"/>
              </a:ext>
            </a:extLst>
          </p:cNvPr>
          <p:cNvSpPr txBox="1"/>
          <p:nvPr/>
        </p:nvSpPr>
        <p:spPr>
          <a:xfrm>
            <a:off x="7244179" y="4847208"/>
            <a:ext cx="22174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Where is the median?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1747301-2B6A-4298-B659-A6783EE0233A}"/>
              </a:ext>
            </a:extLst>
          </p:cNvPr>
          <p:cNvCxnSpPr/>
          <p:nvPr/>
        </p:nvCxnSpPr>
        <p:spPr>
          <a:xfrm flipV="1">
            <a:off x="8762260" y="3212476"/>
            <a:ext cx="1003176" cy="16347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0AF8AD38-3E03-48D6-8F32-E416976BCB2C}"/>
              </a:ext>
            </a:extLst>
          </p:cNvPr>
          <p:cNvSpPr txBox="1"/>
          <p:nvPr/>
        </p:nvSpPr>
        <p:spPr>
          <a:xfrm>
            <a:off x="9667783" y="2921278"/>
            <a:ext cx="577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?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B0FD154-86CB-48FE-ACDD-F3BDA3C386FB}"/>
              </a:ext>
            </a:extLst>
          </p:cNvPr>
          <p:cNvCxnSpPr/>
          <p:nvPr/>
        </p:nvCxnSpPr>
        <p:spPr>
          <a:xfrm flipV="1">
            <a:off x="4678532" y="2485748"/>
            <a:ext cx="1873188" cy="26562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6CB2C90-DD4A-45AF-A66C-2DDE967673F8}"/>
              </a:ext>
            </a:extLst>
          </p:cNvPr>
          <p:cNvSpPr txBox="1"/>
          <p:nvPr/>
        </p:nvSpPr>
        <p:spPr>
          <a:xfrm>
            <a:off x="3852909" y="5299969"/>
            <a:ext cx="2712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Wards and ICU </a:t>
            </a:r>
            <a:r>
              <a:rPr lang="en-US" dirty="0" err="1"/>
              <a:t>combo’ed</a:t>
            </a:r>
            <a:r>
              <a:rPr lang="en-US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167278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0415E-C2A1-4B9D-B7A5-8859129275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Normalizing the SIR to 2022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6A8D66-B43F-4075-81C3-3B3BC1FAAA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Pretty easy math take the 2022 SIR 0.869 and your current SIR (using 10 East’s SIR 2.033 compared to the 2015 baseline) and divide them so 2.033/0.869= 2.34 SIR when using the 2022 baseline </a:t>
            </a:r>
          </a:p>
        </p:txBody>
      </p:sp>
    </p:spTree>
    <p:extLst>
      <p:ext uri="{BB962C8B-B14F-4D97-AF65-F5344CB8AC3E}">
        <p14:creationId xmlns:p14="http://schemas.microsoft.com/office/powerpoint/2010/main" val="19839354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445039-09D3-4ABF-999C-E56F294678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So What DOES THE </a:t>
            </a:r>
            <a:r>
              <a:rPr lang="en-US" cap="none" dirty="0" err="1"/>
              <a:t>p</a:t>
            </a:r>
            <a:r>
              <a:rPr lang="en-US" dirty="0" err="1"/>
              <a:t>SIR</a:t>
            </a:r>
            <a:r>
              <a:rPr lang="en-US" dirty="0"/>
              <a:t> Do to my FOCUS</a:t>
            </a:r>
            <a:br>
              <a:rPr lang="en-US" dirty="0"/>
            </a:br>
            <a:r>
              <a:rPr lang="en-US" dirty="0"/>
              <a:t>25 Units never make the list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7B858BF5-F259-4012-B17C-052BC86D68E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92429344"/>
              </p:ext>
            </p:extLst>
          </p:nvPr>
        </p:nvGraphicFramePr>
        <p:xfrm>
          <a:off x="581024" y="1818411"/>
          <a:ext cx="11515726" cy="50099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38719">
                  <a:extLst>
                    <a:ext uri="{9D8B030D-6E8A-4147-A177-3AD203B41FA5}">
                      <a16:colId xmlns:a16="http://schemas.microsoft.com/office/drawing/2014/main" val="3428438847"/>
                    </a:ext>
                  </a:extLst>
                </a:gridCol>
                <a:gridCol w="913775">
                  <a:extLst>
                    <a:ext uri="{9D8B030D-6E8A-4147-A177-3AD203B41FA5}">
                      <a16:colId xmlns:a16="http://schemas.microsoft.com/office/drawing/2014/main" val="4207590750"/>
                    </a:ext>
                  </a:extLst>
                </a:gridCol>
                <a:gridCol w="1072207">
                  <a:extLst>
                    <a:ext uri="{9D8B030D-6E8A-4147-A177-3AD203B41FA5}">
                      <a16:colId xmlns:a16="http://schemas.microsoft.com/office/drawing/2014/main" val="6351162"/>
                    </a:ext>
                  </a:extLst>
                </a:gridCol>
                <a:gridCol w="1164772">
                  <a:extLst>
                    <a:ext uri="{9D8B030D-6E8A-4147-A177-3AD203B41FA5}">
                      <a16:colId xmlns:a16="http://schemas.microsoft.com/office/drawing/2014/main" val="2996197827"/>
                    </a:ext>
                  </a:extLst>
                </a:gridCol>
                <a:gridCol w="2408751">
                  <a:extLst>
                    <a:ext uri="{9D8B030D-6E8A-4147-A177-3AD203B41FA5}">
                      <a16:colId xmlns:a16="http://schemas.microsoft.com/office/drawing/2014/main" val="2670492805"/>
                    </a:ext>
                  </a:extLst>
                </a:gridCol>
                <a:gridCol w="2408751">
                  <a:extLst>
                    <a:ext uri="{9D8B030D-6E8A-4147-A177-3AD203B41FA5}">
                      <a16:colId xmlns:a16="http://schemas.microsoft.com/office/drawing/2014/main" val="4029228597"/>
                    </a:ext>
                  </a:extLst>
                </a:gridCol>
                <a:gridCol w="2408751">
                  <a:extLst>
                    <a:ext uri="{9D8B030D-6E8A-4147-A177-3AD203B41FA5}">
                      <a16:colId xmlns:a16="http://schemas.microsoft.com/office/drawing/2014/main" val="2038289934"/>
                    </a:ext>
                  </a:extLst>
                </a:gridCol>
              </a:tblGrid>
              <a:tr h="888156">
                <a:tc>
                  <a:txBody>
                    <a:bodyPr/>
                    <a:lstStyle/>
                    <a:p>
                      <a:r>
                        <a:rPr lang="en-US" dirty="0"/>
                        <a:t>Units </a:t>
                      </a:r>
                      <a:r>
                        <a:rPr lang="en-US" sz="1600" dirty="0"/>
                        <a:t>(# CLABSI)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SIR&gt;1</a:t>
                      </a:r>
                    </a:p>
                    <a:p>
                      <a:r>
                        <a:rPr lang="en-US" dirty="0"/>
                        <a:t>2015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SIR&gt; CA (0.869)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pSIR</a:t>
                      </a:r>
                      <a:r>
                        <a:rPr lang="en-US" dirty="0"/>
                        <a:t>&gt; 1.0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pSIR</a:t>
                      </a:r>
                      <a:r>
                        <a:rPr lang="en-US" dirty="0"/>
                        <a:t> 2015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/>
                        <a:t>pSIR</a:t>
                      </a:r>
                      <a:r>
                        <a:rPr lang="en-US" dirty="0"/>
                        <a:t> &gt;CA(0.695) 2022 (# CLABSI)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/>
                        <a:t>pSIR</a:t>
                      </a:r>
                      <a:r>
                        <a:rPr lang="en-US" dirty="0"/>
                        <a:t> 2022</a:t>
                      </a:r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662858"/>
                  </a:ext>
                </a:extLst>
              </a:tr>
              <a:tr h="25206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 EAST (3)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2.033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 EAST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JMC 6G PCU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2.296446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JMC 6G PCU (4)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3.304239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044053503"/>
                  </a:ext>
                </a:extLst>
              </a:tr>
              <a:tr h="421874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 WEST IMU (2)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1.371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 WEST IMU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3A CVCICU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2.010357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3A CVCICU (5)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2.8926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524153828"/>
                  </a:ext>
                </a:extLst>
              </a:tr>
              <a:tr h="25206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8EHCS (1)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1.271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8EHCS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 EAST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1.793106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 EAST (3)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2.580009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929297521"/>
                  </a:ext>
                </a:extLst>
              </a:tr>
              <a:tr h="25206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3A CVCICU (5)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1.251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3A CVCICU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 WEST IMU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1.571166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 WEST IMU (2)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2.260671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255692437"/>
                  </a:ext>
                </a:extLst>
              </a:tr>
              <a:tr h="421874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JMC 6G PCU (4)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1.103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JMC 6G PCU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8EHCS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1.21855146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8EHCS (1)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1.753311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41482902"/>
                  </a:ext>
                </a:extLst>
              </a:tr>
              <a:tr h="25206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SICU-T (4)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1.069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SICU-T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JMC 4F PCU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1.212948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JMC 4F PCU (1)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1.745249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824356355"/>
                  </a:ext>
                </a:extLst>
              </a:tr>
              <a:tr h="252061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WEST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1.162686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WEST (2)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1.672929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88593729"/>
                  </a:ext>
                </a:extLst>
              </a:tr>
              <a:tr h="252061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CVC 4B PCU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1.001232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CVC 4B PCU (1)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1.440622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929908957"/>
                  </a:ext>
                </a:extLst>
              </a:tr>
              <a:tr h="273848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CVC 3B PCU (1)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1.43034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900902872"/>
                  </a:ext>
                </a:extLst>
              </a:tr>
              <a:tr h="273848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11HCEW PCU (2)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1.270688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2974736"/>
                  </a:ext>
                </a:extLst>
              </a:tr>
              <a:tr h="273848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JMC 3H ICU (2)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1.192858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518680049"/>
                  </a:ext>
                </a:extLst>
              </a:tr>
              <a:tr h="273848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CVICU2 (2)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1.176449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014807239"/>
                  </a:ext>
                </a:extLst>
              </a:tr>
              <a:tr h="273848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JMC 3G ICU (2)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1.168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808679980"/>
                  </a:ext>
                </a:extLst>
              </a:tr>
              <a:tr h="296052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SICU-T (4)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1.145906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5619009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120197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F08DAD-6787-48FA-BC22-68361A2511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Wag on the CLABSI </a:t>
            </a:r>
            <a:r>
              <a:rPr lang="en-US" cap="none" dirty="0" err="1"/>
              <a:t>p</a:t>
            </a:r>
            <a:r>
              <a:rPr lang="en-US" dirty="0" err="1"/>
              <a:t>SIR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EF2A55-6369-4108-B905-EF8D7C5EBB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0.9205*0.869= 0.7999 For ICU CLABSI</a:t>
            </a:r>
          </a:p>
          <a:p>
            <a:r>
              <a:rPr lang="en-US" dirty="0"/>
              <a:t>0.9205*0.676= 0.6223 For Ward CLABSI</a:t>
            </a:r>
          </a:p>
        </p:txBody>
      </p:sp>
    </p:spTree>
    <p:extLst>
      <p:ext uri="{BB962C8B-B14F-4D97-AF65-F5344CB8AC3E}">
        <p14:creationId xmlns:p14="http://schemas.microsoft.com/office/powerpoint/2010/main" val="10822542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F0AF7C-2AD4-47E0-9719-8AF2BC98E5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SIR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49459-B5A3-4BA1-B99C-04D4E788F4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1820411"/>
            <a:ext cx="11029615" cy="4731391"/>
          </a:xfrm>
        </p:spPr>
        <p:txBody>
          <a:bodyPr/>
          <a:lstStyle/>
          <a:p>
            <a:r>
              <a:rPr lang="en-US" sz="2800" dirty="0"/>
              <a:t>Observed/expected with 1.0 being a similar rate than the reference period for that unit</a:t>
            </a:r>
          </a:p>
          <a:p>
            <a:r>
              <a:rPr lang="en-US" sz="2800" dirty="0"/>
              <a:t>Can be updated compared to the “Annual Report”</a:t>
            </a:r>
          </a:p>
          <a:p>
            <a:pPr lvl="1"/>
            <a:r>
              <a:rPr lang="en-US" sz="2800" dirty="0"/>
              <a:t>You could even </a:t>
            </a:r>
            <a:r>
              <a:rPr lang="en-US" sz="2800" dirty="0" err="1"/>
              <a:t>rebaseline</a:t>
            </a:r>
            <a:r>
              <a:rPr lang="en-US" sz="2800" dirty="0"/>
              <a:t> to one knowing the median SIR for the year</a:t>
            </a:r>
          </a:p>
          <a:p>
            <a:pPr lvl="2"/>
            <a:r>
              <a:rPr lang="en-US" sz="2800" dirty="0"/>
              <a:t>Probably too confusing for many</a:t>
            </a:r>
          </a:p>
          <a:p>
            <a:pPr lvl="3"/>
            <a:r>
              <a:rPr lang="en-US" sz="2800" dirty="0"/>
              <a:t>“But my SIR was 0.8 and you are saying it is 1.4”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3578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9D5296-D261-4C81-83FF-85FDEDB86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the </a:t>
            </a:r>
            <a:r>
              <a:rPr lang="en-US" dirty="0" err="1"/>
              <a:t>psir</a:t>
            </a:r>
            <a:r>
              <a:rPr lang="en-US" dirty="0"/>
              <a:t> shines- how many patients did we infect over the expected numbers (Units with SIR Greater than 1)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A5161D96-9EF0-4DFE-8D4E-DC451A904DF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90062644"/>
              </p:ext>
            </p:extLst>
          </p:nvPr>
        </p:nvGraphicFramePr>
        <p:xfrm>
          <a:off x="581025" y="2181225"/>
          <a:ext cx="8823960" cy="138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64792">
                  <a:extLst>
                    <a:ext uri="{9D8B030D-6E8A-4147-A177-3AD203B41FA5}">
                      <a16:colId xmlns:a16="http://schemas.microsoft.com/office/drawing/2014/main" val="2527321761"/>
                    </a:ext>
                  </a:extLst>
                </a:gridCol>
                <a:gridCol w="1764792">
                  <a:extLst>
                    <a:ext uri="{9D8B030D-6E8A-4147-A177-3AD203B41FA5}">
                      <a16:colId xmlns:a16="http://schemas.microsoft.com/office/drawing/2014/main" val="32963915"/>
                    </a:ext>
                  </a:extLst>
                </a:gridCol>
                <a:gridCol w="1764792">
                  <a:extLst>
                    <a:ext uri="{9D8B030D-6E8A-4147-A177-3AD203B41FA5}">
                      <a16:colId xmlns:a16="http://schemas.microsoft.com/office/drawing/2014/main" val="565719827"/>
                    </a:ext>
                  </a:extLst>
                </a:gridCol>
                <a:gridCol w="1764792">
                  <a:extLst>
                    <a:ext uri="{9D8B030D-6E8A-4147-A177-3AD203B41FA5}">
                      <a16:colId xmlns:a16="http://schemas.microsoft.com/office/drawing/2014/main" val="3570455022"/>
                    </a:ext>
                  </a:extLst>
                </a:gridCol>
                <a:gridCol w="1764792">
                  <a:extLst>
                    <a:ext uri="{9D8B030D-6E8A-4147-A177-3AD203B41FA5}">
                      <a16:colId xmlns:a16="http://schemas.microsoft.com/office/drawing/2014/main" val="281451308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2015 SIR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2022 SIR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2015 </a:t>
                      </a:r>
                      <a:r>
                        <a:rPr lang="en-US" dirty="0" err="1"/>
                        <a:t>pSIR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2022 </a:t>
                      </a:r>
                      <a:r>
                        <a:rPr lang="en-US" dirty="0" err="1"/>
                        <a:t>pSIR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12188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All outlier units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13.1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50168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Just top 6 units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9.9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88020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65885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BC23C8-6AE7-4C74-8CC0-BF41FACCA5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 MATH GEEKS ONLY!!!!!</a:t>
            </a:r>
            <a:br>
              <a:rPr lang="en-US" dirty="0"/>
            </a:br>
            <a:r>
              <a:rPr lang="en-US" dirty="0"/>
              <a:t>(Not really, a 6</a:t>
            </a:r>
            <a:r>
              <a:rPr lang="en-US" baseline="30000" dirty="0"/>
              <a:t>th</a:t>
            </a:r>
            <a:r>
              <a:rPr lang="en-US" dirty="0"/>
              <a:t> grader can do this)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84A94E-23D5-435F-B017-417594E2C1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 calculate the number of expected infections you need the # of infections on the unit and SIR (or </a:t>
            </a:r>
            <a:r>
              <a:rPr lang="en-US" dirty="0" err="1"/>
              <a:t>pSIR</a:t>
            </a:r>
            <a:r>
              <a:rPr lang="en-US" dirty="0"/>
              <a:t>) of unit</a:t>
            </a:r>
          </a:p>
          <a:p>
            <a:pPr lvl="1"/>
            <a:r>
              <a:rPr lang="en-US" dirty="0"/>
              <a:t>Then # Infected/SIR (or </a:t>
            </a:r>
            <a:r>
              <a:rPr lang="en-US" dirty="0" err="1"/>
              <a:t>pSIR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Example 10 East had 3 Infections and a 2015 SIR of 2.033 so 3/2.033=1.48 expected infections</a:t>
            </a:r>
          </a:p>
          <a:p>
            <a:r>
              <a:rPr lang="en-US" dirty="0"/>
              <a:t>Excess infections is # of infections minus expected infections</a:t>
            </a:r>
          </a:p>
          <a:p>
            <a:pPr lvl="1"/>
            <a:r>
              <a:rPr lang="en-US" dirty="0"/>
              <a:t>So 10 East had 3 infections with 1.48 infections expected or 3-1.48=1.52</a:t>
            </a:r>
          </a:p>
        </p:txBody>
      </p:sp>
    </p:spTree>
    <p:extLst>
      <p:ext uri="{BB962C8B-B14F-4D97-AF65-F5344CB8AC3E}">
        <p14:creationId xmlns:p14="http://schemas.microsoft.com/office/powerpoint/2010/main" val="2158746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F2433-AA88-4555-BAF8-B347BEF82E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cap="none" dirty="0"/>
              <a:t>LESSONS LEARNED FROM THE </a:t>
            </a:r>
            <a:r>
              <a:rPr lang="en-US" cap="none" dirty="0" err="1"/>
              <a:t>pSIR</a:t>
            </a:r>
            <a:r>
              <a:rPr lang="en-US" cap="none" dirty="0"/>
              <a:t> AT THE UNIT LEVEL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DCD4DE-C013-448C-AFD2-D483DD45B5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At UC San Diego Health bad units get worse and good units get better and a little visa versa</a:t>
            </a:r>
          </a:p>
          <a:p>
            <a:pPr lvl="1"/>
            <a:r>
              <a:rPr lang="en-US" dirty="0"/>
              <a:t>Maybe an acuity issue</a:t>
            </a:r>
          </a:p>
          <a:p>
            <a:r>
              <a:rPr lang="en-US" dirty="0"/>
              <a:t>Prioritize high </a:t>
            </a:r>
            <a:r>
              <a:rPr lang="en-US" dirty="0" err="1"/>
              <a:t>pSIR</a:t>
            </a:r>
            <a:r>
              <a:rPr lang="en-US" dirty="0"/>
              <a:t> over high SIR</a:t>
            </a:r>
          </a:p>
          <a:p>
            <a:r>
              <a:rPr lang="en-US" dirty="0" err="1"/>
              <a:t>pSIR</a:t>
            </a:r>
            <a:r>
              <a:rPr lang="en-US" dirty="0"/>
              <a:t> does a better job looking at the total number of patients we harm above “expected”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45894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5B6F8-7EF1-4853-BF57-0572F0838D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Proposed next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4DFD64-EE3D-4EE1-8CEB-2FA037D41F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pSIR</a:t>
            </a:r>
            <a:r>
              <a:rPr lang="en-US" dirty="0"/>
              <a:t> for the county reporting</a:t>
            </a:r>
          </a:p>
          <a:p>
            <a:r>
              <a:rPr lang="en-US" dirty="0" err="1"/>
              <a:t>pSIR</a:t>
            </a:r>
            <a:r>
              <a:rPr lang="en-US" dirty="0"/>
              <a:t> through Metrics Committee</a:t>
            </a:r>
          </a:p>
          <a:p>
            <a:r>
              <a:rPr lang="en-US" dirty="0"/>
              <a:t>Regression on CMI and SUR</a:t>
            </a:r>
          </a:p>
          <a:p>
            <a:r>
              <a:rPr lang="en-US" dirty="0"/>
              <a:t>Will it make a difference since money isn’t linked?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3DEF3A-B26C-497A-AFAF-E622B29CF4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4300" y="2698736"/>
            <a:ext cx="4762500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0634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C8E746-10BD-4456-8A42-36CA6AEC9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416765"/>
            <a:ext cx="11029616" cy="1299191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Still using 1.0 as your SIR baseline?</a:t>
            </a:r>
            <a:br>
              <a:rPr lang="en-US" dirty="0"/>
            </a:br>
            <a:r>
              <a:rPr lang="en-US" dirty="0"/>
              <a:t>HAI Progress Reports</a:t>
            </a:r>
            <a:br>
              <a:rPr lang="en-US" dirty="0"/>
            </a:br>
            <a:r>
              <a:rPr lang="en-US" dirty="0"/>
              <a:t> </a:t>
            </a:r>
            <a:r>
              <a:rPr lang="en-US" sz="1600" dirty="0"/>
              <a:t>https://www.cdc.gov/nhsn/datastat/progress-report.html#anchor_1700850695274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CC48C05-DBF3-48EA-A86D-A03D1458AA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5616" y="1891042"/>
            <a:ext cx="11029950" cy="2263609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56F65B68-A7D1-4923-BFB6-FA4A7F6056BD}"/>
              </a:ext>
            </a:extLst>
          </p:cNvPr>
          <p:cNvSpPr/>
          <p:nvPr/>
        </p:nvSpPr>
        <p:spPr>
          <a:xfrm>
            <a:off x="4820574" y="3786278"/>
            <a:ext cx="443884" cy="31959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6B898C1-644A-4FBB-9927-7ACE1FF8A8F0}"/>
              </a:ext>
            </a:extLst>
          </p:cNvPr>
          <p:cNvSpPr/>
          <p:nvPr/>
        </p:nvSpPr>
        <p:spPr>
          <a:xfrm>
            <a:off x="10022890" y="3759645"/>
            <a:ext cx="372862" cy="31959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4D73C51-1CEE-4CAF-8A4B-3CF0D42DDB5C}"/>
              </a:ext>
            </a:extLst>
          </p:cNvPr>
          <p:cNvSpPr/>
          <p:nvPr/>
        </p:nvSpPr>
        <p:spPr>
          <a:xfrm>
            <a:off x="6285390" y="2068205"/>
            <a:ext cx="1961965" cy="43500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512CBEE-02E4-4FC4-B475-A21087A25B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66" y="4154651"/>
            <a:ext cx="11780667" cy="2427876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B03097CE-9ED5-4593-B35F-E69AED2347A4}"/>
              </a:ext>
            </a:extLst>
          </p:cNvPr>
          <p:cNvSpPr/>
          <p:nvPr/>
        </p:nvSpPr>
        <p:spPr>
          <a:xfrm>
            <a:off x="4820574" y="6155844"/>
            <a:ext cx="443884" cy="31597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EB5637E-6D5F-4B42-8FD9-22BB0365435B}"/>
              </a:ext>
            </a:extLst>
          </p:cNvPr>
          <p:cNvSpPr/>
          <p:nvPr/>
        </p:nvSpPr>
        <p:spPr>
          <a:xfrm>
            <a:off x="10333608" y="6155844"/>
            <a:ext cx="443884" cy="31597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07DC5ED-21FB-42C6-B09A-FDE5DB44272D}"/>
              </a:ext>
            </a:extLst>
          </p:cNvPr>
          <p:cNvSpPr/>
          <p:nvPr/>
        </p:nvSpPr>
        <p:spPr>
          <a:xfrm>
            <a:off x="6764784" y="4376691"/>
            <a:ext cx="2032987" cy="39012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5346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B3DC3-87F4-410B-B5FD-6D0142E236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SIR current importance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EDCB6B-7EFE-451A-AB4A-1A52A915EE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Linked to funding from CMS</a:t>
            </a:r>
          </a:p>
          <a:p>
            <a:r>
              <a:rPr lang="en-US" dirty="0"/>
              <a:t>Used in insurance negotiations</a:t>
            </a:r>
          </a:p>
          <a:p>
            <a:r>
              <a:rPr lang="en-US" dirty="0"/>
              <a:t>Universal language of HAI performance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46A8A4-35F3-407B-A89E-BCDD51AEB8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8035" y="2311708"/>
            <a:ext cx="5953125" cy="361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4994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59CBEA-18B3-4155-A310-1E7DBCD99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SUR (the poor cousin of SIR)</a:t>
            </a:r>
            <a:br>
              <a:rPr lang="en-US" dirty="0"/>
            </a:br>
            <a:r>
              <a:rPr lang="en-US" dirty="0"/>
              <a:t>Standardized Utilization Ratio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219927-412F-466D-A0A7-741916A783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4044135"/>
          </a:xfrm>
        </p:spPr>
        <p:txBody>
          <a:bodyPr>
            <a:noAutofit/>
          </a:bodyPr>
          <a:lstStyle/>
          <a:p>
            <a:r>
              <a:rPr lang="en-US" sz="2000" dirty="0"/>
              <a:t>Observed line days/expected line days </a:t>
            </a:r>
          </a:p>
          <a:p>
            <a:r>
              <a:rPr lang="en-US" sz="2000" dirty="0"/>
              <a:t>Again comparison is against the reference period</a:t>
            </a:r>
          </a:p>
          <a:p>
            <a:pPr lvl="1"/>
            <a:r>
              <a:rPr lang="en-US" sz="2000" dirty="0"/>
              <a:t>Can be outdated very quickly</a:t>
            </a:r>
          </a:p>
          <a:p>
            <a:pPr lvl="2"/>
            <a:r>
              <a:rPr lang="en-US" sz="2000" dirty="0"/>
              <a:t>External female catheter</a:t>
            </a:r>
          </a:p>
          <a:p>
            <a:pPr lvl="3"/>
            <a:r>
              <a:rPr lang="en-US" sz="2000" dirty="0"/>
              <a:t>Regional adoption rates</a:t>
            </a:r>
          </a:p>
          <a:p>
            <a:r>
              <a:rPr lang="en-US" sz="2000" dirty="0"/>
              <a:t>Measure for utilization of lines</a:t>
            </a:r>
          </a:p>
          <a:p>
            <a:r>
              <a:rPr lang="en-US" sz="2000" dirty="0"/>
              <a:t>Prompts facilities to evaluate whether they are:</a:t>
            </a:r>
          </a:p>
          <a:p>
            <a:pPr lvl="1"/>
            <a:r>
              <a:rPr lang="en-US" sz="2000" dirty="0"/>
              <a:t>Overutilizing lines</a:t>
            </a:r>
          </a:p>
          <a:p>
            <a:pPr lvl="1"/>
            <a:r>
              <a:rPr lang="en-US" sz="2000" dirty="0"/>
              <a:t>Not pulling lines</a:t>
            </a:r>
          </a:p>
          <a:p>
            <a:r>
              <a:rPr lang="en-US" sz="2200" dirty="0"/>
              <a:t>  </a:t>
            </a:r>
            <a:r>
              <a:rPr lang="en-US" sz="2400" dirty="0"/>
              <a:t>How many people are you putting in harms</a:t>
            </a:r>
          </a:p>
          <a:p>
            <a:pPr marL="0" indent="0">
              <a:buNone/>
            </a:pPr>
            <a:r>
              <a:rPr lang="en-US" sz="2400" dirty="0"/>
              <a:t> way?</a:t>
            </a:r>
          </a:p>
          <a:p>
            <a:endParaRPr lang="en-US" sz="2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9D74FA-CAA7-4B64-A3E0-7167AF97AC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9370" y="1715956"/>
            <a:ext cx="4381500" cy="498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4269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6F217-B170-487A-B04A-28E8B6F92B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The big SUR question</a:t>
            </a:r>
            <a:br>
              <a:rPr lang="en-US" dirty="0"/>
            </a:br>
            <a:r>
              <a:rPr lang="en-US" dirty="0"/>
              <a:t>(It isn’t “how is the weather?”)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5B244B-FB70-43F6-B590-DBEB5D9E00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Is it related to acuity ?</a:t>
            </a:r>
          </a:p>
          <a:p>
            <a:r>
              <a:rPr lang="en-US" dirty="0"/>
              <a:t>SIR is already related to acuity:</a:t>
            </a:r>
          </a:p>
          <a:p>
            <a:pPr lvl="1"/>
            <a:r>
              <a:rPr lang="en-US" dirty="0"/>
              <a:t>Academic teaching hospital surgical ICU</a:t>
            </a:r>
          </a:p>
          <a:p>
            <a:pPr lvl="2"/>
            <a:r>
              <a:rPr lang="en-US" dirty="0"/>
              <a:t>One with cancer and transplant</a:t>
            </a:r>
          </a:p>
          <a:p>
            <a:pPr lvl="2"/>
            <a:r>
              <a:rPr lang="en-US" dirty="0"/>
              <a:t>One without cancer and transplant</a:t>
            </a:r>
          </a:p>
          <a:p>
            <a:pPr lvl="2"/>
            <a:r>
              <a:rPr lang="en-US" dirty="0"/>
              <a:t>Both get the same SIR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C3DA83-9AF4-4164-8147-C24C632451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6994" y="1912675"/>
            <a:ext cx="5533422" cy="3946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0603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F61EEB-B8A5-46B2-B51F-89A537EED6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The future</a:t>
            </a:r>
            <a:br>
              <a:rPr lang="en-US" dirty="0"/>
            </a:br>
            <a:r>
              <a:rPr lang="en-US" dirty="0"/>
              <a:t>(Hint: it isn’t flying cars)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DD0A45-7EBC-48B0-B3B8-6B01523B1D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Hospital onset bacteremia (HOB)</a:t>
            </a:r>
          </a:p>
          <a:p>
            <a:pPr lvl="1"/>
            <a:r>
              <a:rPr lang="en-US" dirty="0"/>
              <a:t>Rate per 1000 admissions (Pushes LOS to be lower-  Also makes sense if LTACs or SNFs are the first goals)</a:t>
            </a:r>
          </a:p>
          <a:p>
            <a:pPr lvl="1"/>
            <a:r>
              <a:rPr lang="en-US" dirty="0"/>
              <a:t>Observed/expected</a:t>
            </a:r>
          </a:p>
          <a:p>
            <a:pPr lvl="2"/>
            <a:r>
              <a:rPr lang="en-US" dirty="0"/>
              <a:t>Unit type</a:t>
            </a:r>
          </a:p>
          <a:p>
            <a:pPr lvl="2"/>
            <a:r>
              <a:rPr lang="en-US" dirty="0"/>
              <a:t>Blood cultures done</a:t>
            </a:r>
          </a:p>
          <a:p>
            <a:pPr lvl="2"/>
            <a:r>
              <a:rPr lang="en-US" dirty="0"/>
              <a:t>Blood culture contamination rate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7A2997-99B3-4586-8E5F-0A10FCBDC3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6648" y="3595456"/>
            <a:ext cx="3594606" cy="3005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793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21C655-5E3B-4C01-8D05-6528F7DCA5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Causes of HOB and preventability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8F568D5-F7B9-43F3-8C85-68D9189F08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06850" y="1906456"/>
            <a:ext cx="4178299" cy="440810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33BC2CB-2066-4475-8A46-BE8D1BE92D2E}"/>
              </a:ext>
            </a:extLst>
          </p:cNvPr>
          <p:cNvSpPr txBox="1"/>
          <p:nvPr/>
        </p:nvSpPr>
        <p:spPr>
          <a:xfrm>
            <a:off x="1638300" y="6320396"/>
            <a:ext cx="91446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https://www.aha.org/system/files/media/file/2023/04/BD_HospitalBacteremia_ebook_040523.pdf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8815514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">
  <a:themeElements>
    <a:clrScheme name="Dividend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4D1434"/>
      </a:accent1>
      <a:accent2>
        <a:srgbClr val="903163"/>
      </a:accent2>
      <a:accent3>
        <a:srgbClr val="B2324B"/>
      </a:accent3>
      <a:accent4>
        <a:srgbClr val="969FA7"/>
      </a:accent4>
      <a:accent5>
        <a:srgbClr val="66B1CE"/>
      </a:accent5>
      <a:accent6>
        <a:srgbClr val="40619D"/>
      </a:accent6>
      <a:hlink>
        <a:srgbClr val="828282"/>
      </a:hlink>
      <a:folHlink>
        <a:srgbClr val="A5A5A5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C21699FF-00E4-43C8-BBCC-D7E5536C371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TM03457464[[fn=Dividend]]</Template>
  <TotalTime>3502</TotalTime>
  <Words>1727</Words>
  <Application>Microsoft Office PowerPoint</Application>
  <PresentationFormat>Widescreen</PresentationFormat>
  <Paragraphs>245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7" baseType="lpstr">
      <vt:lpstr>Calibri</vt:lpstr>
      <vt:lpstr>Gill Sans MT</vt:lpstr>
      <vt:lpstr>Wingdings 2</vt:lpstr>
      <vt:lpstr>Dividend</vt:lpstr>
      <vt:lpstr>Is it time to move beyond the SIR in evaluating the impact of HAI? </vt:lpstr>
      <vt:lpstr>Objectives</vt:lpstr>
      <vt:lpstr>The SIR</vt:lpstr>
      <vt:lpstr>Still using 1.0 as your SIR baseline? HAI Progress Reports  https://www.cdc.gov/nhsn/datastat/progress-report.html#anchor_1700850695274</vt:lpstr>
      <vt:lpstr>SIR current importance</vt:lpstr>
      <vt:lpstr>SUR (the poor cousin of SIR) Standardized Utilization Ratio</vt:lpstr>
      <vt:lpstr>The big SUR question (It isn’t “how is the weather?”)</vt:lpstr>
      <vt:lpstr>The future (Hint: it isn’t flying cars)</vt:lpstr>
      <vt:lpstr>Causes of HOB and preventability</vt:lpstr>
      <vt:lpstr>SO CLABSI is part of HOB</vt:lpstr>
      <vt:lpstr>Is HOB less work?</vt:lpstr>
      <vt:lpstr>Improve what you can now! CLABSI, CAUTI ,IVAC+</vt:lpstr>
      <vt:lpstr>Is the SIR enough? Understanding the SIR Means stripping it and taking a hard look </vt:lpstr>
      <vt:lpstr>The big problem of the SIR Regardless of whether you are worried about HOB</vt:lpstr>
      <vt:lpstr>What the SIR doesn’t tell you Even under torture</vt:lpstr>
      <vt:lpstr>pSIR IT ISN’T JUST FOR CAUTI</vt:lpstr>
      <vt:lpstr>Publications for you to know</vt:lpstr>
      <vt:lpstr>pSIR FORCES FOCUS ON THE SUR CAUTI DATA </vt:lpstr>
      <vt:lpstr>pSIR UNIT based</vt:lpstr>
      <vt:lpstr>Comparing</vt:lpstr>
      <vt:lpstr>What to look for in your scatterplots</vt:lpstr>
      <vt:lpstr>Where lives need most protected Or you Could just be lazy and look at your pSIR</vt:lpstr>
      <vt:lpstr>PowerPoint Presentation</vt:lpstr>
      <vt:lpstr>PowerPoint Presentation</vt:lpstr>
      <vt:lpstr>pSIR CHALLANGES</vt:lpstr>
      <vt:lpstr>So if my SIR should be below 0.869 for my ICU clabsi and 0.676 for my wards what should MY pSIR BE? </vt:lpstr>
      <vt:lpstr>Normalizing the SIR to 2022</vt:lpstr>
      <vt:lpstr>So What DOES THE pSIR Do to my FOCUS 25 Units never make the list</vt:lpstr>
      <vt:lpstr>A Wag on the CLABSI pSIR</vt:lpstr>
      <vt:lpstr>Where the psir shines- how many patients did we infect over the expected numbers (Units with SIR Greater than 1)</vt:lpstr>
      <vt:lpstr>FOR MATH GEEKS ONLY!!!!! (Not really, a 6th grader can do this)</vt:lpstr>
      <vt:lpstr>LESSONS LEARNED FROM THE pSIR AT THE UNIT LEVEL</vt:lpstr>
      <vt:lpstr>Proposed next steps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Is it time to move beyond the SIR in evaluating the impact of HAI?</dc:title>
  <dc:creator>Myers, Frank</dc:creator>
  <cp:lastModifiedBy>Myers, Frank</cp:lastModifiedBy>
  <cp:revision>56</cp:revision>
  <dcterms:created xsi:type="dcterms:W3CDTF">2023-12-19T18:28:09Z</dcterms:created>
  <dcterms:modified xsi:type="dcterms:W3CDTF">2024-01-08T19:33:32Z</dcterms:modified>
</cp:coreProperties>
</file>