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sldIdLst>
    <p:sldId id="634" r:id="rId5"/>
    <p:sldId id="278" r:id="rId6"/>
    <p:sldId id="279" r:id="rId7"/>
    <p:sldId id="633" r:id="rId8"/>
    <p:sldId id="632"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3" r:id="rId32"/>
    <p:sldId id="304" r:id="rId33"/>
    <p:sldId id="305" r:id="rId34"/>
    <p:sldId id="307" r:id="rId35"/>
    <p:sldId id="309" r:id="rId36"/>
    <p:sldId id="310" r:id="rId37"/>
    <p:sldId id="311" r:id="rId38"/>
    <p:sldId id="312" r:id="rId39"/>
    <p:sldId id="313" r:id="rId40"/>
    <p:sldId id="314" r:id="rId41"/>
    <p:sldId id="315" r:id="rId42"/>
    <p:sldId id="316" r:id="rId43"/>
    <p:sldId id="319" r:id="rId44"/>
    <p:sldId id="317" r:id="rId45"/>
    <p:sldId id="318" r:id="rId46"/>
    <p:sldId id="321" r:id="rId47"/>
    <p:sldId id="32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E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19" autoAdjust="0"/>
  </p:normalViewPr>
  <p:slideViewPr>
    <p:cSldViewPr snapToGrid="0">
      <p:cViewPr varScale="1">
        <p:scale>
          <a:sx n="119" d="100"/>
          <a:sy n="119" d="100"/>
        </p:scale>
        <p:origin x="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890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“A”</a:t>
            </a:r>
          </a:p>
        </p:txBody>
      </p:sp>
      <p:sp>
        <p:nvSpPr>
          <p:cNvPr id="4" name="Slide Number Placeholder 3"/>
          <p:cNvSpPr>
            <a:spLocks noGrp="1"/>
          </p:cNvSpPr>
          <p:nvPr>
            <p:ph type="sldNum" sz="quarter" idx="5"/>
          </p:nvPr>
        </p:nvSpPr>
        <p:spPr/>
        <p:txBody>
          <a:bodyPr/>
          <a:lstStyle/>
          <a:p>
            <a:fld id="{2E6DE88F-1F85-4A27-9D34-D74A50E7B0DA}" type="slidenum">
              <a:rPr lang="en-US" smtClean="0"/>
              <a:t>36</a:t>
            </a:fld>
            <a:endParaRPr lang="en-US" dirty="0"/>
          </a:p>
        </p:txBody>
      </p:sp>
    </p:spTree>
    <p:extLst>
      <p:ext uri="{BB962C8B-B14F-4D97-AF65-F5344CB8AC3E}">
        <p14:creationId xmlns:p14="http://schemas.microsoft.com/office/powerpoint/2010/main" val="24379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“C”</a:t>
            </a:r>
          </a:p>
        </p:txBody>
      </p:sp>
      <p:sp>
        <p:nvSpPr>
          <p:cNvPr id="4" name="Slide Number Placeholder 3"/>
          <p:cNvSpPr>
            <a:spLocks noGrp="1"/>
          </p:cNvSpPr>
          <p:nvPr>
            <p:ph type="sldNum" sz="quarter" idx="5"/>
          </p:nvPr>
        </p:nvSpPr>
        <p:spPr/>
        <p:txBody>
          <a:bodyPr/>
          <a:lstStyle/>
          <a:p>
            <a:fld id="{2E6DE88F-1F85-4A27-9D34-D74A50E7B0DA}" type="slidenum">
              <a:rPr lang="en-US" smtClean="0"/>
              <a:t>37</a:t>
            </a:fld>
            <a:endParaRPr lang="en-US" dirty="0"/>
          </a:p>
        </p:txBody>
      </p:sp>
    </p:spTree>
    <p:extLst>
      <p:ext uri="{BB962C8B-B14F-4D97-AF65-F5344CB8AC3E}">
        <p14:creationId xmlns:p14="http://schemas.microsoft.com/office/powerpoint/2010/main" val="1582004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“C”</a:t>
            </a:r>
          </a:p>
        </p:txBody>
      </p:sp>
      <p:sp>
        <p:nvSpPr>
          <p:cNvPr id="4" name="Slide Number Placeholder 3"/>
          <p:cNvSpPr>
            <a:spLocks noGrp="1"/>
          </p:cNvSpPr>
          <p:nvPr>
            <p:ph type="sldNum" sz="quarter" idx="5"/>
          </p:nvPr>
        </p:nvSpPr>
        <p:spPr/>
        <p:txBody>
          <a:bodyPr/>
          <a:lstStyle/>
          <a:p>
            <a:fld id="{2E6DE88F-1F85-4A27-9D34-D74A50E7B0DA}" type="slidenum">
              <a:rPr lang="en-US" smtClean="0"/>
              <a:t>38</a:t>
            </a:fld>
            <a:endParaRPr lang="en-US" dirty="0"/>
          </a:p>
        </p:txBody>
      </p:sp>
    </p:spTree>
    <p:extLst>
      <p:ext uri="{BB962C8B-B14F-4D97-AF65-F5344CB8AC3E}">
        <p14:creationId xmlns:p14="http://schemas.microsoft.com/office/powerpoint/2010/main" val="1446367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“True”</a:t>
            </a:r>
          </a:p>
        </p:txBody>
      </p:sp>
      <p:sp>
        <p:nvSpPr>
          <p:cNvPr id="4" name="Slide Number Placeholder 3"/>
          <p:cNvSpPr>
            <a:spLocks noGrp="1"/>
          </p:cNvSpPr>
          <p:nvPr>
            <p:ph type="sldNum" sz="quarter" idx="5"/>
          </p:nvPr>
        </p:nvSpPr>
        <p:spPr/>
        <p:txBody>
          <a:bodyPr/>
          <a:lstStyle/>
          <a:p>
            <a:fld id="{2E6DE88F-1F85-4A27-9D34-D74A50E7B0DA}" type="slidenum">
              <a:rPr lang="en-US" smtClean="0"/>
              <a:t>39</a:t>
            </a:fld>
            <a:endParaRPr lang="en-US" dirty="0"/>
          </a:p>
        </p:txBody>
      </p:sp>
    </p:spTree>
    <p:extLst>
      <p:ext uri="{BB962C8B-B14F-4D97-AF65-F5344CB8AC3E}">
        <p14:creationId xmlns:p14="http://schemas.microsoft.com/office/powerpoint/2010/main" val="3623616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3 years</a:t>
            </a:r>
          </a:p>
        </p:txBody>
      </p:sp>
      <p:sp>
        <p:nvSpPr>
          <p:cNvPr id="4" name="Slide Number Placeholder 3"/>
          <p:cNvSpPr>
            <a:spLocks noGrp="1"/>
          </p:cNvSpPr>
          <p:nvPr>
            <p:ph type="sldNum" sz="quarter" idx="5"/>
          </p:nvPr>
        </p:nvSpPr>
        <p:spPr/>
        <p:txBody>
          <a:bodyPr/>
          <a:lstStyle/>
          <a:p>
            <a:fld id="{2E6DE88F-1F85-4A27-9D34-D74A50E7B0DA}" type="slidenum">
              <a:rPr lang="en-US" smtClean="0"/>
              <a:t>40</a:t>
            </a:fld>
            <a:endParaRPr lang="en-US" dirty="0"/>
          </a:p>
        </p:txBody>
      </p:sp>
    </p:spTree>
    <p:extLst>
      <p:ext uri="{BB962C8B-B14F-4D97-AF65-F5344CB8AC3E}">
        <p14:creationId xmlns:p14="http://schemas.microsoft.com/office/powerpoint/2010/main" val="975252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“A”</a:t>
            </a:r>
          </a:p>
        </p:txBody>
      </p:sp>
      <p:sp>
        <p:nvSpPr>
          <p:cNvPr id="4" name="Slide Number Placeholder 3"/>
          <p:cNvSpPr>
            <a:spLocks noGrp="1"/>
          </p:cNvSpPr>
          <p:nvPr>
            <p:ph type="sldNum" sz="quarter" idx="5"/>
          </p:nvPr>
        </p:nvSpPr>
        <p:spPr/>
        <p:txBody>
          <a:bodyPr/>
          <a:lstStyle/>
          <a:p>
            <a:fld id="{2E6DE88F-1F85-4A27-9D34-D74A50E7B0DA}" type="slidenum">
              <a:rPr lang="en-US" smtClean="0"/>
              <a:t>41</a:t>
            </a:fld>
            <a:endParaRPr lang="en-US" dirty="0"/>
          </a:p>
        </p:txBody>
      </p:sp>
    </p:spTree>
    <p:extLst>
      <p:ext uri="{BB962C8B-B14F-4D97-AF65-F5344CB8AC3E}">
        <p14:creationId xmlns:p14="http://schemas.microsoft.com/office/powerpoint/2010/main" val="2764804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“True”</a:t>
            </a:r>
          </a:p>
        </p:txBody>
      </p:sp>
      <p:sp>
        <p:nvSpPr>
          <p:cNvPr id="4" name="Slide Number Placeholder 3"/>
          <p:cNvSpPr>
            <a:spLocks noGrp="1"/>
          </p:cNvSpPr>
          <p:nvPr>
            <p:ph type="sldNum" sz="quarter" idx="5"/>
          </p:nvPr>
        </p:nvSpPr>
        <p:spPr/>
        <p:txBody>
          <a:bodyPr/>
          <a:lstStyle/>
          <a:p>
            <a:fld id="{2E6DE88F-1F85-4A27-9D34-D74A50E7B0DA}" type="slidenum">
              <a:rPr lang="en-US" smtClean="0"/>
              <a:t>42</a:t>
            </a:fld>
            <a:endParaRPr lang="en-US" dirty="0"/>
          </a:p>
        </p:txBody>
      </p:sp>
    </p:spTree>
    <p:extLst>
      <p:ext uri="{BB962C8B-B14F-4D97-AF65-F5344CB8AC3E}">
        <p14:creationId xmlns:p14="http://schemas.microsoft.com/office/powerpoint/2010/main" val="88892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60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94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10</a:t>
            </a:fld>
            <a:endParaRPr lang="en-US" dirty="0"/>
          </a:p>
        </p:txBody>
      </p:sp>
    </p:spTree>
    <p:extLst>
      <p:ext uri="{BB962C8B-B14F-4D97-AF65-F5344CB8AC3E}">
        <p14:creationId xmlns:p14="http://schemas.microsoft.com/office/powerpoint/2010/main" val="1190731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22</a:t>
            </a:fld>
            <a:endParaRPr lang="en-US" dirty="0"/>
          </a:p>
        </p:txBody>
      </p:sp>
    </p:spTree>
    <p:extLst>
      <p:ext uri="{BB962C8B-B14F-4D97-AF65-F5344CB8AC3E}">
        <p14:creationId xmlns:p14="http://schemas.microsoft.com/office/powerpoint/2010/main" val="289629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“D”</a:t>
            </a:r>
          </a:p>
        </p:txBody>
      </p:sp>
      <p:sp>
        <p:nvSpPr>
          <p:cNvPr id="4" name="Slide Number Placeholder 3"/>
          <p:cNvSpPr>
            <a:spLocks noGrp="1"/>
          </p:cNvSpPr>
          <p:nvPr>
            <p:ph type="sldNum" sz="quarter" idx="5"/>
          </p:nvPr>
        </p:nvSpPr>
        <p:spPr/>
        <p:txBody>
          <a:bodyPr/>
          <a:lstStyle/>
          <a:p>
            <a:fld id="{2E6DE88F-1F85-4A27-9D34-D74A50E7B0DA}" type="slidenum">
              <a:rPr lang="en-US" smtClean="0"/>
              <a:t>33</a:t>
            </a:fld>
            <a:endParaRPr lang="en-US" dirty="0"/>
          </a:p>
        </p:txBody>
      </p:sp>
    </p:spTree>
    <p:extLst>
      <p:ext uri="{BB962C8B-B14F-4D97-AF65-F5344CB8AC3E}">
        <p14:creationId xmlns:p14="http://schemas.microsoft.com/office/powerpoint/2010/main" val="1158919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“B”</a:t>
            </a:r>
          </a:p>
        </p:txBody>
      </p:sp>
      <p:sp>
        <p:nvSpPr>
          <p:cNvPr id="4" name="Slide Number Placeholder 3"/>
          <p:cNvSpPr>
            <a:spLocks noGrp="1"/>
          </p:cNvSpPr>
          <p:nvPr>
            <p:ph type="sldNum" sz="quarter" idx="5"/>
          </p:nvPr>
        </p:nvSpPr>
        <p:spPr/>
        <p:txBody>
          <a:bodyPr/>
          <a:lstStyle/>
          <a:p>
            <a:fld id="{2E6DE88F-1F85-4A27-9D34-D74A50E7B0DA}" type="slidenum">
              <a:rPr lang="en-US" smtClean="0"/>
              <a:t>34</a:t>
            </a:fld>
            <a:endParaRPr lang="en-US" dirty="0"/>
          </a:p>
        </p:txBody>
      </p:sp>
    </p:spTree>
    <p:extLst>
      <p:ext uri="{BB962C8B-B14F-4D97-AF65-F5344CB8AC3E}">
        <p14:creationId xmlns:p14="http://schemas.microsoft.com/office/powerpoint/2010/main" val="416836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“A”</a:t>
            </a:r>
          </a:p>
        </p:txBody>
      </p:sp>
      <p:sp>
        <p:nvSpPr>
          <p:cNvPr id="4" name="Slide Number Placeholder 3"/>
          <p:cNvSpPr>
            <a:spLocks noGrp="1"/>
          </p:cNvSpPr>
          <p:nvPr>
            <p:ph type="sldNum" sz="quarter" idx="5"/>
          </p:nvPr>
        </p:nvSpPr>
        <p:spPr/>
        <p:txBody>
          <a:bodyPr/>
          <a:lstStyle/>
          <a:p>
            <a:fld id="{2E6DE88F-1F85-4A27-9D34-D74A50E7B0DA}" type="slidenum">
              <a:rPr lang="en-US" smtClean="0"/>
              <a:t>35</a:t>
            </a:fld>
            <a:endParaRPr lang="en-US" dirty="0"/>
          </a:p>
        </p:txBody>
      </p:sp>
    </p:spTree>
    <p:extLst>
      <p:ext uri="{BB962C8B-B14F-4D97-AF65-F5344CB8AC3E}">
        <p14:creationId xmlns:p14="http://schemas.microsoft.com/office/powerpoint/2010/main" val="259791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2/12/2024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2/12/2024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2/12/2024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6.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hfmmagazine.com/articles/4334-ashe-publishes-revised-infection-control-risk-assessment-guide" TargetMode="External"/><Relationship Id="rId2" Type="http://schemas.openxmlformats.org/officeDocument/2006/relationships/hyperlink" Target="https://www.ashe.org/icra2"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28CDD186-03E3-4AED-BEB6-0B3BEC208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104274" y="264693"/>
            <a:ext cx="7331242" cy="1174075"/>
          </a:xfrm>
        </p:spPr>
        <p:txBody>
          <a:bodyPr>
            <a:normAutofit fontScale="90000"/>
          </a:bodyPr>
          <a:lstStyle/>
          <a:p>
            <a:r>
              <a:rPr lang="en-US" sz="4800" dirty="0"/>
              <a:t> </a:t>
            </a:r>
            <a:r>
              <a:rPr lang="en-US" sz="3200" dirty="0"/>
              <a:t>Lisa Marie Kilgore, MBA-HCM, BSBM, CIC</a:t>
            </a:r>
            <a:endParaRPr lang="en-US" sz="4800" dirty="0"/>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312820" y="1564106"/>
            <a:ext cx="7066547" cy="4130744"/>
          </a:xfrm>
        </p:spPr>
        <p:txBody>
          <a:bodyPr anchor="ctr">
            <a:normAutofit fontScale="77500" lnSpcReduction="20000"/>
          </a:bodyPr>
          <a:lstStyle/>
          <a:p>
            <a:pPr marL="36900" indent="0">
              <a:buNone/>
            </a:pPr>
            <a:r>
              <a:rPr lang="en-US" dirty="0"/>
              <a:t>Lisa Kilgore has worked for Scripps Health as the Corporate Director of Epidemiology and Infection Control for the past 14.5 years and has lived in San Diego since 1973.  Upon joining the Army in 1984, Lisa became a Satellite Communications Operator.  After numerous years of active duty and reserve time in the Army and Navy, Lisa completed her service to our country in 2004.  She then returned to her studies and discovered her true calling,  Healthcare.  Lisa has been practicing infection prevention and control since 2007 and is certified in infection control (CIC).  She has worked in healthcare for over 23 years.  She has been a part of Emergency Management and Disaster Preparedness for over 18 years with extensive training through FEMA, CDC and the Center for Disaster Preparedness (CDP) in technical emergency response training for chemical, biological, radiological, nuclear, or explosives (CBRNE) and is a part of the DECON team at Scripps Health. </a:t>
            </a:r>
          </a:p>
        </p:txBody>
      </p:sp>
      <p:pic>
        <p:nvPicPr>
          <p:cNvPr id="64" name="Picture 63">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r="12027" b="-3"/>
          <a:stretch/>
        </p:blipFill>
        <p:spPr>
          <a:xfrm>
            <a:off x="7552945" y="643465"/>
            <a:ext cx="3995592" cy="5103372"/>
          </a:xfrm>
          <a:prstGeom prst="rect">
            <a:avLst/>
          </a:prstGeom>
        </p:spPr>
      </p:pic>
      <p:pic>
        <p:nvPicPr>
          <p:cNvPr id="4" name="Picture 3">
            <a:extLst>
              <a:ext uri="{FF2B5EF4-FFF2-40B4-BE49-F238E27FC236}">
                <a16:creationId xmlns:a16="http://schemas.microsoft.com/office/drawing/2014/main" id="{DFAA269A-265C-5BAF-A7B3-AA8A8A8641DA}"/>
              </a:ext>
            </a:extLst>
          </p:cNvPr>
          <p:cNvPicPr>
            <a:picLocks noChangeAspect="1"/>
          </p:cNvPicPr>
          <p:nvPr/>
        </p:nvPicPr>
        <p:blipFill>
          <a:blip r:embed="rId7"/>
          <a:stretch>
            <a:fillRect/>
          </a:stretch>
        </p:blipFill>
        <p:spPr>
          <a:xfrm>
            <a:off x="7572375" y="619743"/>
            <a:ext cx="3990975" cy="5161931"/>
          </a:xfrm>
          <a:prstGeom prst="rect">
            <a:avLst/>
          </a:prstGeom>
        </p:spPr>
      </p:pic>
    </p:spTree>
    <p:extLst>
      <p:ext uri="{BB962C8B-B14F-4D97-AF65-F5344CB8AC3E}">
        <p14:creationId xmlns:p14="http://schemas.microsoft.com/office/powerpoint/2010/main" val="310957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94DE65-C9E4-4AE9-AD5D-DD54D5132ABC}"/>
              </a:ext>
            </a:extLst>
          </p:cNvPr>
          <p:cNvSpPr>
            <a:spLocks noGrp="1"/>
          </p:cNvSpPr>
          <p:nvPr>
            <p:ph type="title"/>
          </p:nvPr>
        </p:nvSpPr>
        <p:spPr>
          <a:xfrm>
            <a:off x="5146160" y="609599"/>
            <a:ext cx="5978072" cy="1505804"/>
          </a:xfrm>
        </p:spPr>
        <p:txBody>
          <a:bodyPr>
            <a:normAutofit/>
          </a:bodyPr>
          <a:lstStyle/>
          <a:p>
            <a:r>
              <a:rPr lang="en-US" dirty="0"/>
              <a:t>Activities Exempt from the Permitting Process</a:t>
            </a:r>
          </a:p>
        </p:txBody>
      </p:sp>
      <p:pic>
        <p:nvPicPr>
          <p:cNvPr id="15" name="Picture 11">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4" name="Picture 3">
            <a:extLst>
              <a:ext uri="{FF2B5EF4-FFF2-40B4-BE49-F238E27FC236}">
                <a16:creationId xmlns:a16="http://schemas.microsoft.com/office/drawing/2014/main" id="{41F73607-2AA4-461D-81FF-E59DD9781BC7}"/>
              </a:ext>
            </a:extLst>
          </p:cNvPr>
          <p:cNvPicPr>
            <a:picLocks noChangeAspect="1"/>
          </p:cNvPicPr>
          <p:nvPr/>
        </p:nvPicPr>
        <p:blipFill>
          <a:blip r:embed="rId5"/>
          <a:stretch>
            <a:fillRect/>
          </a:stretch>
        </p:blipFill>
        <p:spPr>
          <a:xfrm>
            <a:off x="1279526" y="643467"/>
            <a:ext cx="2427816" cy="2624667"/>
          </a:xfrm>
          <a:prstGeom prst="rect">
            <a:avLst/>
          </a:prstGeom>
        </p:spPr>
      </p:pic>
      <p:pic>
        <p:nvPicPr>
          <p:cNvPr id="5" name="Picture 4">
            <a:extLst>
              <a:ext uri="{FF2B5EF4-FFF2-40B4-BE49-F238E27FC236}">
                <a16:creationId xmlns:a16="http://schemas.microsoft.com/office/drawing/2014/main" id="{AA05529F-EB0C-4664-B5D2-85744F5F544D}"/>
              </a:ext>
            </a:extLst>
          </p:cNvPr>
          <p:cNvPicPr>
            <a:picLocks noChangeAspect="1"/>
          </p:cNvPicPr>
          <p:nvPr/>
        </p:nvPicPr>
        <p:blipFill>
          <a:blip r:embed="rId6"/>
          <a:stretch>
            <a:fillRect/>
          </a:stretch>
        </p:blipFill>
        <p:spPr>
          <a:xfrm>
            <a:off x="701852" y="3589863"/>
            <a:ext cx="3583164" cy="2624668"/>
          </a:xfrm>
          <a:prstGeom prst="rect">
            <a:avLst/>
          </a:prstGeom>
        </p:spPr>
      </p:pic>
      <p:sp>
        <p:nvSpPr>
          <p:cNvPr id="3" name="Content Placeholder 2">
            <a:extLst>
              <a:ext uri="{FF2B5EF4-FFF2-40B4-BE49-F238E27FC236}">
                <a16:creationId xmlns:a16="http://schemas.microsoft.com/office/drawing/2014/main" id="{5FAEED6B-25ED-47D0-9294-2B0CF7E68BA8}"/>
              </a:ext>
            </a:extLst>
          </p:cNvPr>
          <p:cNvSpPr>
            <a:spLocks noGrp="1"/>
          </p:cNvSpPr>
          <p:nvPr>
            <p:ph idx="1"/>
          </p:nvPr>
        </p:nvSpPr>
        <p:spPr>
          <a:xfrm>
            <a:off x="5146160" y="2286000"/>
            <a:ext cx="5978072" cy="3477088"/>
          </a:xfrm>
        </p:spPr>
        <p:txBody>
          <a:bodyPr anchor="ctr">
            <a:normAutofit/>
          </a:bodyPr>
          <a:lstStyle/>
          <a:p>
            <a:pPr marL="285750" indent="-285750">
              <a:lnSpc>
                <a:spcPct val="100000"/>
              </a:lnSpc>
            </a:pPr>
            <a:r>
              <a:rPr lang="en-US" sz="1600" dirty="0"/>
              <a:t>Medical office buildings, administrative spaces, 3</a:t>
            </a:r>
            <a:r>
              <a:rPr lang="en-US" sz="1600" baseline="30000" dirty="0"/>
              <a:t>rd</a:t>
            </a:r>
            <a:r>
              <a:rPr lang="en-US" sz="1600" dirty="0"/>
              <a:t> party physician offices</a:t>
            </a:r>
          </a:p>
          <a:p>
            <a:pPr marL="342900" indent="-342900">
              <a:lnSpc>
                <a:spcPct val="100000"/>
              </a:lnSpc>
              <a:buFont typeface="Arial" panose="020B0604020202020204" pitchFamily="34" charset="0"/>
              <a:buChar char="•"/>
            </a:pPr>
            <a:endParaRPr lang="en-US" sz="1600" dirty="0"/>
          </a:p>
          <a:p>
            <a:pPr marL="285750" indent="-285750">
              <a:lnSpc>
                <a:spcPct val="100000"/>
              </a:lnSpc>
            </a:pPr>
            <a:r>
              <a:rPr lang="en-US" sz="1600" dirty="0"/>
              <a:t>Painting &amp; placement of wallcovering </a:t>
            </a:r>
          </a:p>
          <a:p>
            <a:pPr marL="342900" indent="-342900">
              <a:lnSpc>
                <a:spcPct val="100000"/>
              </a:lnSpc>
              <a:buFont typeface="Arial" panose="020B0604020202020204" pitchFamily="34" charset="0"/>
              <a:buChar char="•"/>
            </a:pPr>
            <a:endParaRPr lang="en-US" sz="1600" dirty="0"/>
          </a:p>
          <a:p>
            <a:pPr marL="285750" indent="-285750">
              <a:lnSpc>
                <a:spcPct val="100000"/>
              </a:lnSpc>
            </a:pPr>
            <a:r>
              <a:rPr lang="en-US" sz="1600" dirty="0"/>
              <a:t>Electrical trim work where dust and debris can be captured quickly</a:t>
            </a:r>
          </a:p>
          <a:p>
            <a:pPr marL="342900" indent="-342900">
              <a:lnSpc>
                <a:spcPct val="100000"/>
              </a:lnSpc>
              <a:buFont typeface="Arial" panose="020B0604020202020204" pitchFamily="34" charset="0"/>
              <a:buChar char="•"/>
            </a:pPr>
            <a:endParaRPr lang="en-US" sz="1600" dirty="0"/>
          </a:p>
          <a:p>
            <a:pPr marL="285750" indent="-285750">
              <a:lnSpc>
                <a:spcPct val="100000"/>
              </a:lnSpc>
            </a:pPr>
            <a:r>
              <a:rPr lang="en-US" sz="1600" dirty="0"/>
              <a:t>Minor plumbing and electrical repairs that do not generate dust</a:t>
            </a:r>
          </a:p>
          <a:p>
            <a:pPr>
              <a:lnSpc>
                <a:spcPct val="100000"/>
              </a:lnSpc>
            </a:pPr>
            <a:endParaRPr lang="en-US" sz="1600" dirty="0"/>
          </a:p>
        </p:txBody>
      </p:sp>
    </p:spTree>
    <p:extLst>
      <p:ext uri="{BB962C8B-B14F-4D97-AF65-F5344CB8AC3E}">
        <p14:creationId xmlns:p14="http://schemas.microsoft.com/office/powerpoint/2010/main" val="215572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096CDB-EB1A-4077-956F-A4EE003CD0B5}"/>
              </a:ext>
            </a:extLst>
          </p:cNvPr>
          <p:cNvPicPr>
            <a:picLocks noChangeAspect="1"/>
          </p:cNvPicPr>
          <p:nvPr/>
        </p:nvPicPr>
        <p:blipFill rotWithShape="1">
          <a:blip r:embed="rId2">
            <a:alphaModFix amt="25000"/>
          </a:blip>
          <a:srcRect t="22820" b="21773"/>
          <a:stretch/>
        </p:blipFill>
        <p:spPr>
          <a:xfrm>
            <a:off x="20" y="10"/>
            <a:ext cx="12191980" cy="6857990"/>
          </a:xfrm>
          <a:prstGeom prst="rect">
            <a:avLst/>
          </a:prstGeom>
        </p:spPr>
      </p:pic>
      <p:sp>
        <p:nvSpPr>
          <p:cNvPr id="2" name="Title 1">
            <a:extLst>
              <a:ext uri="{FF2B5EF4-FFF2-40B4-BE49-F238E27FC236}">
                <a16:creationId xmlns:a16="http://schemas.microsoft.com/office/drawing/2014/main" id="{F2B027F1-AAAC-4500-B096-44BB1BC1104C}"/>
              </a:ext>
            </a:extLst>
          </p:cNvPr>
          <p:cNvSpPr>
            <a:spLocks noGrp="1"/>
          </p:cNvSpPr>
          <p:nvPr>
            <p:ph type="title"/>
          </p:nvPr>
        </p:nvSpPr>
        <p:spPr>
          <a:xfrm>
            <a:off x="913795" y="609600"/>
            <a:ext cx="10353762" cy="1257300"/>
          </a:xfrm>
        </p:spPr>
        <p:txBody>
          <a:bodyPr>
            <a:normAutofit/>
          </a:bodyPr>
          <a:lstStyle/>
          <a:p>
            <a:r>
              <a:rPr lang="en-US" dirty="0"/>
              <a:t>Introduction to ICRA Matrix</a:t>
            </a:r>
          </a:p>
        </p:txBody>
      </p:sp>
      <p:sp>
        <p:nvSpPr>
          <p:cNvPr id="3" name="Content Placeholder 2">
            <a:extLst>
              <a:ext uri="{FF2B5EF4-FFF2-40B4-BE49-F238E27FC236}">
                <a16:creationId xmlns:a16="http://schemas.microsoft.com/office/drawing/2014/main" id="{86A22B65-2FFC-441D-94DA-A9BBC70AED42}"/>
              </a:ext>
            </a:extLst>
          </p:cNvPr>
          <p:cNvSpPr>
            <a:spLocks noGrp="1"/>
          </p:cNvSpPr>
          <p:nvPr>
            <p:ph idx="1"/>
          </p:nvPr>
        </p:nvSpPr>
        <p:spPr>
          <a:xfrm>
            <a:off x="913795" y="2076450"/>
            <a:ext cx="10353762" cy="3714749"/>
          </a:xfrm>
        </p:spPr>
        <p:txBody>
          <a:bodyPr anchor="ctr">
            <a:normAutofit/>
          </a:bodyPr>
          <a:lstStyle/>
          <a:p>
            <a:pPr marL="36900" indent="0">
              <a:buNone/>
            </a:pPr>
            <a:r>
              <a:rPr lang="en-US" b="1" dirty="0"/>
              <a:t>Now that you have determined that the proposed work will require a permit, you will need to refer to the ICRA Matrix for requirements.</a:t>
            </a:r>
          </a:p>
          <a:p>
            <a:endParaRPr lang="en-US" dirty="0"/>
          </a:p>
        </p:txBody>
      </p:sp>
    </p:spTree>
    <p:extLst>
      <p:ext uri="{BB962C8B-B14F-4D97-AF65-F5344CB8AC3E}">
        <p14:creationId xmlns:p14="http://schemas.microsoft.com/office/powerpoint/2010/main" val="3127256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B57443-6D17-4DC8-8357-6B162F03C34D}"/>
              </a:ext>
            </a:extLst>
          </p:cNvPr>
          <p:cNvSpPr>
            <a:spLocks noGrp="1"/>
          </p:cNvSpPr>
          <p:nvPr>
            <p:ph type="title"/>
          </p:nvPr>
        </p:nvSpPr>
        <p:spPr>
          <a:xfrm>
            <a:off x="913796" y="643465"/>
            <a:ext cx="3382638" cy="1370605"/>
          </a:xfrm>
        </p:spPr>
        <p:txBody>
          <a:bodyPr>
            <a:normAutofit/>
          </a:bodyPr>
          <a:lstStyle/>
          <a:p>
            <a:pPr algn="l"/>
            <a:r>
              <a:rPr lang="en-US" sz="3000" dirty="0"/>
              <a:t>ICRA Matrix</a:t>
            </a:r>
            <a:br>
              <a:rPr lang="en-US" sz="3000" dirty="0"/>
            </a:br>
            <a:endParaRPr lang="en-US" sz="3000" dirty="0"/>
          </a:p>
        </p:txBody>
      </p:sp>
      <p:sp>
        <p:nvSpPr>
          <p:cNvPr id="3" name="Content Placeholder 2">
            <a:extLst>
              <a:ext uri="{FF2B5EF4-FFF2-40B4-BE49-F238E27FC236}">
                <a16:creationId xmlns:a16="http://schemas.microsoft.com/office/drawing/2014/main" id="{07F754E6-2C84-4599-B53C-A7D23C90A6F8}"/>
              </a:ext>
            </a:extLst>
          </p:cNvPr>
          <p:cNvSpPr>
            <a:spLocks noGrp="1"/>
          </p:cNvSpPr>
          <p:nvPr>
            <p:ph idx="1"/>
          </p:nvPr>
        </p:nvSpPr>
        <p:spPr>
          <a:xfrm>
            <a:off x="913796" y="2247153"/>
            <a:ext cx="3358084" cy="3544046"/>
          </a:xfrm>
        </p:spPr>
        <p:txBody>
          <a:bodyPr>
            <a:normAutofit/>
          </a:bodyPr>
          <a:lstStyle/>
          <a:p>
            <a:pPr marL="36900" indent="0">
              <a:buNone/>
            </a:pPr>
            <a:r>
              <a:rPr lang="en-US" sz="1800" dirty="0"/>
              <a:t>Step 1 – Type of Construction</a:t>
            </a:r>
          </a:p>
          <a:p>
            <a:pPr marL="285750" indent="-285750"/>
            <a:r>
              <a:rPr lang="en-US" sz="1800" dirty="0"/>
              <a:t>Identify the scope of work you will be performing Type A, B, C, or D</a:t>
            </a:r>
          </a:p>
          <a:p>
            <a:pPr marL="285750" indent="-285750"/>
            <a:r>
              <a:rPr lang="en-US" sz="1800" dirty="0"/>
              <a:t>Place this information on the Construction Activity section of the Permit (ICRA).</a:t>
            </a:r>
          </a:p>
          <a:p>
            <a:pPr marL="285750" indent="-285750">
              <a:buFont typeface="Arial" panose="020B0604020202020204" pitchFamily="34" charset="0"/>
              <a:buChar char="•"/>
            </a:pPr>
            <a:endParaRPr lang="en-US" sz="1800" dirty="0"/>
          </a:p>
          <a:p>
            <a:pPr marL="36900" indent="0">
              <a:buNone/>
            </a:pPr>
            <a:endParaRPr lang="en-US" sz="1800" dirty="0"/>
          </a:p>
        </p:txBody>
      </p:sp>
      <p:pic>
        <p:nvPicPr>
          <p:cNvPr id="6" name="Content Placeholder 6">
            <a:extLst>
              <a:ext uri="{FF2B5EF4-FFF2-40B4-BE49-F238E27FC236}">
                <a16:creationId xmlns:a16="http://schemas.microsoft.com/office/drawing/2014/main" id="{9C5A356B-A533-4F00-953C-634C0B510F53}"/>
              </a:ext>
            </a:extLst>
          </p:cNvPr>
          <p:cNvPicPr>
            <a:picLocks noChangeAspect="1"/>
          </p:cNvPicPr>
          <p:nvPr/>
        </p:nvPicPr>
        <p:blipFill>
          <a:blip r:embed="rId3"/>
          <a:stretch>
            <a:fillRect/>
          </a:stretch>
        </p:blipFill>
        <p:spPr>
          <a:xfrm>
            <a:off x="5364122" y="643466"/>
            <a:ext cx="5735636" cy="5147733"/>
          </a:xfrm>
          <a:prstGeom prst="rect">
            <a:avLst/>
          </a:prstGeom>
        </p:spPr>
      </p:pic>
    </p:spTree>
    <p:extLst>
      <p:ext uri="{BB962C8B-B14F-4D97-AF65-F5344CB8AC3E}">
        <p14:creationId xmlns:p14="http://schemas.microsoft.com/office/powerpoint/2010/main" val="158636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A98FD4FC-479A-4C2B-84A5-CF81E055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0844240-6E3F-4894-A27E-00CF548974EF}"/>
              </a:ext>
            </a:extLst>
          </p:cNvPr>
          <p:cNvSpPr>
            <a:spLocks noGrp="1"/>
          </p:cNvSpPr>
          <p:nvPr>
            <p:ph type="title"/>
          </p:nvPr>
        </p:nvSpPr>
        <p:spPr>
          <a:xfrm>
            <a:off x="1039905" y="845387"/>
            <a:ext cx="3470310" cy="1066689"/>
          </a:xfrm>
        </p:spPr>
        <p:txBody>
          <a:bodyPr anchor="b">
            <a:normAutofit/>
          </a:bodyPr>
          <a:lstStyle/>
          <a:p>
            <a:pPr algn="l"/>
            <a:r>
              <a:rPr lang="en-US" sz="2400" dirty="0"/>
              <a:t>ICRA Matrix</a:t>
            </a:r>
            <a:br>
              <a:rPr lang="en-US" sz="2400" dirty="0"/>
            </a:br>
            <a:endParaRPr lang="en-US" sz="2400" dirty="0"/>
          </a:p>
        </p:txBody>
      </p:sp>
      <p:sp>
        <p:nvSpPr>
          <p:cNvPr id="3" name="Content Placeholder 2">
            <a:extLst>
              <a:ext uri="{FF2B5EF4-FFF2-40B4-BE49-F238E27FC236}">
                <a16:creationId xmlns:a16="http://schemas.microsoft.com/office/drawing/2014/main" id="{4C85AEF9-5697-4D70-97CB-3AD5950458EE}"/>
              </a:ext>
            </a:extLst>
          </p:cNvPr>
          <p:cNvSpPr>
            <a:spLocks noGrp="1"/>
          </p:cNvSpPr>
          <p:nvPr>
            <p:ph idx="1"/>
          </p:nvPr>
        </p:nvSpPr>
        <p:spPr>
          <a:xfrm>
            <a:off x="1039905" y="2147862"/>
            <a:ext cx="3405573" cy="3499563"/>
          </a:xfrm>
        </p:spPr>
        <p:txBody>
          <a:bodyPr anchor="t">
            <a:normAutofit/>
          </a:bodyPr>
          <a:lstStyle/>
          <a:p>
            <a:pPr marL="36900" indent="0">
              <a:buNone/>
            </a:pPr>
            <a:r>
              <a:rPr lang="en-US" sz="1600" dirty="0"/>
              <a:t>Step 2 – Identify the Patient Risk Groups</a:t>
            </a:r>
          </a:p>
          <a:p>
            <a:pPr marL="285750" indent="-285750"/>
            <a:r>
              <a:rPr lang="en-US" sz="1600" dirty="0"/>
              <a:t>Identify the risk groups where the construction renovation will occur.</a:t>
            </a:r>
          </a:p>
          <a:p>
            <a:pPr marL="285750" indent="-285750"/>
            <a:r>
              <a:rPr lang="en-US" sz="1600" dirty="0"/>
              <a:t>Place this information on the infection control risk group of the Permit (ICRA).</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36900" indent="0">
              <a:buNone/>
            </a:pPr>
            <a:endParaRPr lang="en-US" sz="1600" dirty="0"/>
          </a:p>
        </p:txBody>
      </p:sp>
      <p:pic>
        <p:nvPicPr>
          <p:cNvPr id="4" name="Content Placeholder 6">
            <a:extLst>
              <a:ext uri="{FF2B5EF4-FFF2-40B4-BE49-F238E27FC236}">
                <a16:creationId xmlns:a16="http://schemas.microsoft.com/office/drawing/2014/main" id="{6C8F9238-24C9-48CA-8BE9-F6796908ABFA}"/>
              </a:ext>
            </a:extLst>
          </p:cNvPr>
          <p:cNvPicPr>
            <a:picLocks noChangeAspect="1"/>
          </p:cNvPicPr>
          <p:nvPr/>
        </p:nvPicPr>
        <p:blipFill>
          <a:blip r:embed="rId3"/>
          <a:stretch>
            <a:fillRect/>
          </a:stretch>
        </p:blipFill>
        <p:spPr>
          <a:xfrm>
            <a:off x="5387351" y="1824264"/>
            <a:ext cx="6161183" cy="3219218"/>
          </a:xfrm>
          <a:prstGeom prst="rect">
            <a:avLst/>
          </a:prstGeom>
        </p:spPr>
      </p:pic>
    </p:spTree>
    <p:extLst>
      <p:ext uri="{BB962C8B-B14F-4D97-AF65-F5344CB8AC3E}">
        <p14:creationId xmlns:p14="http://schemas.microsoft.com/office/powerpoint/2010/main" val="145805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26E0AA-ACAD-4929-A688-C5F6D3E37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494D65-F7C0-4857-AC37-186A19E07A97}"/>
              </a:ext>
            </a:extLst>
          </p:cNvPr>
          <p:cNvSpPr>
            <a:spLocks noGrp="1"/>
          </p:cNvSpPr>
          <p:nvPr>
            <p:ph type="title"/>
          </p:nvPr>
        </p:nvSpPr>
        <p:spPr>
          <a:xfrm>
            <a:off x="707900" y="4208220"/>
            <a:ext cx="3946393" cy="1850651"/>
          </a:xfrm>
        </p:spPr>
        <p:txBody>
          <a:bodyPr>
            <a:normAutofit/>
          </a:bodyPr>
          <a:lstStyle/>
          <a:p>
            <a:pPr algn="l"/>
            <a:r>
              <a:rPr lang="en-US" sz="3600" dirty="0"/>
              <a:t>ICRA Matrix</a:t>
            </a:r>
            <a:br>
              <a:rPr lang="en-US" sz="3600" dirty="0"/>
            </a:br>
            <a:endParaRPr lang="en-US" sz="3600" dirty="0"/>
          </a:p>
        </p:txBody>
      </p:sp>
      <p:pic>
        <p:nvPicPr>
          <p:cNvPr id="4" name="Picture 3">
            <a:extLst>
              <a:ext uri="{FF2B5EF4-FFF2-40B4-BE49-F238E27FC236}">
                <a16:creationId xmlns:a16="http://schemas.microsoft.com/office/drawing/2014/main" id="{65310170-3AB9-418A-A32C-B88E03276497}"/>
              </a:ext>
            </a:extLst>
          </p:cNvPr>
          <p:cNvPicPr>
            <a:picLocks noChangeAspect="1"/>
          </p:cNvPicPr>
          <p:nvPr/>
        </p:nvPicPr>
        <p:blipFill>
          <a:blip r:embed="rId3"/>
          <a:stretch>
            <a:fillRect/>
          </a:stretch>
        </p:blipFill>
        <p:spPr>
          <a:xfrm>
            <a:off x="2056178" y="643467"/>
            <a:ext cx="8101440" cy="3038039"/>
          </a:xfrm>
          <a:prstGeom prst="rect">
            <a:avLst/>
          </a:prstGeom>
        </p:spPr>
      </p:pic>
      <p:sp>
        <p:nvSpPr>
          <p:cNvPr id="3" name="Content Placeholder 2">
            <a:extLst>
              <a:ext uri="{FF2B5EF4-FFF2-40B4-BE49-F238E27FC236}">
                <a16:creationId xmlns:a16="http://schemas.microsoft.com/office/drawing/2014/main" id="{5E7594CA-F891-4146-B706-BF0EFE05F354}"/>
              </a:ext>
            </a:extLst>
          </p:cNvPr>
          <p:cNvSpPr>
            <a:spLocks noGrp="1"/>
          </p:cNvSpPr>
          <p:nvPr>
            <p:ph idx="1"/>
          </p:nvPr>
        </p:nvSpPr>
        <p:spPr>
          <a:xfrm>
            <a:off x="5139768" y="4208220"/>
            <a:ext cx="6430560" cy="1850651"/>
          </a:xfrm>
        </p:spPr>
        <p:txBody>
          <a:bodyPr anchor="ctr">
            <a:normAutofit/>
          </a:bodyPr>
          <a:lstStyle/>
          <a:p>
            <a:pPr marL="36900" indent="0">
              <a:buNone/>
            </a:pPr>
            <a:r>
              <a:rPr lang="en-US" sz="2100" dirty="0"/>
              <a:t>Step 3 – Construction Project by Patient Risk</a:t>
            </a:r>
          </a:p>
          <a:p>
            <a:pPr marL="36900" indent="0">
              <a:buNone/>
            </a:pPr>
            <a:r>
              <a:rPr lang="en-US" sz="2100" dirty="0"/>
              <a:t>Once Step (1) and Step (2) have been assessed. Use the matrix below to identify the required infection control precautions. (Next slide will include an example).</a:t>
            </a:r>
          </a:p>
          <a:p>
            <a:pPr marL="36900" indent="0">
              <a:buNone/>
            </a:pPr>
            <a:endParaRPr lang="en-US" sz="2100" dirty="0"/>
          </a:p>
          <a:p>
            <a:pPr marL="36900" indent="0">
              <a:buNone/>
            </a:pPr>
            <a:endParaRPr lang="en-US" sz="2100" dirty="0"/>
          </a:p>
        </p:txBody>
      </p:sp>
    </p:spTree>
    <p:extLst>
      <p:ext uri="{BB962C8B-B14F-4D97-AF65-F5344CB8AC3E}">
        <p14:creationId xmlns:p14="http://schemas.microsoft.com/office/powerpoint/2010/main" val="247342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78A40B9-3202-4F9E-AE0D-6E5415107165}"/>
              </a:ext>
            </a:extLst>
          </p:cNvPr>
          <p:cNvPicPr>
            <a:picLocks noChangeAspect="1"/>
          </p:cNvPicPr>
          <p:nvPr/>
        </p:nvPicPr>
        <p:blipFill rotWithShape="1">
          <a:blip r:embed="rId3"/>
          <a:srcRect t="2447" b="27522"/>
          <a:stretch/>
        </p:blipFill>
        <p:spPr>
          <a:xfrm>
            <a:off x="-8622" y="10"/>
            <a:ext cx="6096000" cy="6857990"/>
          </a:xfrm>
          <a:prstGeom prst="rect">
            <a:avLst/>
          </a:prstGeom>
        </p:spPr>
      </p:pic>
      <p:pic>
        <p:nvPicPr>
          <p:cNvPr id="11" name="Picture 1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A98EA10E-A9C9-4F82-9F6A-BE48A77BC707}"/>
              </a:ext>
            </a:extLst>
          </p:cNvPr>
          <p:cNvSpPr>
            <a:spLocks noGrp="1"/>
          </p:cNvSpPr>
          <p:nvPr>
            <p:ph type="title"/>
          </p:nvPr>
        </p:nvSpPr>
        <p:spPr>
          <a:xfrm>
            <a:off x="6900493" y="609600"/>
            <a:ext cx="4538124" cy="970450"/>
          </a:xfrm>
        </p:spPr>
        <p:txBody>
          <a:bodyPr anchor="b">
            <a:normAutofit/>
          </a:bodyPr>
          <a:lstStyle/>
          <a:p>
            <a:pPr algn="l"/>
            <a:r>
              <a:rPr lang="en-US" sz="3200" dirty="0"/>
              <a:t>ICRA Matrix Example</a:t>
            </a:r>
          </a:p>
        </p:txBody>
      </p:sp>
      <p:sp>
        <p:nvSpPr>
          <p:cNvPr id="3" name="Content Placeholder 2">
            <a:extLst>
              <a:ext uri="{FF2B5EF4-FFF2-40B4-BE49-F238E27FC236}">
                <a16:creationId xmlns:a16="http://schemas.microsoft.com/office/drawing/2014/main" id="{9C911737-8F3F-487E-8DEF-E7BCD381F45C}"/>
              </a:ext>
            </a:extLst>
          </p:cNvPr>
          <p:cNvSpPr>
            <a:spLocks noGrp="1"/>
          </p:cNvSpPr>
          <p:nvPr>
            <p:ph idx="1"/>
          </p:nvPr>
        </p:nvSpPr>
        <p:spPr>
          <a:xfrm>
            <a:off x="6900493" y="1732449"/>
            <a:ext cx="4403596" cy="4058751"/>
          </a:xfrm>
        </p:spPr>
        <p:txBody>
          <a:bodyPr anchor="t">
            <a:normAutofit/>
          </a:bodyPr>
          <a:lstStyle/>
          <a:p>
            <a:r>
              <a:rPr lang="en-US" sz="1800" dirty="0"/>
              <a:t>Example: A flood occurs in the ICU caused by a domestic water line fracture. The walls are saturated, and it has been determined demolition is required.</a:t>
            </a:r>
          </a:p>
          <a:p>
            <a:pPr marL="36900" indent="0">
              <a:buNone/>
            </a:pPr>
            <a:endParaRPr lang="en-US" sz="1800" dirty="0"/>
          </a:p>
        </p:txBody>
      </p:sp>
    </p:spTree>
    <p:extLst>
      <p:ext uri="{BB962C8B-B14F-4D97-AF65-F5344CB8AC3E}">
        <p14:creationId xmlns:p14="http://schemas.microsoft.com/office/powerpoint/2010/main" val="1444743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A98FD4FC-479A-4C2B-84A5-CF81E055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18DC81F-26DD-4596-B25E-92AF055C6C37}"/>
              </a:ext>
            </a:extLst>
          </p:cNvPr>
          <p:cNvSpPr>
            <a:spLocks noGrp="1"/>
          </p:cNvSpPr>
          <p:nvPr>
            <p:ph type="title"/>
          </p:nvPr>
        </p:nvSpPr>
        <p:spPr>
          <a:xfrm>
            <a:off x="1039905" y="845387"/>
            <a:ext cx="3470310" cy="1066689"/>
          </a:xfrm>
        </p:spPr>
        <p:txBody>
          <a:bodyPr anchor="b">
            <a:normAutofit/>
          </a:bodyPr>
          <a:lstStyle/>
          <a:p>
            <a:pPr algn="l"/>
            <a:r>
              <a:rPr lang="en-US" sz="2400" dirty="0"/>
              <a:t>ICRA Matrix</a:t>
            </a:r>
          </a:p>
        </p:txBody>
      </p:sp>
      <p:sp>
        <p:nvSpPr>
          <p:cNvPr id="3" name="Content Placeholder 2">
            <a:extLst>
              <a:ext uri="{FF2B5EF4-FFF2-40B4-BE49-F238E27FC236}">
                <a16:creationId xmlns:a16="http://schemas.microsoft.com/office/drawing/2014/main" id="{CF5C12D6-DAA4-4283-807E-14C7FF20CD69}"/>
              </a:ext>
            </a:extLst>
          </p:cNvPr>
          <p:cNvSpPr>
            <a:spLocks noGrp="1"/>
          </p:cNvSpPr>
          <p:nvPr>
            <p:ph idx="1"/>
          </p:nvPr>
        </p:nvSpPr>
        <p:spPr>
          <a:xfrm>
            <a:off x="1039905" y="2147862"/>
            <a:ext cx="3405573" cy="3499563"/>
          </a:xfrm>
        </p:spPr>
        <p:txBody>
          <a:bodyPr anchor="t">
            <a:normAutofit/>
          </a:bodyPr>
          <a:lstStyle/>
          <a:p>
            <a:pPr>
              <a:lnSpc>
                <a:spcPct val="100000"/>
              </a:lnSpc>
            </a:pPr>
            <a:r>
              <a:rPr lang="en-US" sz="1400" b="1" dirty="0"/>
              <a:t>Next Step: Review Types of Construction (Step1)</a:t>
            </a:r>
          </a:p>
          <a:p>
            <a:pPr marL="36900" indent="0">
              <a:lnSpc>
                <a:spcPct val="100000"/>
              </a:lnSpc>
              <a:buNone/>
            </a:pPr>
            <a:r>
              <a:rPr lang="en-US" sz="1400" b="1" dirty="0"/>
              <a:t>(Located on ICRA Template) </a:t>
            </a:r>
          </a:p>
          <a:p>
            <a:pPr>
              <a:lnSpc>
                <a:spcPct val="100000"/>
              </a:lnSpc>
            </a:pPr>
            <a:endParaRPr lang="en-US" sz="1400" dirty="0"/>
          </a:p>
          <a:p>
            <a:pPr>
              <a:lnSpc>
                <a:spcPct val="100000"/>
              </a:lnSpc>
            </a:pPr>
            <a:r>
              <a:rPr lang="en-US" sz="1400" dirty="0"/>
              <a:t>Notes:</a:t>
            </a:r>
          </a:p>
          <a:p>
            <a:pPr marL="285750" indent="-285750">
              <a:lnSpc>
                <a:spcPct val="100000"/>
              </a:lnSpc>
              <a:buFont typeface="Arial" panose="020B0604020202020204" pitchFamily="34" charset="0"/>
              <a:buChar char="•"/>
            </a:pPr>
            <a:r>
              <a:rPr lang="en-US" sz="1400" dirty="0"/>
              <a:t>A Flood has occurred in ICU and will require wall demolition and replacement; the work activity is expected to entail multiple shifts.</a:t>
            </a:r>
          </a:p>
          <a:p>
            <a:pPr marL="285750" indent="-285750">
              <a:lnSpc>
                <a:spcPct val="100000"/>
              </a:lnSpc>
              <a:buFont typeface="Arial" panose="020B0604020202020204" pitchFamily="34" charset="0"/>
              <a:buChar char="•"/>
            </a:pPr>
            <a:endParaRPr lang="en-US" sz="1400" dirty="0"/>
          </a:p>
          <a:p>
            <a:pPr marL="285750" indent="-285750">
              <a:lnSpc>
                <a:spcPct val="100000"/>
              </a:lnSpc>
              <a:buFont typeface="Arial" panose="020B0604020202020204" pitchFamily="34" charset="0"/>
              <a:buChar char="•"/>
            </a:pPr>
            <a:r>
              <a:rPr lang="en-US" sz="1400" dirty="0"/>
              <a:t>The highlights represent items expected to be impacted.</a:t>
            </a:r>
          </a:p>
          <a:p>
            <a:pPr marL="36900" indent="0">
              <a:lnSpc>
                <a:spcPct val="100000"/>
              </a:lnSpc>
              <a:buNone/>
            </a:pPr>
            <a:endParaRPr lang="en-US" sz="1400" dirty="0"/>
          </a:p>
        </p:txBody>
      </p:sp>
      <p:pic>
        <p:nvPicPr>
          <p:cNvPr id="4" name="Picture 3">
            <a:extLst>
              <a:ext uri="{FF2B5EF4-FFF2-40B4-BE49-F238E27FC236}">
                <a16:creationId xmlns:a16="http://schemas.microsoft.com/office/drawing/2014/main" id="{57E79BBF-0F2E-46D7-A9E1-3FD546173693}"/>
              </a:ext>
            </a:extLst>
          </p:cNvPr>
          <p:cNvPicPr>
            <a:picLocks noChangeAspect="1"/>
          </p:cNvPicPr>
          <p:nvPr/>
        </p:nvPicPr>
        <p:blipFill>
          <a:blip r:embed="rId3"/>
          <a:stretch>
            <a:fillRect/>
          </a:stretch>
        </p:blipFill>
        <p:spPr>
          <a:xfrm>
            <a:off x="5712417" y="643467"/>
            <a:ext cx="5511051" cy="5580812"/>
          </a:xfrm>
          <a:prstGeom prst="rect">
            <a:avLst/>
          </a:prstGeom>
        </p:spPr>
      </p:pic>
    </p:spTree>
    <p:extLst>
      <p:ext uri="{BB962C8B-B14F-4D97-AF65-F5344CB8AC3E}">
        <p14:creationId xmlns:p14="http://schemas.microsoft.com/office/powerpoint/2010/main" val="3414183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FD4FC-479A-4C2B-84A5-CF81E055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135A29A2-F93D-4BE3-9D40-1E390D3A9EEB}"/>
              </a:ext>
            </a:extLst>
          </p:cNvPr>
          <p:cNvSpPr>
            <a:spLocks noGrp="1"/>
          </p:cNvSpPr>
          <p:nvPr>
            <p:ph type="title"/>
          </p:nvPr>
        </p:nvSpPr>
        <p:spPr>
          <a:xfrm>
            <a:off x="1039905" y="845387"/>
            <a:ext cx="3470310" cy="1066689"/>
          </a:xfrm>
        </p:spPr>
        <p:txBody>
          <a:bodyPr anchor="b">
            <a:normAutofit/>
          </a:bodyPr>
          <a:lstStyle/>
          <a:p>
            <a:pPr algn="l"/>
            <a:r>
              <a:rPr lang="en-US" sz="2400" dirty="0"/>
              <a:t>ICRA Matrix</a:t>
            </a:r>
          </a:p>
        </p:txBody>
      </p:sp>
      <p:sp>
        <p:nvSpPr>
          <p:cNvPr id="3" name="Content Placeholder 2">
            <a:extLst>
              <a:ext uri="{FF2B5EF4-FFF2-40B4-BE49-F238E27FC236}">
                <a16:creationId xmlns:a16="http://schemas.microsoft.com/office/drawing/2014/main" id="{FB37B150-7557-4919-BBEC-85B4BC9CFA87}"/>
              </a:ext>
            </a:extLst>
          </p:cNvPr>
          <p:cNvSpPr>
            <a:spLocks noGrp="1"/>
          </p:cNvSpPr>
          <p:nvPr>
            <p:ph idx="1"/>
          </p:nvPr>
        </p:nvSpPr>
        <p:spPr>
          <a:xfrm>
            <a:off x="1039905" y="2147862"/>
            <a:ext cx="3405573" cy="3499563"/>
          </a:xfrm>
        </p:spPr>
        <p:txBody>
          <a:bodyPr anchor="t">
            <a:normAutofit/>
          </a:bodyPr>
          <a:lstStyle/>
          <a:p>
            <a:r>
              <a:rPr lang="en-US" sz="1600" b="1" dirty="0"/>
              <a:t>Next Step:  Identifying Patient Risk Groups (Step 2)</a:t>
            </a:r>
          </a:p>
          <a:p>
            <a:pPr marL="36900" indent="0">
              <a:buNone/>
            </a:pPr>
            <a:r>
              <a:rPr lang="en-US" sz="1600" b="1" dirty="0"/>
              <a:t>(Located on ICRA Template) </a:t>
            </a:r>
          </a:p>
          <a:p>
            <a:pPr marL="36900" indent="0">
              <a:buNone/>
            </a:pPr>
            <a:r>
              <a:rPr lang="en-US" sz="1600" dirty="0"/>
              <a:t>Notes: The incident occurred in ICU (highlighted)</a:t>
            </a:r>
          </a:p>
          <a:p>
            <a:pPr marL="36900" indent="0">
              <a:buNone/>
            </a:pPr>
            <a:endParaRPr lang="en-US" sz="1600" b="1" dirty="0"/>
          </a:p>
          <a:p>
            <a:endParaRPr lang="en-US" sz="1600" b="1" dirty="0"/>
          </a:p>
          <a:p>
            <a:pPr marL="36900" indent="0">
              <a:buNone/>
            </a:pPr>
            <a:endParaRPr lang="en-US" sz="1600" dirty="0"/>
          </a:p>
        </p:txBody>
      </p:sp>
      <p:pic>
        <p:nvPicPr>
          <p:cNvPr id="4" name="Picture 3">
            <a:extLst>
              <a:ext uri="{FF2B5EF4-FFF2-40B4-BE49-F238E27FC236}">
                <a16:creationId xmlns:a16="http://schemas.microsoft.com/office/drawing/2014/main" id="{6DE1ED3C-6DC1-4751-B3DB-48654A5A14AC}"/>
              </a:ext>
            </a:extLst>
          </p:cNvPr>
          <p:cNvPicPr>
            <a:picLocks noChangeAspect="1"/>
          </p:cNvPicPr>
          <p:nvPr/>
        </p:nvPicPr>
        <p:blipFill>
          <a:blip r:embed="rId3"/>
          <a:stretch>
            <a:fillRect/>
          </a:stretch>
        </p:blipFill>
        <p:spPr>
          <a:xfrm>
            <a:off x="5387351" y="1463091"/>
            <a:ext cx="6161183" cy="3941564"/>
          </a:xfrm>
          <a:prstGeom prst="rect">
            <a:avLst/>
          </a:prstGeom>
        </p:spPr>
      </p:pic>
    </p:spTree>
    <p:extLst>
      <p:ext uri="{BB962C8B-B14F-4D97-AF65-F5344CB8AC3E}">
        <p14:creationId xmlns:p14="http://schemas.microsoft.com/office/powerpoint/2010/main" val="1414615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99782B-97BF-4342-AA3D-6642A254C338}"/>
              </a:ext>
            </a:extLst>
          </p:cNvPr>
          <p:cNvSpPr>
            <a:spLocks noGrp="1"/>
          </p:cNvSpPr>
          <p:nvPr>
            <p:ph type="title"/>
          </p:nvPr>
        </p:nvSpPr>
        <p:spPr>
          <a:xfrm>
            <a:off x="913796" y="643465"/>
            <a:ext cx="3382638" cy="1370605"/>
          </a:xfrm>
        </p:spPr>
        <p:txBody>
          <a:bodyPr>
            <a:normAutofit/>
          </a:bodyPr>
          <a:lstStyle/>
          <a:p>
            <a:pPr algn="l"/>
            <a:r>
              <a:rPr lang="en-US" sz="3000" dirty="0"/>
              <a:t>ICRA Matrix</a:t>
            </a:r>
          </a:p>
        </p:txBody>
      </p:sp>
      <p:sp>
        <p:nvSpPr>
          <p:cNvPr id="3" name="Content Placeholder 2">
            <a:extLst>
              <a:ext uri="{FF2B5EF4-FFF2-40B4-BE49-F238E27FC236}">
                <a16:creationId xmlns:a16="http://schemas.microsoft.com/office/drawing/2014/main" id="{E5DC0C42-2D10-4A73-BB31-788131AD7267}"/>
              </a:ext>
            </a:extLst>
          </p:cNvPr>
          <p:cNvSpPr>
            <a:spLocks noGrp="1"/>
          </p:cNvSpPr>
          <p:nvPr>
            <p:ph idx="1"/>
          </p:nvPr>
        </p:nvSpPr>
        <p:spPr>
          <a:xfrm>
            <a:off x="913796" y="2247153"/>
            <a:ext cx="3358084" cy="3544046"/>
          </a:xfrm>
        </p:spPr>
        <p:txBody>
          <a:bodyPr>
            <a:normAutofit/>
          </a:bodyPr>
          <a:lstStyle/>
          <a:p>
            <a:pPr marL="36900" indent="0">
              <a:buNone/>
            </a:pPr>
            <a:r>
              <a:rPr lang="en-US" sz="1800" b="1" dirty="0"/>
              <a:t>Next Step - Class of precautions: Final requirements by patient risk and types of construction (Step 3)</a:t>
            </a:r>
          </a:p>
          <a:p>
            <a:pPr marL="36900" indent="0">
              <a:buNone/>
            </a:pPr>
            <a:r>
              <a:rPr lang="en-US" sz="1800" b="1" dirty="0"/>
              <a:t>(Located on ICRA Template) </a:t>
            </a:r>
          </a:p>
          <a:p>
            <a:pPr marL="36900" indent="0">
              <a:buNone/>
            </a:pPr>
            <a:r>
              <a:rPr lang="en-US" sz="1800" dirty="0"/>
              <a:t>Notes: We have determined this project meet the construction requirements listed as type C and occurs in highest patient risk group.</a:t>
            </a:r>
          </a:p>
          <a:p>
            <a:pPr marL="36900" indent="0">
              <a:buNone/>
            </a:pPr>
            <a:endParaRPr lang="en-US" sz="1800" b="1" dirty="0"/>
          </a:p>
          <a:p>
            <a:endParaRPr lang="en-US" sz="1800" b="1" dirty="0"/>
          </a:p>
          <a:p>
            <a:pPr marL="36900" indent="0">
              <a:buNone/>
            </a:pPr>
            <a:endParaRPr lang="en-US" sz="1800" dirty="0"/>
          </a:p>
        </p:txBody>
      </p:sp>
      <p:pic>
        <p:nvPicPr>
          <p:cNvPr id="4" name="Picture 3">
            <a:extLst>
              <a:ext uri="{FF2B5EF4-FFF2-40B4-BE49-F238E27FC236}">
                <a16:creationId xmlns:a16="http://schemas.microsoft.com/office/drawing/2014/main" id="{D60C5F57-7E77-4F59-9CC8-309A889CED42}"/>
              </a:ext>
            </a:extLst>
          </p:cNvPr>
          <p:cNvPicPr>
            <a:picLocks noChangeAspect="1"/>
          </p:cNvPicPr>
          <p:nvPr/>
        </p:nvPicPr>
        <p:blipFill>
          <a:blip r:embed="rId3"/>
          <a:stretch>
            <a:fillRect/>
          </a:stretch>
        </p:blipFill>
        <p:spPr>
          <a:xfrm>
            <a:off x="5019621" y="2014070"/>
            <a:ext cx="6633184" cy="2487443"/>
          </a:xfrm>
          <a:prstGeom prst="rect">
            <a:avLst/>
          </a:prstGeom>
          <a:ln>
            <a:solidFill>
              <a:srgbClr val="FF0000"/>
            </a:solidFill>
          </a:ln>
        </p:spPr>
      </p:pic>
      <p:sp>
        <p:nvSpPr>
          <p:cNvPr id="6" name="TextBox 5">
            <a:extLst>
              <a:ext uri="{FF2B5EF4-FFF2-40B4-BE49-F238E27FC236}">
                <a16:creationId xmlns:a16="http://schemas.microsoft.com/office/drawing/2014/main" id="{8CCEF83A-E746-467B-8AA3-06D90A67E094}"/>
              </a:ext>
            </a:extLst>
          </p:cNvPr>
          <p:cNvSpPr txBox="1"/>
          <p:nvPr/>
        </p:nvSpPr>
        <p:spPr>
          <a:xfrm>
            <a:off x="9205050" y="4019176"/>
            <a:ext cx="449179" cy="369332"/>
          </a:xfrm>
          <a:prstGeom prst="rect">
            <a:avLst/>
          </a:prstGeom>
          <a:noFill/>
          <a:ln w="38100">
            <a:solidFill>
              <a:srgbClr val="FF0000"/>
            </a:solidFill>
          </a:ln>
        </p:spPr>
        <p:txBody>
          <a:bodyPr wrap="square" rtlCol="0">
            <a:spAutoFit/>
          </a:bodyPr>
          <a:lstStyle/>
          <a:p>
            <a:endParaRPr lang="en-US" dirty="0">
              <a:solidFill>
                <a:srgbClr val="FF0000"/>
              </a:solidFill>
            </a:endParaRPr>
          </a:p>
        </p:txBody>
      </p:sp>
    </p:spTree>
    <p:extLst>
      <p:ext uri="{BB962C8B-B14F-4D97-AF65-F5344CB8AC3E}">
        <p14:creationId xmlns:p14="http://schemas.microsoft.com/office/powerpoint/2010/main" val="3634691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339A7-7009-42CE-9684-58E22CE0ADD7}"/>
              </a:ext>
            </a:extLst>
          </p:cNvPr>
          <p:cNvSpPr>
            <a:spLocks noGrp="1"/>
          </p:cNvSpPr>
          <p:nvPr>
            <p:ph type="title"/>
          </p:nvPr>
        </p:nvSpPr>
        <p:spPr/>
        <p:txBody>
          <a:bodyPr/>
          <a:lstStyle/>
          <a:p>
            <a:r>
              <a:rPr lang="en-US" dirty="0"/>
              <a:t>ICRA Process Finalization</a:t>
            </a:r>
          </a:p>
        </p:txBody>
      </p:sp>
      <p:sp>
        <p:nvSpPr>
          <p:cNvPr id="3" name="Content Placeholder 2">
            <a:extLst>
              <a:ext uri="{FF2B5EF4-FFF2-40B4-BE49-F238E27FC236}">
                <a16:creationId xmlns:a16="http://schemas.microsoft.com/office/drawing/2014/main" id="{D3CB5BE1-0384-4B5B-8D59-A058686C80C7}"/>
              </a:ext>
            </a:extLst>
          </p:cNvPr>
          <p:cNvSpPr>
            <a:spLocks noGrp="1"/>
          </p:cNvSpPr>
          <p:nvPr>
            <p:ph idx="1"/>
          </p:nvPr>
        </p:nvSpPr>
        <p:spPr/>
        <p:txBody>
          <a:bodyPr>
            <a:normAutofit/>
          </a:bodyPr>
          <a:lstStyle/>
          <a:p>
            <a:pPr marL="36900" indent="0">
              <a:buNone/>
            </a:pPr>
            <a:r>
              <a:rPr lang="en-US" sz="2000" b="1" dirty="0"/>
              <a:t>Now that you have determined  the elements of the ICRA Matrix, here are the final steps: </a:t>
            </a:r>
          </a:p>
          <a:p>
            <a:pPr indent="-342900"/>
            <a:r>
              <a:rPr lang="en-US" sz="2000" dirty="0"/>
              <a:t>Our previous example of the ICU flood indicated that this project was categorized as a Class III/IV containment. This type of project requires a signature by your infection preventionist.</a:t>
            </a:r>
          </a:p>
          <a:p>
            <a:pPr marL="450000" lvl="1" indent="0">
              <a:buNone/>
            </a:pPr>
            <a:r>
              <a:rPr lang="en-US" sz="2000" dirty="0"/>
              <a:t>(Note: </a:t>
            </a:r>
            <a:r>
              <a:rPr lang="en-US" sz="2000" u="sng" dirty="0">
                <a:solidFill>
                  <a:srgbClr val="FF0000"/>
                </a:solidFill>
              </a:rPr>
              <a:t>Class I&amp;II ICRA’s will not require an IC signature</a:t>
            </a:r>
            <a:r>
              <a:rPr lang="en-US" sz="2000" dirty="0"/>
              <a:t>. These only require the project managers signature).</a:t>
            </a:r>
          </a:p>
          <a:p>
            <a:pPr lvl="1"/>
            <a:endParaRPr lang="en-US" sz="2000" dirty="0"/>
          </a:p>
          <a:p>
            <a:pPr indent="-342900"/>
            <a:r>
              <a:rPr lang="en-US" sz="2000" dirty="0"/>
              <a:t>Work with your infection preventionist to determine PPE Requirements for Class III/IV containments</a:t>
            </a:r>
          </a:p>
          <a:p>
            <a:pPr marL="36900" indent="0">
              <a:buNone/>
            </a:pPr>
            <a:endParaRPr lang="en-US" dirty="0"/>
          </a:p>
        </p:txBody>
      </p:sp>
    </p:spTree>
    <p:extLst>
      <p:ext uri="{BB962C8B-B14F-4D97-AF65-F5344CB8AC3E}">
        <p14:creationId xmlns:p14="http://schemas.microsoft.com/office/powerpoint/2010/main" val="379094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fontScale="90000"/>
          </a:bodyPr>
          <a:lstStyle/>
          <a:p>
            <a:pPr algn="l"/>
            <a:r>
              <a:rPr lang="en-US" sz="4000" b="1" dirty="0">
                <a:solidFill>
                  <a:srgbClr val="92D050"/>
                </a:solidFill>
              </a:rPr>
              <a:t>Infection Control Risk Assessment Training (ICRA)</a:t>
            </a:r>
            <a:br>
              <a:rPr lang="en-US" sz="4000" b="1" dirty="0">
                <a:solidFill>
                  <a:srgbClr val="92D050"/>
                </a:solidFill>
              </a:rPr>
            </a:br>
            <a:endParaRPr lang="en-US" sz="4000" dirty="0"/>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226968" y="4157933"/>
            <a:ext cx="3850106" cy="1026544"/>
          </a:xfrm>
        </p:spPr>
        <p:txBody>
          <a:bodyPr>
            <a:noAutofit/>
          </a:bodyPr>
          <a:lstStyle/>
          <a:p>
            <a:r>
              <a:rPr lang="en-US" sz="1100" dirty="0"/>
              <a:t>Lisa Kilgore, MBA-HCM, CIC</a:t>
            </a:r>
          </a:p>
          <a:p>
            <a:r>
              <a:rPr lang="en-US" sz="1100" dirty="0"/>
              <a:t>Corporate Director Epidemiology, Infection Control and Quality</a:t>
            </a:r>
          </a:p>
          <a:p>
            <a:r>
              <a:rPr lang="en-US" sz="1100" dirty="0"/>
              <a:t>Scripps Health</a:t>
            </a:r>
          </a:p>
        </p:txBody>
      </p:sp>
    </p:spTree>
    <p:extLst>
      <p:ext uri="{BB962C8B-B14F-4D97-AF65-F5344CB8AC3E}">
        <p14:creationId xmlns:p14="http://schemas.microsoft.com/office/powerpoint/2010/main" val="4167884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E387-B24E-4601-9E3F-000E19660D4E}"/>
              </a:ext>
            </a:extLst>
          </p:cNvPr>
          <p:cNvSpPr>
            <a:spLocks noGrp="1"/>
          </p:cNvSpPr>
          <p:nvPr>
            <p:ph type="title"/>
          </p:nvPr>
        </p:nvSpPr>
        <p:spPr/>
        <p:txBody>
          <a:bodyPr/>
          <a:lstStyle/>
          <a:p>
            <a:r>
              <a:rPr lang="en-US" dirty="0"/>
              <a:t>ICRA Process Finalization </a:t>
            </a:r>
          </a:p>
        </p:txBody>
      </p:sp>
      <p:sp>
        <p:nvSpPr>
          <p:cNvPr id="3" name="Content Placeholder 2">
            <a:extLst>
              <a:ext uri="{FF2B5EF4-FFF2-40B4-BE49-F238E27FC236}">
                <a16:creationId xmlns:a16="http://schemas.microsoft.com/office/drawing/2014/main" id="{9DBDCD04-472A-4F78-8686-4434E945598E}"/>
              </a:ext>
            </a:extLst>
          </p:cNvPr>
          <p:cNvSpPr>
            <a:spLocks noGrp="1"/>
          </p:cNvSpPr>
          <p:nvPr>
            <p:ph idx="1"/>
          </p:nvPr>
        </p:nvSpPr>
        <p:spPr>
          <a:xfrm>
            <a:off x="913795" y="1588168"/>
            <a:ext cx="10353762" cy="4740443"/>
          </a:xfrm>
        </p:spPr>
        <p:txBody>
          <a:bodyPr>
            <a:normAutofit/>
          </a:bodyPr>
          <a:lstStyle/>
          <a:p>
            <a:r>
              <a:rPr lang="en-US" sz="2400" b="1" dirty="0"/>
              <a:t>Selecting Personal Protective Equipment:</a:t>
            </a:r>
          </a:p>
          <a:p>
            <a:r>
              <a:rPr lang="en-US" sz="2000" dirty="0"/>
              <a:t>Class III &amp; IV Containments may consist of the following PPE requirements.</a:t>
            </a:r>
          </a:p>
          <a:p>
            <a:pPr marL="377100" lvl="1" indent="0">
              <a:buNone/>
            </a:pPr>
            <a:r>
              <a:rPr lang="en-US" sz="2000" dirty="0"/>
              <a:t>Shoe Covers</a:t>
            </a:r>
          </a:p>
          <a:p>
            <a:pPr marL="377100" lvl="1" indent="0">
              <a:buNone/>
            </a:pPr>
            <a:r>
              <a:rPr lang="en-US" sz="1800" dirty="0"/>
              <a:t>Head Covers</a:t>
            </a:r>
          </a:p>
          <a:p>
            <a:pPr marL="377100" lvl="1" indent="0">
              <a:buNone/>
            </a:pPr>
            <a:r>
              <a:rPr lang="en-US" sz="1800" dirty="0"/>
              <a:t>Bunny Suits</a:t>
            </a:r>
          </a:p>
          <a:p>
            <a:pPr marL="377100" lvl="1" indent="0">
              <a:buNone/>
            </a:pPr>
            <a:r>
              <a:rPr lang="en-US" sz="1800" dirty="0"/>
              <a:t>Tyvek Suits</a:t>
            </a:r>
          </a:p>
          <a:p>
            <a:pPr marL="377100" lvl="1" indent="0">
              <a:buNone/>
            </a:pPr>
            <a:r>
              <a:rPr lang="en-US" sz="1800" dirty="0"/>
              <a:t>Gloves</a:t>
            </a:r>
          </a:p>
          <a:p>
            <a:pPr marL="377100" lvl="1" indent="0">
              <a:buNone/>
            </a:pPr>
            <a:r>
              <a:rPr lang="en-US" sz="1800" dirty="0"/>
              <a:t>P-100</a:t>
            </a:r>
          </a:p>
          <a:p>
            <a:pPr marL="377100" lvl="1" indent="0">
              <a:buNone/>
            </a:pPr>
            <a:r>
              <a:rPr lang="en-US" sz="1800" dirty="0"/>
              <a:t>N-95</a:t>
            </a:r>
          </a:p>
          <a:p>
            <a:r>
              <a:rPr lang="en-US" sz="2000" dirty="0"/>
              <a:t>Note: </a:t>
            </a:r>
            <a:r>
              <a:rPr lang="en-US" sz="2000" b="1" dirty="0">
                <a:solidFill>
                  <a:srgbClr val="FF0000"/>
                </a:solidFill>
              </a:rPr>
              <a:t>All personnel entering Class IV containments are required to wear shoe covers. </a:t>
            </a:r>
            <a:r>
              <a:rPr lang="en-US" sz="2000" dirty="0"/>
              <a:t>Work with your Infection preventionist to determine PPE Requirements. </a:t>
            </a:r>
            <a:endParaRPr lang="en-US" dirty="0"/>
          </a:p>
        </p:txBody>
      </p:sp>
      <p:pic>
        <p:nvPicPr>
          <p:cNvPr id="4" name="Picture 12" descr="100_0859">
            <a:extLst>
              <a:ext uri="{FF2B5EF4-FFF2-40B4-BE49-F238E27FC236}">
                <a16:creationId xmlns:a16="http://schemas.microsoft.com/office/drawing/2014/main" id="{01701DFB-912C-4D92-9AFF-AA7E333ACE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557084" y="2191078"/>
            <a:ext cx="2209800" cy="2944403"/>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3393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4"/>
                                        </p:tgtEl>
                                      </p:cBhvr>
                                    </p:animEffect>
                                    <p:set>
                                      <p:cBhvr>
                                        <p:cTn id="25"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2810FF-A6BC-475B-AFFD-5F41AB4DEF2A}"/>
              </a:ext>
            </a:extLst>
          </p:cNvPr>
          <p:cNvSpPr>
            <a:spLocks noGrp="1"/>
          </p:cNvSpPr>
          <p:nvPr>
            <p:ph type="title"/>
          </p:nvPr>
        </p:nvSpPr>
        <p:spPr>
          <a:xfrm>
            <a:off x="913795" y="609599"/>
            <a:ext cx="5978072" cy="1481150"/>
          </a:xfrm>
        </p:spPr>
        <p:txBody>
          <a:bodyPr>
            <a:normAutofit/>
          </a:bodyPr>
          <a:lstStyle/>
          <a:p>
            <a:r>
              <a:rPr lang="en-US" dirty="0"/>
              <a:t>ICRA Process Finalization </a:t>
            </a:r>
          </a:p>
        </p:txBody>
      </p:sp>
      <p:sp>
        <p:nvSpPr>
          <p:cNvPr id="3" name="Content Placeholder 2">
            <a:extLst>
              <a:ext uri="{FF2B5EF4-FFF2-40B4-BE49-F238E27FC236}">
                <a16:creationId xmlns:a16="http://schemas.microsoft.com/office/drawing/2014/main" id="{E3F2B628-0D08-46F6-949C-4C053BFC9F4F}"/>
              </a:ext>
            </a:extLst>
          </p:cNvPr>
          <p:cNvSpPr>
            <a:spLocks noGrp="1"/>
          </p:cNvSpPr>
          <p:nvPr>
            <p:ph idx="1"/>
          </p:nvPr>
        </p:nvSpPr>
        <p:spPr>
          <a:xfrm>
            <a:off x="913795" y="2279176"/>
            <a:ext cx="5978072" cy="4121624"/>
          </a:xfrm>
        </p:spPr>
        <p:txBody>
          <a:bodyPr anchor="ctr">
            <a:normAutofit/>
          </a:bodyPr>
          <a:lstStyle/>
          <a:p>
            <a:pPr>
              <a:lnSpc>
                <a:spcPct val="100000"/>
              </a:lnSpc>
            </a:pPr>
            <a:r>
              <a:rPr lang="en-US" sz="1600" b="1" dirty="0"/>
              <a:t>Transportation of Debris in the Healthcare Environment:</a:t>
            </a:r>
          </a:p>
          <a:p>
            <a:pPr lvl="1"/>
            <a:r>
              <a:rPr lang="en-US" sz="1400" dirty="0"/>
              <a:t>The project planning team should discuss the following expectation of debris removal from the worksite:</a:t>
            </a:r>
          </a:p>
          <a:p>
            <a:pPr lvl="2" indent="-342900">
              <a:buFont typeface="Arial" panose="020B0604020202020204" pitchFamily="34" charset="0"/>
              <a:buChar char="•"/>
            </a:pPr>
            <a:r>
              <a:rPr lang="en-US" sz="1100" dirty="0"/>
              <a:t>All transport receptacles should be covered when transporting debris through the healthcare environment. </a:t>
            </a:r>
          </a:p>
          <a:p>
            <a:pPr lvl="2" indent="-342900">
              <a:buFont typeface="Arial" panose="020B0604020202020204" pitchFamily="34" charset="0"/>
              <a:buChar char="•"/>
            </a:pPr>
            <a:r>
              <a:rPr lang="en-US" sz="1100" dirty="0"/>
              <a:t>Ensure trash bags are closed and gooseneck taped</a:t>
            </a:r>
          </a:p>
          <a:p>
            <a:pPr lvl="2" indent="-342900">
              <a:buFont typeface="Arial" panose="020B0604020202020204" pitchFamily="34" charset="0"/>
              <a:buChar char="•"/>
            </a:pPr>
            <a:r>
              <a:rPr lang="en-US" sz="1100" dirty="0"/>
              <a:t>Wet mops with disinfectant should be utilized to minimize dust dispersal</a:t>
            </a:r>
          </a:p>
          <a:p>
            <a:pPr lvl="2" indent="-342900">
              <a:buFont typeface="Arial" panose="020B0604020202020204" pitchFamily="34" charset="0"/>
              <a:buChar char="•"/>
            </a:pPr>
            <a:r>
              <a:rPr lang="en-US" sz="1100" dirty="0"/>
              <a:t>Provide a vacuum for the Anteroom</a:t>
            </a:r>
          </a:p>
        </p:txBody>
      </p:sp>
      <p:pic>
        <p:nvPicPr>
          <p:cNvPr id="13" name="Picture 12">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4" name="Picture 3">
            <a:extLst>
              <a:ext uri="{FF2B5EF4-FFF2-40B4-BE49-F238E27FC236}">
                <a16:creationId xmlns:a16="http://schemas.microsoft.com/office/drawing/2014/main" id="{8E2B2766-00CD-4E62-BC99-ADAFFF046C66}"/>
              </a:ext>
            </a:extLst>
          </p:cNvPr>
          <p:cNvPicPr>
            <a:picLocks noChangeAspect="1"/>
          </p:cNvPicPr>
          <p:nvPr/>
        </p:nvPicPr>
        <p:blipFill>
          <a:blip r:embed="rId4"/>
          <a:stretch>
            <a:fillRect/>
          </a:stretch>
        </p:blipFill>
        <p:spPr>
          <a:xfrm>
            <a:off x="7966114" y="643467"/>
            <a:ext cx="3464906" cy="2624667"/>
          </a:xfrm>
          <a:prstGeom prst="rect">
            <a:avLst/>
          </a:prstGeom>
        </p:spPr>
      </p:pic>
      <p:pic>
        <p:nvPicPr>
          <p:cNvPr id="6" name="Picture 5" descr="C:\Users\144804\Desktop\New folder (2)\IMG-20131024-00412.jpg">
            <a:extLst>
              <a:ext uri="{FF2B5EF4-FFF2-40B4-BE49-F238E27FC236}">
                <a16:creationId xmlns:a16="http://schemas.microsoft.com/office/drawing/2014/main" id="{8A8F49E6-8582-4292-9F43-3C554F6EBAC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9000" contrast="19000"/>
                    </a14:imgEffect>
                  </a14:imgLayer>
                </a14:imgProps>
              </a:ext>
              <a:ext uri="{28A0092B-C50C-407E-A947-70E740481C1C}">
                <a14:useLocalDpi xmlns:a14="http://schemas.microsoft.com/office/drawing/2010/main" val="0"/>
              </a:ext>
            </a:extLst>
          </a:blip>
          <a:stretch>
            <a:fillRect/>
          </a:stretch>
        </p:blipFill>
        <p:spPr bwMode="auto">
          <a:xfrm>
            <a:off x="7942936" y="3589863"/>
            <a:ext cx="3511261" cy="262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90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98FD4FC-479A-4C2B-84A5-CF81E055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8"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3A9B8D4-3ABD-4311-81F6-E1FDB63B1ED5}"/>
              </a:ext>
            </a:extLst>
          </p:cNvPr>
          <p:cNvSpPr>
            <a:spLocks noGrp="1"/>
          </p:cNvSpPr>
          <p:nvPr>
            <p:ph type="title"/>
          </p:nvPr>
        </p:nvSpPr>
        <p:spPr>
          <a:xfrm>
            <a:off x="1039905" y="845387"/>
            <a:ext cx="3470310" cy="1066689"/>
          </a:xfrm>
        </p:spPr>
        <p:txBody>
          <a:bodyPr anchor="b">
            <a:normAutofit/>
          </a:bodyPr>
          <a:lstStyle/>
          <a:p>
            <a:pPr algn="l"/>
            <a:r>
              <a:rPr lang="en-US" sz="2400" dirty="0"/>
              <a:t>ICRA Process Finalization </a:t>
            </a:r>
          </a:p>
        </p:txBody>
      </p:sp>
      <p:sp>
        <p:nvSpPr>
          <p:cNvPr id="3" name="Content Placeholder 2">
            <a:extLst>
              <a:ext uri="{FF2B5EF4-FFF2-40B4-BE49-F238E27FC236}">
                <a16:creationId xmlns:a16="http://schemas.microsoft.com/office/drawing/2014/main" id="{635DA283-ED03-4644-B6EF-C666A93CB174}"/>
              </a:ext>
            </a:extLst>
          </p:cNvPr>
          <p:cNvSpPr>
            <a:spLocks noGrp="1"/>
          </p:cNvSpPr>
          <p:nvPr>
            <p:ph idx="1"/>
          </p:nvPr>
        </p:nvSpPr>
        <p:spPr>
          <a:xfrm>
            <a:off x="1039905" y="2147862"/>
            <a:ext cx="3405573" cy="3499563"/>
          </a:xfrm>
        </p:spPr>
        <p:txBody>
          <a:bodyPr anchor="t">
            <a:normAutofit/>
          </a:bodyPr>
          <a:lstStyle/>
          <a:p>
            <a:pPr>
              <a:lnSpc>
                <a:spcPct val="90000"/>
              </a:lnSpc>
            </a:pPr>
            <a:r>
              <a:rPr lang="en-US" sz="1100" dirty="0"/>
              <a:t>The picture on the right represents the finalized ICRA for our ICU flood example</a:t>
            </a:r>
          </a:p>
          <a:p>
            <a:pPr>
              <a:lnSpc>
                <a:spcPct val="90000"/>
              </a:lnSpc>
            </a:pPr>
            <a:endParaRPr lang="en-US" sz="1100" dirty="0"/>
          </a:p>
          <a:p>
            <a:pPr>
              <a:lnSpc>
                <a:spcPct val="90000"/>
              </a:lnSpc>
            </a:pPr>
            <a:r>
              <a:rPr lang="en-US" sz="1100" dirty="0"/>
              <a:t>Post copy of signed ICRA on Containment and include additional signage that may be necessary.</a:t>
            </a:r>
          </a:p>
          <a:p>
            <a:pPr>
              <a:lnSpc>
                <a:spcPct val="90000"/>
              </a:lnSpc>
            </a:pPr>
            <a:endParaRPr lang="en-US" sz="1100" dirty="0"/>
          </a:p>
          <a:p>
            <a:pPr>
              <a:lnSpc>
                <a:spcPct val="90000"/>
              </a:lnSpc>
            </a:pPr>
            <a:r>
              <a:rPr lang="en-US" sz="1100" dirty="0"/>
              <a:t>Note: Possible additional signage may include the following:</a:t>
            </a:r>
          </a:p>
          <a:p>
            <a:pPr marL="662850" lvl="1" indent="-285750">
              <a:lnSpc>
                <a:spcPct val="90000"/>
              </a:lnSpc>
              <a:buFont typeface="Arial" panose="020B0604020202020204" pitchFamily="34" charset="0"/>
              <a:buChar char="•"/>
            </a:pPr>
            <a:r>
              <a:rPr lang="en-US" sz="1100" dirty="0"/>
              <a:t>ILSM </a:t>
            </a:r>
          </a:p>
          <a:p>
            <a:pPr marL="662850" lvl="1" indent="-285750">
              <a:lnSpc>
                <a:spcPct val="90000"/>
              </a:lnSpc>
              <a:buFont typeface="Arial" panose="020B0604020202020204" pitchFamily="34" charset="0"/>
              <a:buChar char="•"/>
            </a:pPr>
            <a:r>
              <a:rPr lang="en-US" sz="1100" dirty="0"/>
              <a:t>Pardon our dust</a:t>
            </a:r>
          </a:p>
          <a:p>
            <a:pPr marL="662850" lvl="1" indent="-285750">
              <a:lnSpc>
                <a:spcPct val="90000"/>
              </a:lnSpc>
              <a:buFont typeface="Arial" panose="020B0604020202020204" pitchFamily="34" charset="0"/>
              <a:buChar char="•"/>
            </a:pPr>
            <a:r>
              <a:rPr lang="en-US" sz="1100" dirty="0"/>
              <a:t>Altered floor plans</a:t>
            </a:r>
          </a:p>
          <a:p>
            <a:pPr marL="662850" lvl="1" indent="-285750">
              <a:lnSpc>
                <a:spcPct val="90000"/>
              </a:lnSpc>
              <a:buFont typeface="Arial" panose="020B0604020202020204" pitchFamily="34" charset="0"/>
              <a:buChar char="•"/>
            </a:pPr>
            <a:r>
              <a:rPr lang="en-US" sz="1100" dirty="0"/>
              <a:t>Directional Signage</a:t>
            </a:r>
          </a:p>
          <a:p>
            <a:pPr marL="36900" indent="0">
              <a:lnSpc>
                <a:spcPct val="90000"/>
              </a:lnSpc>
              <a:buNone/>
            </a:pPr>
            <a:r>
              <a:rPr lang="en-US" sz="1100" dirty="0"/>
              <a:t> </a:t>
            </a:r>
          </a:p>
        </p:txBody>
      </p:sp>
      <p:sp>
        <p:nvSpPr>
          <p:cNvPr id="5" name="TextBox 4">
            <a:extLst>
              <a:ext uri="{FF2B5EF4-FFF2-40B4-BE49-F238E27FC236}">
                <a16:creationId xmlns:a16="http://schemas.microsoft.com/office/drawing/2014/main" id="{CF174895-B703-414E-8B35-8188BC975612}"/>
              </a:ext>
            </a:extLst>
          </p:cNvPr>
          <p:cNvSpPr txBox="1"/>
          <p:nvPr/>
        </p:nvSpPr>
        <p:spPr>
          <a:xfrm>
            <a:off x="5638800" y="2907631"/>
            <a:ext cx="914400" cy="914400"/>
          </a:xfrm>
          <a:prstGeom prst="rect">
            <a:avLst/>
          </a:prstGeom>
          <a:noFill/>
          <a:ln>
            <a:solidFill>
              <a:schemeClr val="tx1"/>
            </a:solidFill>
          </a:ln>
        </p:spPr>
        <p:txBody>
          <a:bodyPr wrap="square" rtlCol="0">
            <a:spAutoFit/>
          </a:bodyPr>
          <a:lstStyle/>
          <a:p>
            <a:endParaRPr lang="en-US" dirty="0"/>
          </a:p>
        </p:txBody>
      </p:sp>
      <p:sp>
        <p:nvSpPr>
          <p:cNvPr id="4" name="Rectangle 3">
            <a:extLst>
              <a:ext uri="{FF2B5EF4-FFF2-40B4-BE49-F238E27FC236}">
                <a16:creationId xmlns:a16="http://schemas.microsoft.com/office/drawing/2014/main" id="{020A6084-0FDE-459F-84EA-1D30F97BE90F}"/>
              </a:ext>
            </a:extLst>
          </p:cNvPr>
          <p:cNvSpPr/>
          <p:nvPr/>
        </p:nvSpPr>
        <p:spPr>
          <a:xfrm>
            <a:off x="6019800" y="1303214"/>
            <a:ext cx="152400" cy="193693"/>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A5850E96-690E-4761-B6A6-C3E6EE26D02D}"/>
              </a:ext>
            </a:extLst>
          </p:cNvPr>
          <p:cNvSpPr/>
          <p:nvPr/>
        </p:nvSpPr>
        <p:spPr>
          <a:xfrm>
            <a:off x="4895268" y="2906922"/>
            <a:ext cx="357790" cy="230832"/>
          </a:xfrm>
          <a:prstGeom prst="rect">
            <a:avLst/>
          </a:prstGeom>
        </p:spPr>
        <p:txBody>
          <a:bodyPr wrap="none">
            <a:spAutoFit/>
          </a:bodyPr>
          <a:lstStyle/>
          <a:p>
            <a:r>
              <a:rPr lang="en-US" sz="900" dirty="0"/>
              <a:t>___</a:t>
            </a:r>
          </a:p>
        </p:txBody>
      </p:sp>
      <p:pic>
        <p:nvPicPr>
          <p:cNvPr id="11" name="Picture 10">
            <a:extLst>
              <a:ext uri="{FF2B5EF4-FFF2-40B4-BE49-F238E27FC236}">
                <a16:creationId xmlns:a16="http://schemas.microsoft.com/office/drawing/2014/main" id="{9FA96FB0-6D6C-4C7F-B010-152DE2C7E875}"/>
              </a:ext>
            </a:extLst>
          </p:cNvPr>
          <p:cNvPicPr>
            <a:picLocks noChangeAspect="1"/>
          </p:cNvPicPr>
          <p:nvPr/>
        </p:nvPicPr>
        <p:blipFill>
          <a:blip r:embed="rId4"/>
          <a:stretch>
            <a:fillRect/>
          </a:stretch>
        </p:blipFill>
        <p:spPr>
          <a:xfrm>
            <a:off x="5387351" y="121920"/>
            <a:ext cx="6648862" cy="6576907"/>
          </a:xfrm>
          <a:prstGeom prst="rect">
            <a:avLst/>
          </a:prstGeom>
        </p:spPr>
      </p:pic>
    </p:spTree>
    <p:extLst>
      <p:ext uri="{BB962C8B-B14F-4D97-AF65-F5344CB8AC3E}">
        <p14:creationId xmlns:p14="http://schemas.microsoft.com/office/powerpoint/2010/main" val="1492537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E3E7-0ED2-43C5-8D06-57DE90143995}"/>
              </a:ext>
            </a:extLst>
          </p:cNvPr>
          <p:cNvSpPr>
            <a:spLocks noGrp="1"/>
          </p:cNvSpPr>
          <p:nvPr>
            <p:ph type="title"/>
          </p:nvPr>
        </p:nvSpPr>
        <p:spPr/>
        <p:txBody>
          <a:bodyPr>
            <a:normAutofit fontScale="90000"/>
          </a:bodyPr>
          <a:lstStyle/>
          <a:p>
            <a:r>
              <a:rPr lang="en-US" dirty="0"/>
              <a:t>Work Practice Requirements for Class I,II,III &amp; IV Containments</a:t>
            </a:r>
          </a:p>
        </p:txBody>
      </p:sp>
      <p:sp>
        <p:nvSpPr>
          <p:cNvPr id="3" name="Content Placeholder 2">
            <a:extLst>
              <a:ext uri="{FF2B5EF4-FFF2-40B4-BE49-F238E27FC236}">
                <a16:creationId xmlns:a16="http://schemas.microsoft.com/office/drawing/2014/main" id="{E2386F66-4DD8-410B-B73D-46626B830C6F}"/>
              </a:ext>
            </a:extLst>
          </p:cNvPr>
          <p:cNvSpPr>
            <a:spLocks noGrp="1"/>
          </p:cNvSpPr>
          <p:nvPr>
            <p:ph idx="1"/>
          </p:nvPr>
        </p:nvSpPr>
        <p:spPr>
          <a:xfrm>
            <a:off x="352926" y="2076450"/>
            <a:ext cx="9079831" cy="4500813"/>
          </a:xfrm>
        </p:spPr>
        <p:txBody>
          <a:bodyPr>
            <a:normAutofit fontScale="77500" lnSpcReduction="20000"/>
          </a:bodyPr>
          <a:lstStyle/>
          <a:p>
            <a:pPr marL="36900" indent="0">
              <a:buNone/>
            </a:pPr>
            <a:r>
              <a:rPr lang="en-US" sz="2600" dirty="0"/>
              <a:t>After going through the matrix to develop individual permits there will be steps which must be followed for each specific class.</a:t>
            </a:r>
          </a:p>
          <a:p>
            <a:pPr marL="0" indent="0">
              <a:buNone/>
            </a:pPr>
            <a:endParaRPr lang="en-US" dirty="0"/>
          </a:p>
          <a:p>
            <a:pPr marL="36900" indent="0">
              <a:buNone/>
            </a:pPr>
            <a:r>
              <a:rPr lang="en-US" sz="2800" b="1" dirty="0"/>
              <a:t>Class I&amp;II Project Classifications </a:t>
            </a:r>
          </a:p>
          <a:p>
            <a:pPr marL="457200" indent="-457200"/>
            <a:r>
              <a:rPr lang="en-US" sz="2600" dirty="0"/>
              <a:t>Execute work by methods to minimize raising dust</a:t>
            </a:r>
          </a:p>
          <a:p>
            <a:pPr marL="457200" indent="-457200"/>
            <a:r>
              <a:rPr lang="en-US" sz="2600" dirty="0"/>
              <a:t>Immediately replace any ceiling tile displaced for visual inspection</a:t>
            </a:r>
          </a:p>
          <a:p>
            <a:pPr marL="457200" indent="-457200"/>
            <a:r>
              <a:rPr lang="en-US" sz="2600" dirty="0"/>
              <a:t>Provide active means to prevent airborne dust from dispersing into atmosphere</a:t>
            </a:r>
          </a:p>
          <a:p>
            <a:pPr marL="457200" indent="-457200"/>
            <a:r>
              <a:rPr lang="en-US" sz="2600" dirty="0"/>
              <a:t>Water mist surfaces to control dust while cutting</a:t>
            </a:r>
          </a:p>
          <a:p>
            <a:pPr marL="457200" indent="-457200"/>
            <a:r>
              <a:rPr lang="en-US" sz="2600" dirty="0"/>
              <a:t>Seal unused doors with tape</a:t>
            </a:r>
          </a:p>
          <a:p>
            <a:pPr marL="457200" indent="-457200"/>
            <a:r>
              <a:rPr lang="en-US" sz="2600" dirty="0"/>
              <a:t>Place Tacky Mat at entrance</a:t>
            </a:r>
          </a:p>
          <a:p>
            <a:pPr marL="457200" indent="-457200"/>
            <a:r>
              <a:rPr lang="en-US" sz="2600" dirty="0"/>
              <a:t>Remove or isolate HVAC system in areas where work is being performed </a:t>
            </a:r>
          </a:p>
          <a:p>
            <a:pPr marL="36900" indent="0">
              <a:buNone/>
            </a:pPr>
            <a:endParaRPr lang="en-US" dirty="0"/>
          </a:p>
        </p:txBody>
      </p:sp>
    </p:spTree>
    <p:extLst>
      <p:ext uri="{BB962C8B-B14F-4D97-AF65-F5344CB8AC3E}">
        <p14:creationId xmlns:p14="http://schemas.microsoft.com/office/powerpoint/2010/main" val="1198808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539F-F997-4932-8E78-A32F59A2130E}"/>
              </a:ext>
            </a:extLst>
          </p:cNvPr>
          <p:cNvSpPr>
            <a:spLocks noGrp="1"/>
          </p:cNvSpPr>
          <p:nvPr>
            <p:ph type="title"/>
          </p:nvPr>
        </p:nvSpPr>
        <p:spPr/>
        <p:txBody>
          <a:bodyPr>
            <a:normAutofit fontScale="90000"/>
          </a:bodyPr>
          <a:lstStyle/>
          <a:p>
            <a:r>
              <a:rPr lang="en-US" dirty="0"/>
              <a:t>Work Practice Requirements for Class I,II,III &amp; IV Containments</a:t>
            </a:r>
          </a:p>
        </p:txBody>
      </p:sp>
      <p:sp>
        <p:nvSpPr>
          <p:cNvPr id="4" name="Content Placeholder 3">
            <a:extLst>
              <a:ext uri="{FF2B5EF4-FFF2-40B4-BE49-F238E27FC236}">
                <a16:creationId xmlns:a16="http://schemas.microsoft.com/office/drawing/2014/main" id="{596A618E-E304-4E9E-A847-E0ABC564EC26}"/>
              </a:ext>
            </a:extLst>
          </p:cNvPr>
          <p:cNvSpPr txBox="1">
            <a:spLocks noGrp="1"/>
          </p:cNvSpPr>
          <p:nvPr>
            <p:ph idx="1"/>
          </p:nvPr>
        </p:nvSpPr>
        <p:spPr>
          <a:xfrm>
            <a:off x="914400" y="2076450"/>
            <a:ext cx="10353675" cy="4479111"/>
          </a:xfrm>
          <a:prstGeom prst="rect">
            <a:avLst/>
          </a:prstGeom>
          <a:noFill/>
        </p:spPr>
        <p:txBody>
          <a:bodyPr wrap="square" rtlCol="0">
            <a:spAutoFit/>
          </a:bodyPr>
          <a:lstStyle/>
          <a:p>
            <a:pPr marL="36900" indent="0">
              <a:buNone/>
            </a:pPr>
            <a:r>
              <a:rPr lang="en-US" sz="2400" b="1" dirty="0"/>
              <a:t>Class III &amp; IV Project Classifications</a:t>
            </a:r>
          </a:p>
          <a:p>
            <a:pPr marL="36900" indent="0">
              <a:buNone/>
            </a:pPr>
            <a:endParaRPr lang="en-US" sz="2400" b="1" dirty="0"/>
          </a:p>
          <a:p>
            <a:pPr indent="-342900"/>
            <a:r>
              <a:rPr lang="en-US" sz="2400" dirty="0"/>
              <a:t>Isolate HVAC system in the area where work is being performed (Vinyl tape or coroplastic) </a:t>
            </a:r>
          </a:p>
          <a:p>
            <a:pPr indent="-342900"/>
            <a:r>
              <a:rPr lang="en-US" sz="2400" dirty="0"/>
              <a:t>Ensure all critical barriers i.e., sheetrock, plywood, visqueen, &amp; coroplastic are in place to segregate and seal from all non construction related space.</a:t>
            </a:r>
          </a:p>
          <a:p>
            <a:pPr indent="-342900"/>
            <a:r>
              <a:rPr lang="en-US" sz="2400" dirty="0"/>
              <a:t>Maintain negative pressure within the worksite utilizing HEPA equipped filtration.</a:t>
            </a:r>
          </a:p>
          <a:p>
            <a:pPr marL="36900" indent="0">
              <a:buNone/>
            </a:pPr>
            <a:r>
              <a:rPr lang="en-US" sz="2400" b="1" dirty="0"/>
              <a:t> </a:t>
            </a:r>
          </a:p>
        </p:txBody>
      </p:sp>
    </p:spTree>
    <p:extLst>
      <p:ext uri="{BB962C8B-B14F-4D97-AF65-F5344CB8AC3E}">
        <p14:creationId xmlns:p14="http://schemas.microsoft.com/office/powerpoint/2010/main" val="1845135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7556-42E0-4244-A275-0CB0D5F5714E}"/>
              </a:ext>
            </a:extLst>
          </p:cNvPr>
          <p:cNvSpPr>
            <a:spLocks noGrp="1"/>
          </p:cNvSpPr>
          <p:nvPr>
            <p:ph type="title"/>
          </p:nvPr>
        </p:nvSpPr>
        <p:spPr/>
        <p:txBody>
          <a:bodyPr>
            <a:normAutofit fontScale="90000"/>
          </a:bodyPr>
          <a:lstStyle/>
          <a:p>
            <a:r>
              <a:rPr lang="en-US" dirty="0"/>
              <a:t>Work Practice Requirements for Class I,II,III &amp; IV Containments</a:t>
            </a:r>
          </a:p>
        </p:txBody>
      </p:sp>
      <p:sp>
        <p:nvSpPr>
          <p:cNvPr id="3" name="Content Placeholder 2">
            <a:extLst>
              <a:ext uri="{FF2B5EF4-FFF2-40B4-BE49-F238E27FC236}">
                <a16:creationId xmlns:a16="http://schemas.microsoft.com/office/drawing/2014/main" id="{AD46CBD5-A1D7-4DDC-AD2C-1EF373A2304C}"/>
              </a:ext>
            </a:extLst>
          </p:cNvPr>
          <p:cNvSpPr>
            <a:spLocks noGrp="1"/>
          </p:cNvSpPr>
          <p:nvPr>
            <p:ph idx="1"/>
          </p:nvPr>
        </p:nvSpPr>
        <p:spPr/>
        <p:txBody>
          <a:bodyPr/>
          <a:lstStyle/>
          <a:p>
            <a:pPr indent="-342900"/>
            <a:r>
              <a:rPr lang="en-US" dirty="0"/>
              <a:t>Ensure proper signage is posted. (May need to incorporate Safety Officer or Safety Technician for assistance)</a:t>
            </a:r>
          </a:p>
          <a:p>
            <a:pPr indent="-342900"/>
            <a:r>
              <a:rPr lang="en-US" dirty="0"/>
              <a:t>Ensure proper PPE is being worn as described on the Infection Control Risk Assessment (ICRA). This can be found on the right-hand side of the Permit</a:t>
            </a:r>
          </a:p>
          <a:p>
            <a:pPr indent="-342900"/>
            <a:r>
              <a:rPr lang="en-US" dirty="0"/>
              <a:t>Tacky mats and floor covering may be used as a form of dust compliance and or protection during construction renovation.</a:t>
            </a:r>
          </a:p>
          <a:p>
            <a:pPr marL="342900" indent="-342900">
              <a:buFont typeface="Arial" panose="020B0604020202020204" pitchFamily="34" charset="0"/>
              <a:buChar char="•"/>
            </a:pPr>
            <a:endParaRPr lang="en-US" dirty="0"/>
          </a:p>
          <a:p>
            <a:pPr marL="36900" indent="0">
              <a:buNone/>
            </a:pPr>
            <a:endParaRPr lang="en-US" dirty="0"/>
          </a:p>
        </p:txBody>
      </p:sp>
    </p:spTree>
    <p:extLst>
      <p:ext uri="{BB962C8B-B14F-4D97-AF65-F5344CB8AC3E}">
        <p14:creationId xmlns:p14="http://schemas.microsoft.com/office/powerpoint/2010/main" val="1773050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7677-E6B1-4221-A83D-B54A7A8CB2E7}"/>
              </a:ext>
            </a:extLst>
          </p:cNvPr>
          <p:cNvSpPr>
            <a:spLocks noGrp="1"/>
          </p:cNvSpPr>
          <p:nvPr>
            <p:ph type="title"/>
          </p:nvPr>
        </p:nvSpPr>
        <p:spPr/>
        <p:txBody>
          <a:bodyPr/>
          <a:lstStyle/>
          <a:p>
            <a:r>
              <a:rPr lang="en-US" dirty="0"/>
              <a:t>Containment Construction</a:t>
            </a:r>
          </a:p>
        </p:txBody>
      </p:sp>
      <p:sp>
        <p:nvSpPr>
          <p:cNvPr id="3" name="Content Placeholder 2">
            <a:extLst>
              <a:ext uri="{FF2B5EF4-FFF2-40B4-BE49-F238E27FC236}">
                <a16:creationId xmlns:a16="http://schemas.microsoft.com/office/drawing/2014/main" id="{D755D99A-75EB-44A8-9314-C5E76DEF9FAE}"/>
              </a:ext>
            </a:extLst>
          </p:cNvPr>
          <p:cNvSpPr>
            <a:spLocks noGrp="1"/>
          </p:cNvSpPr>
          <p:nvPr>
            <p:ph idx="1"/>
          </p:nvPr>
        </p:nvSpPr>
        <p:spPr>
          <a:xfrm>
            <a:off x="913795" y="1714500"/>
            <a:ext cx="10353762" cy="4076699"/>
          </a:xfrm>
        </p:spPr>
        <p:txBody>
          <a:bodyPr/>
          <a:lstStyle/>
          <a:p>
            <a:pPr marL="36900" indent="0">
              <a:buNone/>
            </a:pPr>
            <a:r>
              <a:rPr lang="en-US" dirty="0"/>
              <a:t>At this point the ICRA has been developed and the contractor is aware of all construction requirements, and the containment can be built</a:t>
            </a:r>
          </a:p>
          <a:p>
            <a:pPr marL="36900" indent="0">
              <a:buNone/>
            </a:pPr>
            <a:endParaRPr lang="en-US" dirty="0"/>
          </a:p>
        </p:txBody>
      </p:sp>
      <p:pic>
        <p:nvPicPr>
          <p:cNvPr id="4" name="Picture 15" descr="DSCF1092">
            <a:extLst>
              <a:ext uri="{FF2B5EF4-FFF2-40B4-BE49-F238E27FC236}">
                <a16:creationId xmlns:a16="http://schemas.microsoft.com/office/drawing/2014/main" id="{F73352C4-4DE0-4649-9A9A-77E4EB1BD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443" y="2707879"/>
            <a:ext cx="2643405" cy="3670300"/>
          </a:xfrm>
          <a:prstGeom prst="rect">
            <a:avLst/>
          </a:prstGeom>
          <a:noFill/>
          <a:ln w="825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93E7565D-ACDE-4740-80C8-9700225F3970}"/>
              </a:ext>
            </a:extLst>
          </p:cNvPr>
          <p:cNvGrpSpPr/>
          <p:nvPr/>
        </p:nvGrpSpPr>
        <p:grpSpPr>
          <a:xfrm>
            <a:off x="8524357" y="2812654"/>
            <a:ext cx="2743200" cy="3670300"/>
            <a:chOff x="2547224" y="1116992"/>
            <a:chExt cx="3977878" cy="5303837"/>
          </a:xfrm>
        </p:grpSpPr>
        <p:pic>
          <p:nvPicPr>
            <p:cNvPr id="6" name="Picture 2" descr="C:\Users\144804\Desktop\IMG-20140225-00801.jpg">
              <a:extLst>
                <a:ext uri="{FF2B5EF4-FFF2-40B4-BE49-F238E27FC236}">
                  <a16:creationId xmlns:a16="http://schemas.microsoft.com/office/drawing/2014/main" id="{5ED54924-C466-48E5-B80C-20E3F48DBE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884244" y="1779972"/>
              <a:ext cx="5303837" cy="3977878"/>
            </a:xfrm>
            <a:prstGeom prst="rect">
              <a:avLst/>
            </a:prstGeom>
            <a:noFill/>
            <a:ln w="69850">
              <a:solidFill>
                <a:schemeClr val="tx1"/>
              </a:solidFill>
            </a:ln>
            <a:effectLst>
              <a:outerShdw blurRad="165100" dist="38100" dir="2700000" sx="101000" sy="101000" algn="tl" rotWithShape="0">
                <a:prstClr val="black">
                  <a:alpha val="64000"/>
                </a:prstClr>
              </a:outerShdw>
            </a:effectLst>
            <a:extLst>
              <a:ext uri="{909E8E84-426E-40DD-AFC4-6F175D3DCCD1}">
                <a14:hiddenFill xmlns:a14="http://schemas.microsoft.com/office/drawing/2010/main">
                  <a:solidFill>
                    <a:srgbClr val="FFFFFF"/>
                  </a:solidFill>
                </a14:hiddenFill>
              </a:ext>
            </a:extLst>
          </p:spPr>
        </p:pic>
        <p:pic>
          <p:nvPicPr>
            <p:cNvPr id="7" name="Picture 3" descr="C:\Users\144804\AppData\Local\Microsoft\Windows\Temporary Internet Files\Content.IE5\P4FQZM6F\MP900305790[1].jpg">
              <a:extLst>
                <a:ext uri="{FF2B5EF4-FFF2-40B4-BE49-F238E27FC236}">
                  <a16:creationId xmlns:a16="http://schemas.microsoft.com/office/drawing/2014/main" id="{18F24CC7-97E3-4511-A20C-75FA5455077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31000" contrast="-35000"/>
                      </a14:imgEffect>
                    </a14:imgLayer>
                  </a14:imgProps>
                </a:ext>
                <a:ext uri="{28A0092B-C50C-407E-A947-70E740481C1C}">
                  <a14:useLocalDpi xmlns:a14="http://schemas.microsoft.com/office/drawing/2010/main" val="0"/>
                </a:ext>
              </a:extLst>
            </a:blip>
            <a:srcRect/>
            <a:stretch>
              <a:fillRect/>
            </a:stretch>
          </p:blipFill>
          <p:spPr bwMode="auto">
            <a:xfrm rot="21176608">
              <a:off x="5067826" y="4675185"/>
              <a:ext cx="364073" cy="5103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6907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8)">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EFA8-4440-4755-9158-A1186047DEF7}"/>
              </a:ext>
            </a:extLst>
          </p:cNvPr>
          <p:cNvSpPr>
            <a:spLocks noGrp="1"/>
          </p:cNvSpPr>
          <p:nvPr>
            <p:ph type="title"/>
          </p:nvPr>
        </p:nvSpPr>
        <p:spPr/>
        <p:txBody>
          <a:bodyPr>
            <a:normAutofit fontScale="90000"/>
          </a:bodyPr>
          <a:lstStyle/>
          <a:p>
            <a:r>
              <a:rPr lang="en-US" dirty="0"/>
              <a:t>Engineering / Designee Roles &amp; Responsibilities </a:t>
            </a:r>
          </a:p>
        </p:txBody>
      </p:sp>
      <p:sp>
        <p:nvSpPr>
          <p:cNvPr id="3" name="Content Placeholder 2">
            <a:extLst>
              <a:ext uri="{FF2B5EF4-FFF2-40B4-BE49-F238E27FC236}">
                <a16:creationId xmlns:a16="http://schemas.microsoft.com/office/drawing/2014/main" id="{12188D78-5D6A-477E-84DD-A1213BF4C117}"/>
              </a:ext>
            </a:extLst>
          </p:cNvPr>
          <p:cNvSpPr>
            <a:spLocks noGrp="1"/>
          </p:cNvSpPr>
          <p:nvPr>
            <p:ph idx="1"/>
          </p:nvPr>
        </p:nvSpPr>
        <p:spPr>
          <a:solidFill>
            <a:schemeClr val="bg1"/>
          </a:solidFill>
          <a:ln>
            <a:solidFill>
              <a:schemeClr val="bg1"/>
            </a:solidFill>
          </a:ln>
        </p:spPr>
        <p:txBody>
          <a:bodyPr>
            <a:normAutofit fontScale="92500"/>
          </a:bodyPr>
          <a:lstStyle/>
          <a:p>
            <a:r>
              <a:rPr lang="en-US" dirty="0"/>
              <a:t>Now that the containment has been built, Engineering / Designee plays an important role in the infection control process: Their duties will include the following:</a:t>
            </a:r>
          </a:p>
          <a:p>
            <a:r>
              <a:rPr lang="en-US" dirty="0">
                <a:effectLst/>
              </a:rPr>
              <a:t>Conduct periodic visual inspections of all construction barriers and record your finding</a:t>
            </a:r>
          </a:p>
          <a:p>
            <a:r>
              <a:rPr lang="en-US" dirty="0">
                <a:effectLst/>
              </a:rPr>
              <a:t>Immediately report any discrepancies or deficiencies to the points of contact listed on the ICRA (PM, IP, Safety)</a:t>
            </a:r>
          </a:p>
          <a:p>
            <a:r>
              <a:rPr lang="en-US" dirty="0">
                <a:effectLst/>
              </a:rPr>
              <a:t>Authority to suspend project if there is an infection risk, loss of containment or noncompliance with IPC policies. Take immediate action to correct all deficiencies (i.e., loss of negative pressure, breach of containment, contractors not abiding by PPE requirements</a:t>
            </a:r>
          </a:p>
          <a:p>
            <a:pPr marL="36900" indent="0">
              <a:buNone/>
            </a:pPr>
            <a:endParaRPr lang="en-US" dirty="0">
              <a:solidFill>
                <a:schemeClr val="tx1"/>
              </a:solidFill>
              <a:effectLst/>
            </a:endParaRPr>
          </a:p>
        </p:txBody>
      </p:sp>
    </p:spTree>
    <p:extLst>
      <p:ext uri="{BB962C8B-B14F-4D97-AF65-F5344CB8AC3E}">
        <p14:creationId xmlns:p14="http://schemas.microsoft.com/office/powerpoint/2010/main" val="2885020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ED168-A628-45B1-9D75-E501A9A041CC}"/>
              </a:ext>
            </a:extLst>
          </p:cNvPr>
          <p:cNvSpPr>
            <a:spLocks noGrp="1"/>
          </p:cNvSpPr>
          <p:nvPr>
            <p:ph type="title"/>
          </p:nvPr>
        </p:nvSpPr>
        <p:spPr/>
        <p:txBody>
          <a:bodyPr/>
          <a:lstStyle/>
          <a:p>
            <a:r>
              <a:rPr lang="en-US" dirty="0"/>
              <a:t>Visual Inspections</a:t>
            </a:r>
          </a:p>
        </p:txBody>
      </p:sp>
      <p:sp>
        <p:nvSpPr>
          <p:cNvPr id="3" name="Content Placeholder 2">
            <a:extLst>
              <a:ext uri="{FF2B5EF4-FFF2-40B4-BE49-F238E27FC236}">
                <a16:creationId xmlns:a16="http://schemas.microsoft.com/office/drawing/2014/main" id="{9A3BFB59-C431-4CC3-9629-901B3CC4D949}"/>
              </a:ext>
            </a:extLst>
          </p:cNvPr>
          <p:cNvSpPr>
            <a:spLocks noGrp="1"/>
          </p:cNvSpPr>
          <p:nvPr>
            <p:ph idx="1"/>
          </p:nvPr>
        </p:nvSpPr>
        <p:spPr>
          <a:xfrm>
            <a:off x="913795" y="1588168"/>
            <a:ext cx="10353762" cy="4884821"/>
          </a:xfrm>
        </p:spPr>
        <p:txBody>
          <a:bodyPr>
            <a:normAutofit fontScale="77500" lnSpcReduction="20000"/>
          </a:bodyPr>
          <a:lstStyle/>
          <a:p>
            <a:pPr indent="-342900"/>
            <a:r>
              <a:rPr lang="en-US" dirty="0"/>
              <a:t>Rounding on containments is conducted on a routine on a basis. The rounds are broken down into (3) categories. Below is what you should look for when conducting your site inspection.</a:t>
            </a:r>
          </a:p>
          <a:p>
            <a:pPr indent="-342900"/>
            <a:r>
              <a:rPr lang="en-US" u="sng" dirty="0"/>
              <a:t>Barrier Configuration</a:t>
            </a:r>
          </a:p>
          <a:p>
            <a:pPr marL="1028700" lvl="2" indent="-342900">
              <a:buFont typeface="Arial" panose="020B0604020202020204" pitchFamily="34" charset="0"/>
              <a:buChar char="•"/>
            </a:pPr>
            <a:r>
              <a:rPr lang="en-US"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Barrier</a:t>
            </a:r>
            <a:r>
              <a:rPr lang="en-US" spc="-30"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 </a:t>
            </a:r>
            <a:r>
              <a:rPr lang="en-US"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is</a:t>
            </a:r>
            <a:r>
              <a:rPr lang="en-US" spc="-30"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 </a:t>
            </a:r>
            <a:r>
              <a:rPr lang="en-US"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intact</a:t>
            </a:r>
            <a:r>
              <a:rPr lang="en-US" spc="-30"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 </a:t>
            </a:r>
            <a:r>
              <a:rPr lang="en-US"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[tape</a:t>
            </a:r>
            <a:r>
              <a:rPr lang="en-US" spc="-30"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 </a:t>
            </a:r>
            <a:r>
              <a:rPr lang="en-US"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secure,</a:t>
            </a:r>
            <a:r>
              <a:rPr lang="en-US" spc="-30"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 </a:t>
            </a:r>
            <a:r>
              <a:rPr lang="en-US"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holding,</a:t>
            </a:r>
            <a:r>
              <a:rPr lang="en-US" spc="-25"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 </a:t>
            </a:r>
            <a:r>
              <a:rPr lang="en-US"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breach,</a:t>
            </a:r>
            <a:r>
              <a:rPr lang="en-US" spc="-30"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 </a:t>
            </a:r>
            <a:r>
              <a:rPr lang="en-US"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no</a:t>
            </a:r>
            <a:r>
              <a:rPr lang="en-US" spc="-30"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 </a:t>
            </a:r>
            <a:r>
              <a:rPr lang="en-US" dirty="0">
                <a:solidFill>
                  <a:srgbClr val="FF0000"/>
                </a:solidFill>
                <a:effectLst/>
                <a:latin typeface="Arial" panose="020B0604020202020204" pitchFamily="34" charset="0"/>
                <a:ea typeface="Arial Narrow" panose="020B0606020202030204" pitchFamily="34" charset="0"/>
                <a:cs typeface="Arial" panose="020B0604020202020204" pitchFamily="34" charset="0"/>
              </a:rPr>
              <a:t>damage]</a:t>
            </a:r>
          </a:p>
          <a:p>
            <a:pPr marL="1028700" lvl="2" indent="-34290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Barrier should match the permit graphics</a:t>
            </a:r>
          </a:p>
          <a:p>
            <a:pPr marL="345600" indent="-342900"/>
            <a:r>
              <a:rPr lang="en-US" u="sng" dirty="0"/>
              <a:t>Negative Pressure </a:t>
            </a:r>
          </a:p>
          <a:p>
            <a:pPr marL="1028700" lvl="2" indent="-342900">
              <a:buFont typeface="Arial" panose="020B0604020202020204" pitchFamily="34" charset="0"/>
              <a:buChar char="•"/>
            </a:pPr>
            <a:r>
              <a:rPr lang="en-US" dirty="0">
                <a:solidFill>
                  <a:srgbClr val="FF0000"/>
                </a:solidFill>
              </a:rPr>
              <a:t>Pressure reading should be negative</a:t>
            </a:r>
          </a:p>
          <a:p>
            <a:pPr marL="1028700" lvl="2" indent="-342900">
              <a:buFont typeface="Arial" panose="020B0604020202020204" pitchFamily="34" charset="0"/>
              <a:buChar char="•"/>
            </a:pPr>
            <a:r>
              <a:rPr lang="en-US" dirty="0">
                <a:solidFill>
                  <a:srgbClr val="FF0000"/>
                </a:solidFill>
              </a:rPr>
              <a:t>Visual inward pull is appropriate </a:t>
            </a:r>
          </a:p>
          <a:p>
            <a:pPr marL="1028700" lvl="2" indent="-342900">
              <a:buFont typeface="Arial" panose="020B0604020202020204" pitchFamily="34" charset="0"/>
              <a:buChar char="•"/>
            </a:pPr>
            <a:r>
              <a:rPr lang="en-US" dirty="0">
                <a:solidFill>
                  <a:srgbClr val="FF0000"/>
                </a:solidFill>
              </a:rPr>
              <a:t>Flex duct connected securely and properly, free of damage</a:t>
            </a:r>
          </a:p>
          <a:p>
            <a:pPr marL="1028700" lvl="2" indent="-342900">
              <a:buFont typeface="Arial" panose="020B0604020202020204" pitchFamily="34" charset="0"/>
              <a:buChar char="•"/>
            </a:pPr>
            <a:r>
              <a:rPr lang="en-US" dirty="0">
                <a:solidFill>
                  <a:srgbClr val="FF0000"/>
                </a:solidFill>
              </a:rPr>
              <a:t>HEPA unit in functioning acceptable condition</a:t>
            </a:r>
          </a:p>
          <a:p>
            <a:pPr marL="194400" indent="-342900"/>
            <a:r>
              <a:rPr lang="en-US" u="sng" dirty="0"/>
              <a:t>Ante-Room</a:t>
            </a:r>
            <a:r>
              <a:rPr lang="en-US" dirty="0"/>
              <a:t> </a:t>
            </a:r>
          </a:p>
          <a:p>
            <a:pPr marL="1028700" lvl="2" indent="-342900">
              <a:buFont typeface="Arial" panose="020B0604020202020204" pitchFamily="34" charset="0"/>
              <a:buChar char="•"/>
            </a:pPr>
            <a:r>
              <a:rPr lang="en-US" dirty="0">
                <a:solidFill>
                  <a:srgbClr val="FF0000"/>
                </a:solidFill>
              </a:rPr>
              <a:t>Clean dust free and organized</a:t>
            </a:r>
          </a:p>
          <a:p>
            <a:pPr marL="1028700" lvl="2" indent="-342900">
              <a:buFont typeface="Arial" panose="020B0604020202020204" pitchFamily="34" charset="0"/>
              <a:buChar char="•"/>
            </a:pPr>
            <a:r>
              <a:rPr lang="en-US" dirty="0">
                <a:solidFill>
                  <a:srgbClr val="FF0000"/>
                </a:solidFill>
              </a:rPr>
              <a:t>Trash bag available in ante-room</a:t>
            </a:r>
          </a:p>
          <a:p>
            <a:pPr marL="1028700" lvl="2" indent="-342900">
              <a:buFont typeface="Arial" panose="020B0604020202020204" pitchFamily="34" charset="0"/>
              <a:buChar char="•"/>
            </a:pPr>
            <a:r>
              <a:rPr lang="en-US" dirty="0">
                <a:solidFill>
                  <a:srgbClr val="FF0000"/>
                </a:solidFill>
              </a:rPr>
              <a:t>Walk off mats available and properly maintained </a:t>
            </a:r>
          </a:p>
          <a:p>
            <a:pPr marL="194400" indent="-342900"/>
            <a:r>
              <a:rPr lang="en-US" dirty="0"/>
              <a:t>The actual round sheet used by to perform the visual inspections appears on the next slide</a:t>
            </a:r>
          </a:p>
          <a:p>
            <a:pPr marL="36900" indent="0">
              <a:buNone/>
            </a:pPr>
            <a:endParaRPr lang="en-US" dirty="0"/>
          </a:p>
        </p:txBody>
      </p:sp>
    </p:spTree>
    <p:extLst>
      <p:ext uri="{BB962C8B-B14F-4D97-AF65-F5344CB8AC3E}">
        <p14:creationId xmlns:p14="http://schemas.microsoft.com/office/powerpoint/2010/main" val="3906582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A98FD4FC-479A-4C2B-84A5-CF81E055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C79EBA9-A187-45EF-920D-3FB5AF30BDE2}"/>
              </a:ext>
            </a:extLst>
          </p:cNvPr>
          <p:cNvSpPr>
            <a:spLocks noGrp="1"/>
          </p:cNvSpPr>
          <p:nvPr>
            <p:ph type="title"/>
          </p:nvPr>
        </p:nvSpPr>
        <p:spPr>
          <a:xfrm>
            <a:off x="1039905" y="845387"/>
            <a:ext cx="3470310" cy="1066689"/>
          </a:xfrm>
        </p:spPr>
        <p:txBody>
          <a:bodyPr anchor="b">
            <a:normAutofit/>
          </a:bodyPr>
          <a:lstStyle/>
          <a:p>
            <a:pPr algn="l"/>
            <a:r>
              <a:rPr lang="en-US" sz="2400" dirty="0"/>
              <a:t>Visual Inspections Round Sheet (Class III&amp;IV)</a:t>
            </a:r>
          </a:p>
        </p:txBody>
      </p:sp>
      <p:sp>
        <p:nvSpPr>
          <p:cNvPr id="3" name="Content Placeholder 2">
            <a:extLst>
              <a:ext uri="{FF2B5EF4-FFF2-40B4-BE49-F238E27FC236}">
                <a16:creationId xmlns:a16="http://schemas.microsoft.com/office/drawing/2014/main" id="{1398CBBB-91B9-4820-B91F-C9E3D9C535DD}"/>
              </a:ext>
            </a:extLst>
          </p:cNvPr>
          <p:cNvSpPr>
            <a:spLocks noGrp="1"/>
          </p:cNvSpPr>
          <p:nvPr>
            <p:ph idx="1"/>
          </p:nvPr>
        </p:nvSpPr>
        <p:spPr>
          <a:xfrm>
            <a:off x="1039905" y="2147862"/>
            <a:ext cx="3405573" cy="3499563"/>
          </a:xfrm>
        </p:spPr>
        <p:txBody>
          <a:bodyPr anchor="t">
            <a:normAutofit/>
          </a:bodyPr>
          <a:lstStyle/>
          <a:p>
            <a:pPr marL="36900" indent="0">
              <a:buNone/>
            </a:pPr>
            <a:r>
              <a:rPr lang="en-US" sz="1600" dirty="0"/>
              <a:t>Rounds should be conducted periodically throughout the duration of the project.</a:t>
            </a:r>
          </a:p>
          <a:p>
            <a:pPr marL="36900" indent="0">
              <a:buNone/>
            </a:pPr>
            <a:endParaRPr lang="en-US" sz="1600" dirty="0"/>
          </a:p>
        </p:txBody>
      </p:sp>
      <p:pic>
        <p:nvPicPr>
          <p:cNvPr id="4" name="Picture 3">
            <a:extLst>
              <a:ext uri="{FF2B5EF4-FFF2-40B4-BE49-F238E27FC236}">
                <a16:creationId xmlns:a16="http://schemas.microsoft.com/office/drawing/2014/main" id="{C8116984-00D4-4D2A-BD50-3FAC88C61D33}"/>
              </a:ext>
            </a:extLst>
          </p:cNvPr>
          <p:cNvPicPr>
            <a:picLocks noChangeAspect="1"/>
          </p:cNvPicPr>
          <p:nvPr/>
        </p:nvPicPr>
        <p:blipFill>
          <a:blip r:embed="rId3"/>
          <a:stretch>
            <a:fillRect/>
          </a:stretch>
        </p:blipFill>
        <p:spPr>
          <a:xfrm>
            <a:off x="6242594" y="643467"/>
            <a:ext cx="4450697" cy="5580812"/>
          </a:xfrm>
          <a:prstGeom prst="rect">
            <a:avLst/>
          </a:prstGeom>
        </p:spPr>
      </p:pic>
    </p:spTree>
    <p:extLst>
      <p:ext uri="{BB962C8B-B14F-4D97-AF65-F5344CB8AC3E}">
        <p14:creationId xmlns:p14="http://schemas.microsoft.com/office/powerpoint/2010/main" val="69120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pPr algn="l"/>
            <a:r>
              <a:rPr lang="en-US" sz="4000" dirty="0"/>
              <a:t>Disclosure</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360695" y="1732449"/>
            <a:ext cx="5414210" cy="4058751"/>
          </a:xfrm>
        </p:spPr>
        <p:txBody>
          <a:bodyPr anchor="t">
            <a:normAutofit/>
          </a:bodyPr>
          <a:lstStyle/>
          <a:p>
            <a:pPr marL="36900" indent="0">
              <a:buNone/>
            </a:pPr>
            <a:endParaRPr lang="en-US" sz="2400" dirty="0"/>
          </a:p>
          <a:p>
            <a:pPr marL="36900" indent="0">
              <a:buNone/>
            </a:pPr>
            <a:endParaRPr lang="en-US" sz="2400" dirty="0"/>
          </a:p>
          <a:p>
            <a:pPr marL="36900" indent="0">
              <a:buNone/>
            </a:pPr>
            <a:r>
              <a:rPr lang="en-US" sz="2400" dirty="0"/>
              <a:t>Advisory Board Independent Contractor – Medline</a:t>
            </a:r>
          </a:p>
          <a:p>
            <a:pPr marL="36900" indent="0">
              <a:buNone/>
            </a:pPr>
            <a:r>
              <a:rPr lang="en-US" sz="2400" dirty="0"/>
              <a:t>KOL - Adibot</a:t>
            </a:r>
          </a:p>
          <a:p>
            <a:endParaRPr lang="en-US" sz="2400" dirty="0"/>
          </a:p>
        </p:txBody>
      </p:sp>
    </p:spTree>
    <p:extLst>
      <p:ext uri="{BB962C8B-B14F-4D97-AF65-F5344CB8AC3E}">
        <p14:creationId xmlns:p14="http://schemas.microsoft.com/office/powerpoint/2010/main" val="3220235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98FD4FC-479A-4C2B-84A5-CF81E055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8"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7794F90-A728-41E8-AA3B-CB0FDCE86B6A}"/>
              </a:ext>
            </a:extLst>
          </p:cNvPr>
          <p:cNvSpPr>
            <a:spLocks noGrp="1"/>
          </p:cNvSpPr>
          <p:nvPr>
            <p:ph type="title"/>
          </p:nvPr>
        </p:nvSpPr>
        <p:spPr>
          <a:xfrm>
            <a:off x="1039905" y="845387"/>
            <a:ext cx="3470310" cy="1066689"/>
          </a:xfrm>
        </p:spPr>
        <p:txBody>
          <a:bodyPr anchor="b">
            <a:normAutofit/>
          </a:bodyPr>
          <a:lstStyle/>
          <a:p>
            <a:pPr algn="l"/>
            <a:r>
              <a:rPr lang="en-US" sz="2400" dirty="0"/>
              <a:t>Depermit </a:t>
            </a:r>
          </a:p>
        </p:txBody>
      </p:sp>
      <p:sp>
        <p:nvSpPr>
          <p:cNvPr id="3" name="Content Placeholder 2">
            <a:extLst>
              <a:ext uri="{FF2B5EF4-FFF2-40B4-BE49-F238E27FC236}">
                <a16:creationId xmlns:a16="http://schemas.microsoft.com/office/drawing/2014/main" id="{102934B4-C710-49E3-B5A4-73C63D6576F6}"/>
              </a:ext>
            </a:extLst>
          </p:cNvPr>
          <p:cNvSpPr>
            <a:spLocks noGrp="1"/>
          </p:cNvSpPr>
          <p:nvPr>
            <p:ph idx="1"/>
          </p:nvPr>
        </p:nvSpPr>
        <p:spPr>
          <a:xfrm>
            <a:off x="1039905" y="2147862"/>
            <a:ext cx="3405573" cy="3499563"/>
          </a:xfrm>
        </p:spPr>
        <p:txBody>
          <a:bodyPr anchor="t">
            <a:normAutofit/>
          </a:bodyPr>
          <a:lstStyle/>
          <a:p>
            <a:r>
              <a:rPr lang="en-US" sz="1600" dirty="0"/>
              <a:t>The ICU flood project is now complete. All the drywall has been freshly painted and repaired.</a:t>
            </a:r>
          </a:p>
          <a:p>
            <a:r>
              <a:rPr lang="en-US" sz="1600" dirty="0"/>
              <a:t>Next Step: Infection prevention and or designee will need to visually review the containment for cleanliness.</a:t>
            </a:r>
          </a:p>
          <a:p>
            <a:r>
              <a:rPr lang="en-US" sz="1600" dirty="0"/>
              <a:t>The contractor or EVS will provide a terminal clean prior to removal.</a:t>
            </a:r>
          </a:p>
          <a:p>
            <a:endParaRPr lang="en-US" sz="1600" dirty="0"/>
          </a:p>
        </p:txBody>
      </p:sp>
      <p:sp>
        <p:nvSpPr>
          <p:cNvPr id="5" name="TextBox 4">
            <a:extLst>
              <a:ext uri="{FF2B5EF4-FFF2-40B4-BE49-F238E27FC236}">
                <a16:creationId xmlns:a16="http://schemas.microsoft.com/office/drawing/2014/main" id="{AD7071D8-C06F-46DC-8E2A-7D1246010D87}"/>
              </a:ext>
            </a:extLst>
          </p:cNvPr>
          <p:cNvSpPr txBox="1"/>
          <p:nvPr/>
        </p:nvSpPr>
        <p:spPr>
          <a:xfrm>
            <a:off x="5459307" y="1309481"/>
            <a:ext cx="196426" cy="138499"/>
          </a:xfrm>
          <a:prstGeom prst="rect">
            <a:avLst/>
          </a:prstGeom>
          <a:solidFill>
            <a:schemeClr val="lt1"/>
          </a:solidFill>
        </p:spPr>
        <p:txBody>
          <a:bodyPr wrap="square" rtlCol="0">
            <a:spAutoFit/>
          </a:bodyPr>
          <a:lstStyle/>
          <a:p>
            <a:endParaRPr lang="en-US" sz="300" dirty="0"/>
          </a:p>
        </p:txBody>
      </p:sp>
      <p:pic>
        <p:nvPicPr>
          <p:cNvPr id="6" name="Picture 5">
            <a:extLst>
              <a:ext uri="{FF2B5EF4-FFF2-40B4-BE49-F238E27FC236}">
                <a16:creationId xmlns:a16="http://schemas.microsoft.com/office/drawing/2014/main" id="{531F9DD8-69F3-42B1-8A0D-8802BC176C6B}"/>
              </a:ext>
            </a:extLst>
          </p:cNvPr>
          <p:cNvPicPr>
            <a:picLocks noChangeAspect="1"/>
          </p:cNvPicPr>
          <p:nvPr/>
        </p:nvPicPr>
        <p:blipFill>
          <a:blip r:embed="rId3"/>
          <a:stretch>
            <a:fillRect/>
          </a:stretch>
        </p:blipFill>
        <p:spPr>
          <a:xfrm>
            <a:off x="5204471" y="99906"/>
            <a:ext cx="6670601" cy="6658187"/>
          </a:xfrm>
          <a:prstGeom prst="rect">
            <a:avLst/>
          </a:prstGeom>
        </p:spPr>
      </p:pic>
    </p:spTree>
    <p:extLst>
      <p:ext uri="{BB962C8B-B14F-4D97-AF65-F5344CB8AC3E}">
        <p14:creationId xmlns:p14="http://schemas.microsoft.com/office/powerpoint/2010/main" val="2652891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FD4FC-479A-4C2B-84A5-CF81E055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1EAD0C15-CF9D-4574-BFF9-2BA3B469EBE6}"/>
              </a:ext>
            </a:extLst>
          </p:cNvPr>
          <p:cNvSpPr>
            <a:spLocks noGrp="1"/>
          </p:cNvSpPr>
          <p:nvPr>
            <p:ph type="title"/>
          </p:nvPr>
        </p:nvSpPr>
        <p:spPr>
          <a:xfrm>
            <a:off x="1039905" y="845388"/>
            <a:ext cx="3470310" cy="720118"/>
          </a:xfrm>
        </p:spPr>
        <p:txBody>
          <a:bodyPr anchor="b">
            <a:normAutofit/>
          </a:bodyPr>
          <a:lstStyle/>
          <a:p>
            <a:pPr algn="l"/>
            <a:r>
              <a:rPr lang="en-US" sz="2400" dirty="0"/>
              <a:t>Depermit</a:t>
            </a:r>
          </a:p>
        </p:txBody>
      </p:sp>
      <p:sp>
        <p:nvSpPr>
          <p:cNvPr id="3" name="Content Placeholder 2">
            <a:extLst>
              <a:ext uri="{FF2B5EF4-FFF2-40B4-BE49-F238E27FC236}">
                <a16:creationId xmlns:a16="http://schemas.microsoft.com/office/drawing/2014/main" id="{F5B91C86-D18F-46C4-BC7F-76BA85DF2933}"/>
              </a:ext>
            </a:extLst>
          </p:cNvPr>
          <p:cNvSpPr>
            <a:spLocks noGrp="1"/>
          </p:cNvSpPr>
          <p:nvPr>
            <p:ph idx="1"/>
          </p:nvPr>
        </p:nvSpPr>
        <p:spPr>
          <a:xfrm>
            <a:off x="794084" y="1628274"/>
            <a:ext cx="3842083" cy="4259179"/>
          </a:xfrm>
        </p:spPr>
        <p:txBody>
          <a:bodyPr anchor="t">
            <a:noAutofit/>
          </a:bodyPr>
          <a:lstStyle/>
          <a:p>
            <a:pPr>
              <a:lnSpc>
                <a:spcPct val="100000"/>
              </a:lnSpc>
            </a:pPr>
            <a:r>
              <a:rPr lang="en-US" sz="1300" dirty="0"/>
              <a:t>A final job walk should be performed by Infection Prevention and or Engineering to ensure the following:</a:t>
            </a:r>
          </a:p>
          <a:p>
            <a:pPr marL="662850" lvl="1" indent="-285750">
              <a:buFont typeface="Arial" panose="020B0604020202020204" pitchFamily="34" charset="0"/>
              <a:buChar char="•"/>
            </a:pPr>
            <a:r>
              <a:rPr lang="en-US" sz="1100" dirty="0"/>
              <a:t>No penetrations</a:t>
            </a:r>
          </a:p>
          <a:p>
            <a:pPr marL="662850" lvl="1" indent="-285750">
              <a:buFont typeface="Arial" panose="020B0604020202020204" pitchFamily="34" charset="0"/>
              <a:buChar char="•"/>
            </a:pPr>
            <a:r>
              <a:rPr lang="en-US" sz="1100" dirty="0"/>
              <a:t>All debris has been removed</a:t>
            </a:r>
          </a:p>
          <a:p>
            <a:pPr marL="662850" lvl="1" indent="-285750">
              <a:buFont typeface="Arial" panose="020B0604020202020204" pitchFamily="34" charset="0"/>
              <a:buChar char="•"/>
            </a:pPr>
            <a:r>
              <a:rPr lang="en-US" sz="1100" dirty="0"/>
              <a:t>Ceiling tiles reinstalled</a:t>
            </a:r>
          </a:p>
          <a:p>
            <a:pPr marL="662850" lvl="1" indent="-285750">
              <a:buFont typeface="Arial" panose="020B0604020202020204" pitchFamily="34" charset="0"/>
              <a:buChar char="•"/>
            </a:pPr>
            <a:r>
              <a:rPr lang="en-US" sz="1100" dirty="0"/>
              <a:t>Plumbing fixtures tested for leaks (toilets, drains, faucets)</a:t>
            </a:r>
          </a:p>
          <a:p>
            <a:pPr marL="662850" lvl="1" indent="-285750">
              <a:buFont typeface="Arial" panose="020B0604020202020204" pitchFamily="34" charset="0"/>
              <a:buChar char="•"/>
            </a:pPr>
            <a:r>
              <a:rPr lang="en-US" sz="1100" dirty="0"/>
              <a:t>All surfaces are dust free and disinfected</a:t>
            </a:r>
          </a:p>
          <a:p>
            <a:pPr>
              <a:lnSpc>
                <a:spcPct val="100000"/>
              </a:lnSpc>
            </a:pPr>
            <a:r>
              <a:rPr lang="en-US" sz="1300" dirty="0"/>
              <a:t>Once terminal clean has been performed and visually inspected, Infection Prevention and or Designee can sign off the permit. These documents will need to be archived. </a:t>
            </a:r>
          </a:p>
          <a:p>
            <a:pPr>
              <a:lnSpc>
                <a:spcPct val="100000"/>
              </a:lnSpc>
            </a:pPr>
            <a:r>
              <a:rPr lang="en-US" sz="1300" dirty="0"/>
              <a:t>A record of all approved ICRA’s will be maintained for a period of 3 years</a:t>
            </a:r>
          </a:p>
        </p:txBody>
      </p:sp>
      <p:sp>
        <p:nvSpPr>
          <p:cNvPr id="10" name="TextBox 9">
            <a:extLst>
              <a:ext uri="{FF2B5EF4-FFF2-40B4-BE49-F238E27FC236}">
                <a16:creationId xmlns:a16="http://schemas.microsoft.com/office/drawing/2014/main" id="{3AF088B1-9C5F-4F74-BE01-D530591EDCE6}"/>
              </a:ext>
            </a:extLst>
          </p:cNvPr>
          <p:cNvSpPr txBox="1"/>
          <p:nvPr/>
        </p:nvSpPr>
        <p:spPr>
          <a:xfrm>
            <a:off x="5249334" y="1565506"/>
            <a:ext cx="196426" cy="138499"/>
          </a:xfrm>
          <a:prstGeom prst="rect">
            <a:avLst/>
          </a:prstGeom>
          <a:solidFill>
            <a:schemeClr val="lt1"/>
          </a:solidFill>
        </p:spPr>
        <p:txBody>
          <a:bodyPr wrap="square" rtlCol="0">
            <a:spAutoFit/>
          </a:bodyPr>
          <a:lstStyle/>
          <a:p>
            <a:endParaRPr lang="en-US" sz="300" dirty="0"/>
          </a:p>
        </p:txBody>
      </p:sp>
      <p:pic>
        <p:nvPicPr>
          <p:cNvPr id="4" name="Picture 3">
            <a:extLst>
              <a:ext uri="{FF2B5EF4-FFF2-40B4-BE49-F238E27FC236}">
                <a16:creationId xmlns:a16="http://schemas.microsoft.com/office/drawing/2014/main" id="{F9CFA075-CA0A-471E-BDFD-A78FCE779AC6}"/>
              </a:ext>
            </a:extLst>
          </p:cNvPr>
          <p:cNvPicPr>
            <a:picLocks noChangeAspect="1"/>
          </p:cNvPicPr>
          <p:nvPr/>
        </p:nvPicPr>
        <p:blipFill>
          <a:blip r:embed="rId3"/>
          <a:stretch>
            <a:fillRect/>
          </a:stretch>
        </p:blipFill>
        <p:spPr>
          <a:xfrm>
            <a:off x="5032606" y="93133"/>
            <a:ext cx="7003307" cy="6671733"/>
          </a:xfrm>
          <a:prstGeom prst="rect">
            <a:avLst/>
          </a:prstGeom>
        </p:spPr>
      </p:pic>
    </p:spTree>
    <p:extLst>
      <p:ext uri="{BB962C8B-B14F-4D97-AF65-F5344CB8AC3E}">
        <p14:creationId xmlns:p14="http://schemas.microsoft.com/office/powerpoint/2010/main" val="3789519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BE43-1836-425E-A57E-62979CA56F1D}"/>
              </a:ext>
            </a:extLst>
          </p:cNvPr>
          <p:cNvSpPr>
            <a:spLocks noGrp="1"/>
          </p:cNvSpPr>
          <p:nvPr>
            <p:ph type="title"/>
          </p:nvPr>
        </p:nvSpPr>
        <p:spPr>
          <a:xfrm>
            <a:off x="673164" y="2494547"/>
            <a:ext cx="10353762" cy="1257300"/>
          </a:xfrm>
        </p:spPr>
        <p:txBody>
          <a:bodyPr/>
          <a:lstStyle/>
          <a:p>
            <a:r>
              <a:rPr lang="en-US" dirty="0"/>
              <a:t>YOUR TURN</a:t>
            </a:r>
          </a:p>
        </p:txBody>
      </p:sp>
    </p:spTree>
    <p:extLst>
      <p:ext uri="{BB962C8B-B14F-4D97-AF65-F5344CB8AC3E}">
        <p14:creationId xmlns:p14="http://schemas.microsoft.com/office/powerpoint/2010/main" val="3463367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08850-BFB3-4810-B3E4-B116845930CB}"/>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E57BD8C7-5A84-4734-A6E1-7FF05AC3CB5A}"/>
              </a:ext>
            </a:extLst>
          </p:cNvPr>
          <p:cNvSpPr>
            <a:spLocks noGrp="1"/>
          </p:cNvSpPr>
          <p:nvPr>
            <p:ph idx="1"/>
          </p:nvPr>
        </p:nvSpPr>
        <p:spPr/>
        <p:txBody>
          <a:bodyPr>
            <a:normAutofit fontScale="77500" lnSpcReduction="20000"/>
          </a:bodyPr>
          <a:lstStyle/>
          <a:p>
            <a:pPr marL="36900" indent="0">
              <a:buNone/>
            </a:pPr>
            <a:r>
              <a:rPr lang="en-US" dirty="0"/>
              <a:t>Which one of these activities would require an ICRA?</a:t>
            </a:r>
          </a:p>
          <a:p>
            <a:endParaRPr lang="en-US" dirty="0"/>
          </a:p>
          <a:p>
            <a:pPr marL="457200" indent="-457200">
              <a:buAutoNum type="alphaUcParenR"/>
            </a:pPr>
            <a:r>
              <a:rPr lang="en-US" sz="2400" dirty="0"/>
              <a:t>Removal of a ceiling tile to inspect an HVAC motor in a non- critical area</a:t>
            </a:r>
          </a:p>
          <a:p>
            <a:pPr marL="457200" indent="-457200">
              <a:buAutoNum type="alphaUcParenR"/>
            </a:pPr>
            <a:endParaRPr lang="en-US" dirty="0"/>
          </a:p>
          <a:p>
            <a:pPr marL="457200" indent="-457200">
              <a:buAutoNum type="alphaUcParenR"/>
            </a:pPr>
            <a:r>
              <a:rPr lang="en-US" sz="2400" dirty="0"/>
              <a:t>Painting a wall</a:t>
            </a:r>
          </a:p>
          <a:p>
            <a:pPr marL="457200" indent="-457200">
              <a:buAutoNum type="alphaUcParenR"/>
            </a:pPr>
            <a:endParaRPr lang="en-US" dirty="0"/>
          </a:p>
          <a:p>
            <a:pPr marL="457200" indent="-457200">
              <a:buAutoNum type="alphaUcParenR"/>
            </a:pPr>
            <a:r>
              <a:rPr lang="en-US" sz="2400" dirty="0"/>
              <a:t>Non dust generating removal of wallpaper</a:t>
            </a:r>
          </a:p>
          <a:p>
            <a:pPr marL="457200" indent="-457200">
              <a:buAutoNum type="alphaUcParenR"/>
            </a:pPr>
            <a:endParaRPr lang="en-US" dirty="0"/>
          </a:p>
          <a:p>
            <a:pPr marL="457200" indent="-457200">
              <a:buAutoNum type="alphaUcParenR"/>
            </a:pPr>
            <a:r>
              <a:rPr lang="en-US" sz="2400" dirty="0"/>
              <a:t>Removal of carpeting</a:t>
            </a:r>
          </a:p>
          <a:p>
            <a:pPr marL="36900" indent="0">
              <a:buNone/>
            </a:pPr>
            <a:endParaRPr lang="en-US" dirty="0"/>
          </a:p>
        </p:txBody>
      </p:sp>
    </p:spTree>
    <p:extLst>
      <p:ext uri="{BB962C8B-B14F-4D97-AF65-F5344CB8AC3E}">
        <p14:creationId xmlns:p14="http://schemas.microsoft.com/office/powerpoint/2010/main" val="2608154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9919-9F41-4D29-B3D6-6AA0FAE5DB36}"/>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8DEE6E89-BC6C-42C0-A162-146402A7E569}"/>
              </a:ext>
            </a:extLst>
          </p:cNvPr>
          <p:cNvSpPr>
            <a:spLocks noGrp="1"/>
          </p:cNvSpPr>
          <p:nvPr>
            <p:ph idx="1"/>
          </p:nvPr>
        </p:nvSpPr>
        <p:spPr/>
        <p:txBody>
          <a:bodyPr>
            <a:normAutofit fontScale="77500" lnSpcReduction="20000"/>
          </a:bodyPr>
          <a:lstStyle/>
          <a:p>
            <a:r>
              <a:rPr lang="en-US" dirty="0"/>
              <a:t>Which one of these activities would require an ICRA?</a:t>
            </a:r>
          </a:p>
          <a:p>
            <a:endParaRPr lang="en-US" dirty="0"/>
          </a:p>
          <a:p>
            <a:pPr marL="457200" indent="-457200">
              <a:buAutoNum type="alphaUcParenR"/>
            </a:pPr>
            <a:r>
              <a:rPr lang="en-US" sz="2400" dirty="0"/>
              <a:t>Removal of a ceiling tile to inspect an HVAC motor in a non- critical area</a:t>
            </a:r>
          </a:p>
          <a:p>
            <a:pPr marL="457200" indent="-457200">
              <a:buAutoNum type="alphaUcParenR"/>
            </a:pPr>
            <a:endParaRPr lang="en-US" dirty="0"/>
          </a:p>
          <a:p>
            <a:pPr marL="457200" indent="-457200">
              <a:buAutoNum type="alphaUcParenR"/>
            </a:pPr>
            <a:r>
              <a:rPr lang="en-US" sz="2400" dirty="0"/>
              <a:t>Painting a wall</a:t>
            </a:r>
          </a:p>
          <a:p>
            <a:pPr marL="457200" indent="-457200">
              <a:buAutoNum type="alphaUcParenR"/>
            </a:pPr>
            <a:endParaRPr lang="en-US" dirty="0"/>
          </a:p>
          <a:p>
            <a:pPr marL="457200" indent="-457200">
              <a:buAutoNum type="alphaUcParenR"/>
            </a:pPr>
            <a:r>
              <a:rPr lang="en-US" sz="2400" dirty="0"/>
              <a:t>Non dust generating removal of wallpaper</a:t>
            </a:r>
          </a:p>
          <a:p>
            <a:pPr marL="457200" indent="-457200">
              <a:buAutoNum type="alphaUcParenR"/>
            </a:pPr>
            <a:endParaRPr lang="en-US" dirty="0"/>
          </a:p>
          <a:p>
            <a:pPr marL="457200" indent="-457200">
              <a:buAutoNum type="alphaUcParenR"/>
            </a:pPr>
            <a:r>
              <a:rPr lang="en-US" sz="2400" dirty="0"/>
              <a:t>Removal of carpeting</a:t>
            </a:r>
          </a:p>
          <a:p>
            <a:pPr marL="36900" indent="0">
              <a:buNone/>
            </a:pPr>
            <a:endParaRPr lang="en-US" dirty="0"/>
          </a:p>
        </p:txBody>
      </p:sp>
    </p:spTree>
    <p:extLst>
      <p:ext uri="{BB962C8B-B14F-4D97-AF65-F5344CB8AC3E}">
        <p14:creationId xmlns:p14="http://schemas.microsoft.com/office/powerpoint/2010/main" val="4158049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1515-50F2-40F1-94A1-1497D4D63E51}"/>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3E69D62F-B936-40EF-B4AC-70EC0034438D}"/>
              </a:ext>
            </a:extLst>
          </p:cNvPr>
          <p:cNvSpPr>
            <a:spLocks noGrp="1"/>
          </p:cNvSpPr>
          <p:nvPr>
            <p:ph idx="1"/>
          </p:nvPr>
        </p:nvSpPr>
        <p:spPr/>
        <p:txBody>
          <a:bodyPr>
            <a:normAutofit lnSpcReduction="10000"/>
          </a:bodyPr>
          <a:lstStyle/>
          <a:p>
            <a:r>
              <a:rPr lang="en-US" dirty="0"/>
              <a:t>True or False </a:t>
            </a:r>
          </a:p>
          <a:p>
            <a:endParaRPr lang="en-US" dirty="0"/>
          </a:p>
          <a:p>
            <a:r>
              <a:rPr lang="en-US" dirty="0"/>
              <a:t>Inspection above the ceiling in an O.R. will always require a permit</a:t>
            </a:r>
          </a:p>
          <a:p>
            <a:endParaRPr lang="en-US" dirty="0"/>
          </a:p>
          <a:p>
            <a:pPr marL="457200" indent="-457200">
              <a:buAutoNum type="alphaUcParenR"/>
            </a:pPr>
            <a:r>
              <a:rPr lang="en-US" dirty="0"/>
              <a:t>True</a:t>
            </a:r>
          </a:p>
          <a:p>
            <a:pPr marL="457200" indent="-457200">
              <a:buAutoNum type="alphaUcParenR"/>
            </a:pPr>
            <a:endParaRPr lang="en-US" dirty="0"/>
          </a:p>
          <a:p>
            <a:pPr marL="457200" indent="-457200">
              <a:buAutoNum type="alphaUcParenR"/>
            </a:pPr>
            <a:r>
              <a:rPr lang="en-US" dirty="0"/>
              <a:t>False</a:t>
            </a:r>
          </a:p>
          <a:p>
            <a:pPr marL="36900" indent="0">
              <a:buNone/>
            </a:pPr>
            <a:endParaRPr lang="en-US" dirty="0"/>
          </a:p>
        </p:txBody>
      </p:sp>
    </p:spTree>
    <p:extLst>
      <p:ext uri="{BB962C8B-B14F-4D97-AF65-F5344CB8AC3E}">
        <p14:creationId xmlns:p14="http://schemas.microsoft.com/office/powerpoint/2010/main" val="2898905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EBCB2-5FA4-4C7F-9E95-061567097109}"/>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CE5EE0EB-CA1D-446A-8CA3-FC287679057A}"/>
              </a:ext>
            </a:extLst>
          </p:cNvPr>
          <p:cNvSpPr>
            <a:spLocks noGrp="1"/>
          </p:cNvSpPr>
          <p:nvPr>
            <p:ph idx="1"/>
          </p:nvPr>
        </p:nvSpPr>
        <p:spPr/>
        <p:txBody>
          <a:bodyPr>
            <a:normAutofit fontScale="77500" lnSpcReduction="20000"/>
          </a:bodyPr>
          <a:lstStyle/>
          <a:p>
            <a:r>
              <a:rPr lang="en-US" dirty="0"/>
              <a:t>Which of the following is not an acceptable condition observed during the containment visual inspection rounding?</a:t>
            </a:r>
          </a:p>
          <a:p>
            <a:endParaRPr lang="en-US" dirty="0"/>
          </a:p>
          <a:p>
            <a:pPr marL="457200" indent="-457200">
              <a:buAutoNum type="alphaUcParenR"/>
            </a:pPr>
            <a:r>
              <a:rPr lang="en-US" dirty="0"/>
              <a:t>Containment visqueen is pushing outward slightly</a:t>
            </a:r>
          </a:p>
          <a:p>
            <a:pPr marL="457200" indent="-457200">
              <a:buAutoNum type="alphaUcParenR"/>
            </a:pPr>
            <a:endParaRPr lang="en-US" dirty="0"/>
          </a:p>
          <a:p>
            <a:pPr marL="457200" indent="-457200">
              <a:buAutoNum type="alphaUcParenR"/>
            </a:pPr>
            <a:r>
              <a:rPr lang="en-US" dirty="0"/>
              <a:t>Walk off mats have been recently changed</a:t>
            </a:r>
          </a:p>
          <a:p>
            <a:pPr marL="457200" indent="-457200">
              <a:buAutoNum type="alphaUcParenR"/>
            </a:pPr>
            <a:endParaRPr lang="en-US" dirty="0"/>
          </a:p>
          <a:p>
            <a:pPr marL="457200" indent="-457200">
              <a:buAutoNum type="alphaUcParenR"/>
            </a:pPr>
            <a:r>
              <a:rPr lang="en-US" dirty="0"/>
              <a:t>Trash bag is present in ante-room</a:t>
            </a:r>
          </a:p>
          <a:p>
            <a:pPr marL="457200" indent="-457200">
              <a:buAutoNum type="alphaUcParenR"/>
            </a:pPr>
            <a:endParaRPr lang="en-US" dirty="0"/>
          </a:p>
          <a:p>
            <a:pPr marL="457200" indent="-457200">
              <a:buAutoNum type="alphaUcParenR"/>
            </a:pPr>
            <a:r>
              <a:rPr lang="en-US" dirty="0"/>
              <a:t>HEPA unit flex hose is intact and functional </a:t>
            </a:r>
          </a:p>
          <a:p>
            <a:pPr marL="36900" indent="0">
              <a:buNone/>
            </a:pPr>
            <a:endParaRPr lang="en-US" dirty="0"/>
          </a:p>
        </p:txBody>
      </p:sp>
    </p:spTree>
    <p:extLst>
      <p:ext uri="{BB962C8B-B14F-4D97-AF65-F5344CB8AC3E}">
        <p14:creationId xmlns:p14="http://schemas.microsoft.com/office/powerpoint/2010/main" val="2779981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06BF4-8F03-4062-8338-1F6FE6D0D739}"/>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95E242F9-5F58-453F-AA8C-6F471AD79F1C}"/>
              </a:ext>
            </a:extLst>
          </p:cNvPr>
          <p:cNvSpPr>
            <a:spLocks noGrp="1"/>
          </p:cNvSpPr>
          <p:nvPr>
            <p:ph idx="1"/>
          </p:nvPr>
        </p:nvSpPr>
        <p:spPr/>
        <p:txBody>
          <a:bodyPr>
            <a:normAutofit fontScale="77500" lnSpcReduction="20000"/>
          </a:bodyPr>
          <a:lstStyle/>
          <a:p>
            <a:r>
              <a:rPr lang="en-US" dirty="0"/>
              <a:t>Which of the following is not a component of the ICRA Matrix development?</a:t>
            </a:r>
          </a:p>
          <a:p>
            <a:endParaRPr lang="en-US" dirty="0"/>
          </a:p>
          <a:p>
            <a:pPr marL="457200" indent="-457200">
              <a:buAutoNum type="alphaUcParenR"/>
            </a:pPr>
            <a:r>
              <a:rPr lang="en-US" dirty="0"/>
              <a:t>Type of construction</a:t>
            </a:r>
          </a:p>
          <a:p>
            <a:pPr marL="457200" indent="-457200">
              <a:buAutoNum type="alphaUcParenR"/>
            </a:pPr>
            <a:endParaRPr lang="en-US" dirty="0"/>
          </a:p>
          <a:p>
            <a:pPr marL="457200" indent="-457200">
              <a:buAutoNum type="alphaUcParenR"/>
            </a:pPr>
            <a:r>
              <a:rPr lang="en-US" dirty="0"/>
              <a:t>Area of the hospital where work is being performed</a:t>
            </a:r>
          </a:p>
          <a:p>
            <a:pPr marL="457200" indent="-457200">
              <a:buAutoNum type="alphaUcParenR"/>
            </a:pPr>
            <a:endParaRPr lang="en-US" dirty="0"/>
          </a:p>
          <a:p>
            <a:pPr marL="457200" indent="-457200">
              <a:buAutoNum type="alphaUcParenR"/>
            </a:pPr>
            <a:r>
              <a:rPr lang="en-US" dirty="0"/>
              <a:t>Contractor performing the work</a:t>
            </a:r>
          </a:p>
          <a:p>
            <a:pPr marL="457200" indent="-457200">
              <a:buAutoNum type="alphaUcParenR"/>
            </a:pPr>
            <a:endParaRPr lang="en-US" dirty="0"/>
          </a:p>
          <a:p>
            <a:pPr marL="457200" indent="-457200">
              <a:buAutoNum type="alphaUcParenR"/>
            </a:pPr>
            <a:r>
              <a:rPr lang="en-US" dirty="0"/>
              <a:t>Duration of the project</a:t>
            </a:r>
          </a:p>
          <a:p>
            <a:pPr marL="36900" indent="0">
              <a:buNone/>
            </a:pPr>
            <a:endParaRPr lang="en-US" dirty="0"/>
          </a:p>
        </p:txBody>
      </p:sp>
    </p:spTree>
    <p:extLst>
      <p:ext uri="{BB962C8B-B14F-4D97-AF65-F5344CB8AC3E}">
        <p14:creationId xmlns:p14="http://schemas.microsoft.com/office/powerpoint/2010/main" val="1297768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74FC-73DE-4C2B-83F8-3A8598A94AED}"/>
              </a:ext>
            </a:extLst>
          </p:cNvPr>
          <p:cNvSpPr>
            <a:spLocks noGrp="1"/>
          </p:cNvSpPr>
          <p:nvPr>
            <p:ph type="title"/>
          </p:nvPr>
        </p:nvSpPr>
        <p:spPr/>
        <p:txBody>
          <a:bodyPr/>
          <a:lstStyle/>
          <a:p>
            <a:r>
              <a:rPr lang="en-US" dirty="0"/>
              <a:t>Question #6</a:t>
            </a:r>
          </a:p>
        </p:txBody>
      </p:sp>
      <p:sp>
        <p:nvSpPr>
          <p:cNvPr id="3" name="Content Placeholder 2">
            <a:extLst>
              <a:ext uri="{FF2B5EF4-FFF2-40B4-BE49-F238E27FC236}">
                <a16:creationId xmlns:a16="http://schemas.microsoft.com/office/drawing/2014/main" id="{40A9DE3E-E82B-4022-BF56-9CD70310AB7D}"/>
              </a:ext>
            </a:extLst>
          </p:cNvPr>
          <p:cNvSpPr>
            <a:spLocks noGrp="1"/>
          </p:cNvSpPr>
          <p:nvPr>
            <p:ph idx="1"/>
          </p:nvPr>
        </p:nvSpPr>
        <p:spPr/>
        <p:txBody>
          <a:bodyPr/>
          <a:lstStyle/>
          <a:p>
            <a:r>
              <a:rPr lang="en-US" dirty="0"/>
              <a:t>How often should rounding be conducted on containments?</a:t>
            </a:r>
          </a:p>
          <a:p>
            <a:endParaRPr lang="en-US" dirty="0"/>
          </a:p>
          <a:p>
            <a:pPr marL="457200" indent="-457200">
              <a:buAutoNum type="alphaUcParenR"/>
            </a:pPr>
            <a:r>
              <a:rPr lang="en-US" dirty="0"/>
              <a:t>Twice a day</a:t>
            </a:r>
          </a:p>
          <a:p>
            <a:pPr marL="457200" indent="-457200">
              <a:buAutoNum type="alphaUcParenR"/>
            </a:pPr>
            <a:r>
              <a:rPr lang="en-US" dirty="0"/>
              <a:t>Daily</a:t>
            </a:r>
          </a:p>
          <a:p>
            <a:pPr marL="457200" indent="-457200">
              <a:buAutoNum type="alphaUcParenR"/>
            </a:pPr>
            <a:r>
              <a:rPr lang="en-US" dirty="0"/>
              <a:t>Periodically</a:t>
            </a:r>
          </a:p>
          <a:p>
            <a:pPr marL="457200" indent="-457200">
              <a:buAutoNum type="alphaUcParenR"/>
            </a:pPr>
            <a:r>
              <a:rPr lang="en-US" dirty="0"/>
              <a:t>Never </a:t>
            </a:r>
          </a:p>
          <a:p>
            <a:pPr marL="36900" indent="0">
              <a:buNone/>
            </a:pPr>
            <a:endParaRPr lang="en-US" dirty="0"/>
          </a:p>
        </p:txBody>
      </p:sp>
    </p:spTree>
    <p:extLst>
      <p:ext uri="{BB962C8B-B14F-4D97-AF65-F5344CB8AC3E}">
        <p14:creationId xmlns:p14="http://schemas.microsoft.com/office/powerpoint/2010/main" val="3874750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4CB9-D315-4530-B54C-1FC31D53E824}"/>
              </a:ext>
            </a:extLst>
          </p:cNvPr>
          <p:cNvSpPr>
            <a:spLocks noGrp="1"/>
          </p:cNvSpPr>
          <p:nvPr>
            <p:ph type="title"/>
          </p:nvPr>
        </p:nvSpPr>
        <p:spPr/>
        <p:txBody>
          <a:bodyPr/>
          <a:lstStyle/>
          <a:p>
            <a:r>
              <a:rPr lang="en-US" dirty="0"/>
              <a:t>Question #7</a:t>
            </a:r>
          </a:p>
        </p:txBody>
      </p:sp>
      <p:sp>
        <p:nvSpPr>
          <p:cNvPr id="3" name="Content Placeholder 2">
            <a:extLst>
              <a:ext uri="{FF2B5EF4-FFF2-40B4-BE49-F238E27FC236}">
                <a16:creationId xmlns:a16="http://schemas.microsoft.com/office/drawing/2014/main" id="{E3DACAF8-E9EB-4104-A113-BDE9D1FE72A1}"/>
              </a:ext>
            </a:extLst>
          </p:cNvPr>
          <p:cNvSpPr>
            <a:spLocks noGrp="1"/>
          </p:cNvSpPr>
          <p:nvPr>
            <p:ph idx="1"/>
          </p:nvPr>
        </p:nvSpPr>
        <p:spPr/>
        <p:txBody>
          <a:bodyPr/>
          <a:lstStyle/>
          <a:p>
            <a:r>
              <a:rPr lang="en-US" dirty="0"/>
              <a:t>Engineering has the ability to suspend work?</a:t>
            </a:r>
          </a:p>
          <a:p>
            <a:endParaRPr lang="en-US" dirty="0"/>
          </a:p>
          <a:p>
            <a:pPr marL="457200" indent="-457200">
              <a:buAutoNum type="alphaUcParenR"/>
            </a:pPr>
            <a:r>
              <a:rPr lang="en-US" dirty="0"/>
              <a:t>True</a:t>
            </a:r>
          </a:p>
          <a:p>
            <a:pPr marL="457200" indent="-457200">
              <a:buAutoNum type="alphaUcParenR"/>
            </a:pPr>
            <a:r>
              <a:rPr lang="en-US" dirty="0"/>
              <a:t>False</a:t>
            </a:r>
          </a:p>
          <a:p>
            <a:endParaRPr lang="en-US" dirty="0"/>
          </a:p>
        </p:txBody>
      </p:sp>
    </p:spTree>
    <p:extLst>
      <p:ext uri="{BB962C8B-B14F-4D97-AF65-F5344CB8AC3E}">
        <p14:creationId xmlns:p14="http://schemas.microsoft.com/office/powerpoint/2010/main" val="232340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28CDD186-03E3-4AED-BEB6-0B3BEC208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849627" y="264693"/>
            <a:ext cx="5978072" cy="1174075"/>
          </a:xfrm>
        </p:spPr>
        <p:txBody>
          <a:bodyPr>
            <a:normAutofit fontScale="90000"/>
          </a:bodyPr>
          <a:lstStyle/>
          <a:p>
            <a:r>
              <a:rPr lang="en-US" dirty="0"/>
              <a:t>Definition of Implicit Bias</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312820" y="2101516"/>
            <a:ext cx="7066547" cy="3593333"/>
          </a:xfrm>
        </p:spPr>
        <p:txBody>
          <a:bodyPr anchor="ctr">
            <a:normAutofit fontScale="92500" lnSpcReduction="10000"/>
          </a:bodyPr>
          <a:lstStyle/>
          <a:p>
            <a:pPr marL="36900" indent="0">
              <a:buNone/>
            </a:pPr>
            <a:r>
              <a:rPr lang="en-US" dirty="0"/>
              <a:t>“Implicit bias” means the attitudes or internalized stereotypes that affect nurses’ perceptions, actions, and decisions in an unconscious manner, that exist and often contribute to unequal treatment of people based on race, ethnicity, gender identity, sexual orientation, age, disability, and other characteristics that contribute to health disparities.” </a:t>
            </a:r>
          </a:p>
          <a:p>
            <a:pPr marL="36900" indent="0">
              <a:buNone/>
            </a:pPr>
            <a:endParaRPr lang="en-US" dirty="0"/>
          </a:p>
          <a:p>
            <a:pPr marL="36900" indent="0">
              <a:buNone/>
            </a:pPr>
            <a:endParaRPr lang="en-US" dirty="0"/>
          </a:p>
          <a:p>
            <a:pPr marL="36900" indent="0">
              <a:buNone/>
            </a:pPr>
            <a:r>
              <a:rPr lang="en-US" dirty="0"/>
              <a:t>California Board of Registered Nurses, 2020</a:t>
            </a:r>
          </a:p>
          <a:p>
            <a:endParaRPr lang="en-US" dirty="0"/>
          </a:p>
        </p:txBody>
      </p:sp>
      <p:pic>
        <p:nvPicPr>
          <p:cNvPr id="64" name="Picture 63">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r="12027" b="-3"/>
          <a:stretch/>
        </p:blipFill>
        <p:spPr>
          <a:xfrm>
            <a:off x="7552945" y="643465"/>
            <a:ext cx="3995592" cy="5103372"/>
          </a:xfrm>
          <a:prstGeom prst="rect">
            <a:avLst/>
          </a:prstGeom>
        </p:spPr>
      </p:pic>
    </p:spTree>
    <p:extLst>
      <p:ext uri="{BB962C8B-B14F-4D97-AF65-F5344CB8AC3E}">
        <p14:creationId xmlns:p14="http://schemas.microsoft.com/office/powerpoint/2010/main" val="1060887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A3B97-B621-422A-990D-27BFF2EFF914}"/>
              </a:ext>
            </a:extLst>
          </p:cNvPr>
          <p:cNvSpPr>
            <a:spLocks noGrp="1"/>
          </p:cNvSpPr>
          <p:nvPr>
            <p:ph type="title"/>
          </p:nvPr>
        </p:nvSpPr>
        <p:spPr/>
        <p:txBody>
          <a:bodyPr/>
          <a:lstStyle/>
          <a:p>
            <a:r>
              <a:rPr lang="en-US" dirty="0"/>
              <a:t>Question #8	</a:t>
            </a:r>
          </a:p>
        </p:txBody>
      </p:sp>
      <p:sp>
        <p:nvSpPr>
          <p:cNvPr id="3" name="Content Placeholder 2">
            <a:extLst>
              <a:ext uri="{FF2B5EF4-FFF2-40B4-BE49-F238E27FC236}">
                <a16:creationId xmlns:a16="http://schemas.microsoft.com/office/drawing/2014/main" id="{93CD073A-DE22-4301-849B-DB3053E76537}"/>
              </a:ext>
            </a:extLst>
          </p:cNvPr>
          <p:cNvSpPr>
            <a:spLocks noGrp="1"/>
          </p:cNvSpPr>
          <p:nvPr>
            <p:ph idx="1"/>
          </p:nvPr>
        </p:nvSpPr>
        <p:spPr/>
        <p:txBody>
          <a:bodyPr/>
          <a:lstStyle/>
          <a:p>
            <a:r>
              <a:rPr lang="en-US" dirty="0"/>
              <a:t>The ICRA’s should be retained for _____ ?</a:t>
            </a:r>
          </a:p>
          <a:p>
            <a:endParaRPr lang="en-US" dirty="0"/>
          </a:p>
          <a:p>
            <a:pPr marL="457200" indent="-457200">
              <a:buAutoNum type="alphaUcParenR"/>
            </a:pPr>
            <a:r>
              <a:rPr lang="en-US" dirty="0"/>
              <a:t>The duration of the project</a:t>
            </a:r>
          </a:p>
          <a:p>
            <a:pPr marL="457200" indent="-457200">
              <a:buAutoNum type="alphaUcParenR"/>
            </a:pPr>
            <a:r>
              <a:rPr lang="en-US" dirty="0"/>
              <a:t>3 Years</a:t>
            </a:r>
          </a:p>
          <a:p>
            <a:pPr marL="457200" indent="-457200">
              <a:buAutoNum type="alphaUcParenR"/>
            </a:pPr>
            <a:r>
              <a:rPr lang="en-US" dirty="0"/>
              <a:t>Calendar Year</a:t>
            </a:r>
          </a:p>
          <a:p>
            <a:pPr marL="457200" indent="-457200">
              <a:buAutoNum type="alphaUcParenR"/>
            </a:pPr>
            <a:r>
              <a:rPr lang="en-US" dirty="0"/>
              <a:t>Fiscal Year</a:t>
            </a:r>
          </a:p>
          <a:p>
            <a:pPr marL="36900" indent="0">
              <a:buNone/>
            </a:pPr>
            <a:endParaRPr lang="en-US" dirty="0"/>
          </a:p>
        </p:txBody>
      </p:sp>
    </p:spTree>
    <p:extLst>
      <p:ext uri="{BB962C8B-B14F-4D97-AF65-F5344CB8AC3E}">
        <p14:creationId xmlns:p14="http://schemas.microsoft.com/office/powerpoint/2010/main" val="4065901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556C-81BE-470C-B145-BB896AF2F00E}"/>
              </a:ext>
            </a:extLst>
          </p:cNvPr>
          <p:cNvSpPr>
            <a:spLocks noGrp="1"/>
          </p:cNvSpPr>
          <p:nvPr>
            <p:ph type="title"/>
          </p:nvPr>
        </p:nvSpPr>
        <p:spPr/>
        <p:txBody>
          <a:bodyPr/>
          <a:lstStyle/>
          <a:p>
            <a:r>
              <a:rPr lang="en-US" dirty="0"/>
              <a:t>Question #9</a:t>
            </a:r>
          </a:p>
        </p:txBody>
      </p:sp>
      <p:sp>
        <p:nvSpPr>
          <p:cNvPr id="3" name="Content Placeholder 2">
            <a:extLst>
              <a:ext uri="{FF2B5EF4-FFF2-40B4-BE49-F238E27FC236}">
                <a16:creationId xmlns:a16="http://schemas.microsoft.com/office/drawing/2014/main" id="{E9FE9B98-041B-426C-BB17-1FBC2FFE5010}"/>
              </a:ext>
            </a:extLst>
          </p:cNvPr>
          <p:cNvSpPr>
            <a:spLocks noGrp="1"/>
          </p:cNvSpPr>
          <p:nvPr>
            <p:ph idx="1"/>
          </p:nvPr>
        </p:nvSpPr>
        <p:spPr/>
        <p:txBody>
          <a:bodyPr/>
          <a:lstStyle/>
          <a:p>
            <a:r>
              <a:rPr lang="en-US" dirty="0"/>
              <a:t>When should the designee sign off the ICRA to authorize containment removal?</a:t>
            </a:r>
          </a:p>
          <a:p>
            <a:endParaRPr lang="en-US" dirty="0"/>
          </a:p>
          <a:p>
            <a:pPr marL="457200" indent="-457200">
              <a:buAutoNum type="alphaUcParenR"/>
            </a:pPr>
            <a:r>
              <a:rPr lang="en-US" dirty="0"/>
              <a:t>Visually Inspected by Designee &amp; Terminally Cleaned</a:t>
            </a:r>
          </a:p>
          <a:p>
            <a:pPr marL="457200" indent="-457200">
              <a:buAutoNum type="alphaUcParenR"/>
            </a:pPr>
            <a:r>
              <a:rPr lang="en-US" dirty="0"/>
              <a:t>Terminally Cleaned</a:t>
            </a:r>
          </a:p>
          <a:p>
            <a:pPr marL="457200" indent="-457200">
              <a:buAutoNum type="alphaUcParenR"/>
            </a:pPr>
            <a:r>
              <a:rPr lang="en-US" dirty="0"/>
              <a:t>Construction Cleaned</a:t>
            </a:r>
          </a:p>
          <a:p>
            <a:pPr marL="457200" indent="-457200">
              <a:buAutoNum type="alphaUcParenR"/>
            </a:pPr>
            <a:r>
              <a:rPr lang="en-US" dirty="0"/>
              <a:t>After The Work is Complete</a:t>
            </a:r>
          </a:p>
          <a:p>
            <a:pPr marL="36900" indent="0">
              <a:buNone/>
            </a:pPr>
            <a:endParaRPr lang="en-US" dirty="0"/>
          </a:p>
        </p:txBody>
      </p:sp>
    </p:spTree>
    <p:extLst>
      <p:ext uri="{BB962C8B-B14F-4D97-AF65-F5344CB8AC3E}">
        <p14:creationId xmlns:p14="http://schemas.microsoft.com/office/powerpoint/2010/main" val="1519379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9671-AE7B-4138-8692-69E0EF6A5AFC}"/>
              </a:ext>
            </a:extLst>
          </p:cNvPr>
          <p:cNvSpPr>
            <a:spLocks noGrp="1"/>
          </p:cNvSpPr>
          <p:nvPr>
            <p:ph type="title"/>
          </p:nvPr>
        </p:nvSpPr>
        <p:spPr/>
        <p:txBody>
          <a:bodyPr/>
          <a:lstStyle/>
          <a:p>
            <a:r>
              <a:rPr lang="en-US" dirty="0"/>
              <a:t>Question #10</a:t>
            </a:r>
          </a:p>
        </p:txBody>
      </p:sp>
      <p:sp>
        <p:nvSpPr>
          <p:cNvPr id="3" name="Content Placeholder 2">
            <a:extLst>
              <a:ext uri="{FF2B5EF4-FFF2-40B4-BE49-F238E27FC236}">
                <a16:creationId xmlns:a16="http://schemas.microsoft.com/office/drawing/2014/main" id="{AE0A7405-C78A-4D13-B70D-EC37FC0126A7}"/>
              </a:ext>
            </a:extLst>
          </p:cNvPr>
          <p:cNvSpPr>
            <a:spLocks noGrp="1"/>
          </p:cNvSpPr>
          <p:nvPr>
            <p:ph idx="1"/>
          </p:nvPr>
        </p:nvSpPr>
        <p:spPr/>
        <p:txBody>
          <a:bodyPr/>
          <a:lstStyle/>
          <a:p>
            <a:r>
              <a:rPr lang="en-US" dirty="0"/>
              <a:t>True of False?</a:t>
            </a:r>
          </a:p>
          <a:p>
            <a:endParaRPr lang="en-US" dirty="0"/>
          </a:p>
          <a:p>
            <a:r>
              <a:rPr lang="en-US" dirty="0"/>
              <a:t>An ICRA is required if the HVAC system is shut down for more than 4 hours?</a:t>
            </a:r>
          </a:p>
          <a:p>
            <a:pPr marL="36900" indent="0">
              <a:buNone/>
            </a:pPr>
            <a:endParaRPr lang="en-US" dirty="0"/>
          </a:p>
        </p:txBody>
      </p:sp>
    </p:spTree>
    <p:extLst>
      <p:ext uri="{BB962C8B-B14F-4D97-AF65-F5344CB8AC3E}">
        <p14:creationId xmlns:p14="http://schemas.microsoft.com/office/powerpoint/2010/main" val="755475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0F3A-D303-47F1-8B97-D2CD53D6E39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AE68296-59D6-45CE-92CF-05CC8734672F}"/>
              </a:ext>
            </a:extLst>
          </p:cNvPr>
          <p:cNvSpPr>
            <a:spLocks noGrp="1"/>
          </p:cNvSpPr>
          <p:nvPr>
            <p:ph idx="1"/>
          </p:nvPr>
        </p:nvSpPr>
        <p:spPr/>
        <p:txBody>
          <a:bodyPr/>
          <a:lstStyle/>
          <a:p>
            <a:pPr marL="36900" indent="0">
              <a:buNone/>
            </a:pPr>
            <a:r>
              <a:rPr lang="en-US" dirty="0">
                <a:hlinkClick r:id="rId2"/>
              </a:rPr>
              <a:t>Infection Control Risk Assessment 2.0 (ICRA 2.0) | ASHE</a:t>
            </a:r>
            <a:endParaRPr lang="en-US" dirty="0"/>
          </a:p>
          <a:p>
            <a:pPr marL="36900" indent="0">
              <a:buNone/>
            </a:pPr>
            <a:r>
              <a:rPr lang="en-US" dirty="0">
                <a:hlinkClick r:id="rId3"/>
              </a:rPr>
              <a:t>ASHE publishes revised infection control risk assessment guide | Health Facilities Management (hfmmagazine.com)</a:t>
            </a:r>
            <a:endParaRPr lang="en-US" dirty="0"/>
          </a:p>
        </p:txBody>
      </p:sp>
    </p:spTree>
    <p:extLst>
      <p:ext uri="{BB962C8B-B14F-4D97-AF65-F5344CB8AC3E}">
        <p14:creationId xmlns:p14="http://schemas.microsoft.com/office/powerpoint/2010/main" val="178386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6F40E-B03E-4BD3-9AEB-BA4C97A1BE37}"/>
              </a:ext>
            </a:extLst>
          </p:cNvPr>
          <p:cNvSpPr>
            <a:spLocks noGrp="1"/>
          </p:cNvSpPr>
          <p:nvPr>
            <p:ph type="title"/>
          </p:nvPr>
        </p:nvSpPr>
        <p:spPr>
          <a:xfrm>
            <a:off x="817542" y="2422359"/>
            <a:ext cx="10353762" cy="1257300"/>
          </a:xfrm>
        </p:spPr>
        <p:txBody>
          <a:bodyPr>
            <a:normAutofit fontScale="90000"/>
          </a:bodyPr>
          <a:lstStyle/>
          <a:p>
            <a:br>
              <a:rPr lang="en-US" dirty="0"/>
            </a:br>
            <a:r>
              <a:rPr lang="en-US" dirty="0"/>
              <a:t>Questions?</a:t>
            </a:r>
          </a:p>
        </p:txBody>
      </p:sp>
    </p:spTree>
    <p:extLst>
      <p:ext uri="{BB962C8B-B14F-4D97-AF65-F5344CB8AC3E}">
        <p14:creationId xmlns:p14="http://schemas.microsoft.com/office/powerpoint/2010/main" val="221976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5138139" y="200525"/>
            <a:ext cx="5978072" cy="778043"/>
          </a:xfrm>
        </p:spPr>
        <p:txBody>
          <a:bodyPr>
            <a:normAutofit/>
          </a:bodyPr>
          <a:lstStyle/>
          <a:p>
            <a:r>
              <a:rPr lang="en-US" dirty="0"/>
              <a:t>Implicit Bias</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692" r="19408"/>
          <a:stretch/>
        </p:blipFill>
        <p:spPr>
          <a:xfrm>
            <a:off x="-10649" y="1"/>
            <a:ext cx="4571649" cy="6858000"/>
          </a:xfrm>
          <a:prstGeom prst="rect">
            <a:avLst/>
          </a:prstGeom>
        </p:spPr>
      </p:pic>
      <p:pic>
        <p:nvPicPr>
          <p:cNvPr id="64" name="Picture 63">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4940969" y="1804737"/>
            <a:ext cx="7090610" cy="3958351"/>
          </a:xfrm>
        </p:spPr>
        <p:txBody>
          <a:bodyPr anchor="ctr">
            <a:normAutofit fontScale="92500" lnSpcReduction="10000"/>
          </a:bodyPr>
          <a:lstStyle/>
          <a:p>
            <a:pPr marL="36900" indent="0">
              <a:buNone/>
            </a:pPr>
            <a:r>
              <a:rPr lang="en-US" dirty="0"/>
              <a:t>Implicit bias: our attitudes and beliefs that affect how we see others</a:t>
            </a:r>
          </a:p>
          <a:p>
            <a:pPr marL="756900" lvl="1" indent="-342900"/>
            <a:r>
              <a:rPr lang="en-US" dirty="0"/>
              <a:t>Race</a:t>
            </a:r>
          </a:p>
          <a:p>
            <a:pPr marL="756900" lvl="1" indent="-342900"/>
            <a:r>
              <a:rPr lang="en-US" dirty="0"/>
              <a:t>Gender</a:t>
            </a:r>
          </a:p>
          <a:p>
            <a:pPr marL="756900" lvl="1" indent="-342900"/>
            <a:r>
              <a:rPr lang="en-US" dirty="0"/>
              <a:t>Age</a:t>
            </a:r>
          </a:p>
          <a:p>
            <a:pPr marL="756900" lvl="1" indent="-342900"/>
            <a:r>
              <a:rPr lang="en-US" dirty="0"/>
              <a:t>Income</a:t>
            </a:r>
          </a:p>
          <a:p>
            <a:pPr marL="756900" lvl="1" indent="-342900"/>
            <a:r>
              <a:rPr lang="en-US" dirty="0"/>
              <a:t>Where others live and work</a:t>
            </a:r>
          </a:p>
          <a:p>
            <a:pPr marL="36900" indent="0">
              <a:buNone/>
            </a:pPr>
            <a:r>
              <a:rPr lang="en-US" dirty="0"/>
              <a:t>Goal: to deliver health care with equity</a:t>
            </a:r>
          </a:p>
          <a:p>
            <a:pPr marL="756900" lvl="1" indent="-342900"/>
            <a:r>
              <a:rPr lang="en-US" dirty="0"/>
              <a:t>Building a just culture</a:t>
            </a:r>
          </a:p>
          <a:p>
            <a:pPr marL="756900" lvl="1" indent="-342900"/>
            <a:r>
              <a:rPr lang="en-US" dirty="0"/>
              <a:t>Equally distribute opportunities and resources</a:t>
            </a:r>
          </a:p>
        </p:txBody>
      </p:sp>
    </p:spTree>
    <p:extLst>
      <p:ext uri="{BB962C8B-B14F-4D97-AF65-F5344CB8AC3E}">
        <p14:creationId xmlns:p14="http://schemas.microsoft.com/office/powerpoint/2010/main" val="290318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36ABB-C0CE-4149-824B-C8201D5EFBC3}"/>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3C5DE52-D790-4441-8311-60DE90D7AAEB}"/>
              </a:ext>
            </a:extLst>
          </p:cNvPr>
          <p:cNvSpPr>
            <a:spLocks noGrp="1"/>
          </p:cNvSpPr>
          <p:nvPr>
            <p:ph idx="1"/>
          </p:nvPr>
        </p:nvSpPr>
        <p:spPr/>
        <p:txBody>
          <a:bodyPr/>
          <a:lstStyle/>
          <a:p>
            <a:pPr marL="0" indent="0">
              <a:spcBef>
                <a:spcPts val="0"/>
              </a:spcBef>
              <a:spcAft>
                <a:spcPts val="0"/>
              </a:spcAft>
              <a:buNone/>
            </a:pPr>
            <a:r>
              <a:rPr lang="en-US" sz="1800" dirty="0">
                <a:latin typeface="Calibri" panose="020F0502020204030204" pitchFamily="34" charset="0"/>
                <a:cs typeface="Calibri" panose="020F0502020204030204" pitchFamily="34" charset="0"/>
              </a:rPr>
              <a:t>Hospitals and clinics, like any other buildings require repair, maintenance, and new construction. However, in a clinical setting, we have to pay special attention on how to keep patients safe who are vulnerable to infection. </a:t>
            </a:r>
          </a:p>
          <a:p>
            <a:pPr marL="0" marR="0" lvl="0" indent="0">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Implement the proper infection control risk assessment (ICRA) process </a:t>
            </a:r>
          </a:p>
          <a:p>
            <a:pPr marL="285750" indent="-285750">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Know what activities require an infection control permit</a:t>
            </a:r>
          </a:p>
          <a:p>
            <a:pPr marL="0" indent="0">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Understand the ICRA Matrix</a:t>
            </a:r>
          </a:p>
          <a:p>
            <a:pPr marL="0" indent="0">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Know how to select the correct construction project type</a:t>
            </a:r>
          </a:p>
          <a:p>
            <a:pPr marL="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6900" indent="0">
              <a:buNone/>
            </a:pPr>
            <a:endParaRPr lang="en-US" dirty="0"/>
          </a:p>
        </p:txBody>
      </p:sp>
    </p:spTree>
    <p:extLst>
      <p:ext uri="{BB962C8B-B14F-4D97-AF65-F5344CB8AC3E}">
        <p14:creationId xmlns:p14="http://schemas.microsoft.com/office/powerpoint/2010/main" val="249100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8807D4-6152-4230-B769-AB6ACDE575AA}"/>
              </a:ext>
            </a:extLst>
          </p:cNvPr>
          <p:cNvSpPr>
            <a:spLocks noGrp="1"/>
          </p:cNvSpPr>
          <p:nvPr>
            <p:ph type="title"/>
          </p:nvPr>
        </p:nvSpPr>
        <p:spPr>
          <a:xfrm>
            <a:off x="913796" y="643465"/>
            <a:ext cx="3382638" cy="1370605"/>
          </a:xfrm>
        </p:spPr>
        <p:txBody>
          <a:bodyPr>
            <a:normAutofit/>
          </a:bodyPr>
          <a:lstStyle/>
          <a:p>
            <a:pPr algn="l"/>
            <a:r>
              <a:rPr lang="en-US" sz="3000" dirty="0"/>
              <a:t>Activities Requiring an Infection Control Permit</a:t>
            </a:r>
          </a:p>
        </p:txBody>
      </p:sp>
      <p:sp>
        <p:nvSpPr>
          <p:cNvPr id="3" name="Content Placeholder 2">
            <a:extLst>
              <a:ext uri="{FF2B5EF4-FFF2-40B4-BE49-F238E27FC236}">
                <a16:creationId xmlns:a16="http://schemas.microsoft.com/office/drawing/2014/main" id="{53A88B81-6A63-4640-BC10-44F0F6642951}"/>
              </a:ext>
            </a:extLst>
          </p:cNvPr>
          <p:cNvSpPr>
            <a:spLocks noGrp="1"/>
          </p:cNvSpPr>
          <p:nvPr>
            <p:ph idx="1"/>
          </p:nvPr>
        </p:nvSpPr>
        <p:spPr>
          <a:xfrm>
            <a:off x="913796" y="2247153"/>
            <a:ext cx="3358084" cy="3544046"/>
          </a:xfrm>
        </p:spPr>
        <p:txBody>
          <a:bodyPr>
            <a:normAutofit/>
          </a:bodyPr>
          <a:lstStyle/>
          <a:p>
            <a:pPr indent="-342900">
              <a:lnSpc>
                <a:spcPct val="100000"/>
              </a:lnSpc>
            </a:pPr>
            <a:r>
              <a:rPr lang="en-US" sz="1800" dirty="0"/>
              <a:t>All inspections and repairs above ceiling in critical and sterile procedural areas.</a:t>
            </a:r>
          </a:p>
          <a:p>
            <a:pPr indent="-342900">
              <a:lnSpc>
                <a:spcPct val="100000"/>
              </a:lnSpc>
            </a:pPr>
            <a:r>
              <a:rPr lang="en-US" sz="1800" dirty="0"/>
              <a:t>Activities that will generate dust</a:t>
            </a:r>
          </a:p>
          <a:p>
            <a:pPr indent="-342900">
              <a:lnSpc>
                <a:spcPct val="100000"/>
              </a:lnSpc>
            </a:pPr>
            <a:r>
              <a:rPr lang="en-US" sz="1800" dirty="0"/>
              <a:t>Disruption of HVAC system (&gt;4 Hours)</a:t>
            </a:r>
          </a:p>
          <a:p>
            <a:pPr indent="-342900">
              <a:lnSpc>
                <a:spcPct val="100000"/>
              </a:lnSpc>
            </a:pPr>
            <a:r>
              <a:rPr lang="en-US" sz="1800" dirty="0"/>
              <a:t>Demolition or repair of walls, ceramic tile, ceiling tile and ceilings</a:t>
            </a:r>
          </a:p>
          <a:p>
            <a:pPr marL="36900" indent="0">
              <a:lnSpc>
                <a:spcPct val="100000"/>
              </a:lnSpc>
              <a:buNone/>
            </a:pPr>
            <a:endParaRPr lang="en-US" sz="1800" dirty="0"/>
          </a:p>
        </p:txBody>
      </p:sp>
      <p:pic>
        <p:nvPicPr>
          <p:cNvPr id="4" name="Picture 3">
            <a:extLst>
              <a:ext uri="{FF2B5EF4-FFF2-40B4-BE49-F238E27FC236}">
                <a16:creationId xmlns:a16="http://schemas.microsoft.com/office/drawing/2014/main" id="{56EE1D8E-B98D-4773-B77F-BB2DCEF875B5}"/>
              </a:ext>
            </a:extLst>
          </p:cNvPr>
          <p:cNvPicPr>
            <a:picLocks noChangeAspect="1"/>
          </p:cNvPicPr>
          <p:nvPr/>
        </p:nvPicPr>
        <p:blipFill>
          <a:blip r:embed="rId3"/>
          <a:stretch>
            <a:fillRect/>
          </a:stretch>
        </p:blipFill>
        <p:spPr>
          <a:xfrm>
            <a:off x="4915348" y="738180"/>
            <a:ext cx="6633184" cy="4958305"/>
          </a:xfrm>
          <a:prstGeom prst="rect">
            <a:avLst/>
          </a:prstGeom>
        </p:spPr>
      </p:pic>
    </p:spTree>
    <p:extLst>
      <p:ext uri="{BB962C8B-B14F-4D97-AF65-F5344CB8AC3E}">
        <p14:creationId xmlns:p14="http://schemas.microsoft.com/office/powerpoint/2010/main" val="3739846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C8AAD68-1944-4DC5-A113-2DEED612781B}"/>
              </a:ext>
            </a:extLst>
          </p:cNvPr>
          <p:cNvPicPr>
            <a:picLocks noChangeAspect="1"/>
          </p:cNvPicPr>
          <p:nvPr/>
        </p:nvPicPr>
        <p:blipFill rotWithShape="1">
          <a:blip r:embed="rId3"/>
          <a:srcRect l="22408" r="24259"/>
          <a:stretch/>
        </p:blipFill>
        <p:spPr>
          <a:xfrm>
            <a:off x="-8622" y="10"/>
            <a:ext cx="6096000" cy="6857990"/>
          </a:xfrm>
          <a:prstGeom prst="rect">
            <a:avLst/>
          </a:prstGeom>
        </p:spPr>
      </p:pic>
      <p:pic>
        <p:nvPicPr>
          <p:cNvPr id="13" name="Picture 12">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538C4E06-8060-4A0C-853C-225E012C3793}"/>
              </a:ext>
            </a:extLst>
          </p:cNvPr>
          <p:cNvSpPr>
            <a:spLocks noGrp="1"/>
          </p:cNvSpPr>
          <p:nvPr>
            <p:ph type="title"/>
          </p:nvPr>
        </p:nvSpPr>
        <p:spPr>
          <a:xfrm>
            <a:off x="6900493" y="609600"/>
            <a:ext cx="4538124" cy="970450"/>
          </a:xfrm>
        </p:spPr>
        <p:txBody>
          <a:bodyPr anchor="b">
            <a:normAutofit/>
          </a:bodyPr>
          <a:lstStyle/>
          <a:p>
            <a:pPr algn="l"/>
            <a:r>
              <a:rPr lang="en-US" sz="3200" dirty="0"/>
              <a:t>Activities Requiring an Infection Control Permit</a:t>
            </a:r>
          </a:p>
        </p:txBody>
      </p:sp>
      <p:sp>
        <p:nvSpPr>
          <p:cNvPr id="3" name="Content Placeholder 2">
            <a:extLst>
              <a:ext uri="{FF2B5EF4-FFF2-40B4-BE49-F238E27FC236}">
                <a16:creationId xmlns:a16="http://schemas.microsoft.com/office/drawing/2014/main" id="{54D0A25C-0493-4C5A-B320-D47FC19C4A42}"/>
              </a:ext>
            </a:extLst>
          </p:cNvPr>
          <p:cNvSpPr>
            <a:spLocks noGrp="1"/>
          </p:cNvSpPr>
          <p:nvPr>
            <p:ph idx="1"/>
          </p:nvPr>
        </p:nvSpPr>
        <p:spPr>
          <a:xfrm>
            <a:off x="6900493" y="1732449"/>
            <a:ext cx="4403596" cy="4058751"/>
          </a:xfrm>
        </p:spPr>
        <p:txBody>
          <a:bodyPr anchor="t">
            <a:normAutofit/>
          </a:bodyPr>
          <a:lstStyle/>
          <a:p>
            <a:pPr marL="285750" indent="-285750"/>
            <a:r>
              <a:rPr lang="en-US" sz="1800" dirty="0"/>
              <a:t>Removal of flooring, carpeting, windows, casework</a:t>
            </a:r>
          </a:p>
          <a:p>
            <a:pPr marL="285750" indent="-285750"/>
            <a:r>
              <a:rPr lang="en-US" sz="1800" dirty="0"/>
              <a:t>Water damage and or Mold Remediation</a:t>
            </a:r>
          </a:p>
          <a:p>
            <a:pPr marL="285750" indent="-285750"/>
            <a:r>
              <a:rPr lang="en-US" sz="1800" dirty="0"/>
              <a:t>Demolition, construction or repair of elevator shafts</a:t>
            </a:r>
          </a:p>
          <a:p>
            <a:pPr marL="285750" indent="-285750"/>
            <a:r>
              <a:rPr lang="en-US" sz="1800" dirty="0"/>
              <a:t>Any project that requires cutting of building materials or sanding (dry or wet) in patient care areas.</a:t>
            </a:r>
          </a:p>
          <a:p>
            <a:endParaRPr lang="en-US" sz="1800" dirty="0"/>
          </a:p>
        </p:txBody>
      </p:sp>
    </p:spTree>
    <p:extLst>
      <p:ext uri="{BB962C8B-B14F-4D97-AF65-F5344CB8AC3E}">
        <p14:creationId xmlns:p14="http://schemas.microsoft.com/office/powerpoint/2010/main" val="39578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FAE3EE-A11F-4007-8732-06F5540848B4}"/>
              </a:ext>
            </a:extLst>
          </p:cNvPr>
          <p:cNvSpPr>
            <a:spLocks noGrp="1"/>
          </p:cNvSpPr>
          <p:nvPr>
            <p:ph type="title"/>
          </p:nvPr>
        </p:nvSpPr>
        <p:spPr>
          <a:xfrm>
            <a:off x="913795" y="609599"/>
            <a:ext cx="5978072" cy="1481150"/>
          </a:xfrm>
        </p:spPr>
        <p:txBody>
          <a:bodyPr>
            <a:normAutofit/>
          </a:bodyPr>
          <a:lstStyle/>
          <a:p>
            <a:r>
              <a:rPr lang="en-US" dirty="0"/>
              <a:t>Activities Exempt from the Permitting Process</a:t>
            </a:r>
          </a:p>
        </p:txBody>
      </p:sp>
      <p:sp>
        <p:nvSpPr>
          <p:cNvPr id="3" name="Content Placeholder 2">
            <a:extLst>
              <a:ext uri="{FF2B5EF4-FFF2-40B4-BE49-F238E27FC236}">
                <a16:creationId xmlns:a16="http://schemas.microsoft.com/office/drawing/2014/main" id="{184569C8-73E5-4139-AE88-E6976FD8DF88}"/>
              </a:ext>
            </a:extLst>
          </p:cNvPr>
          <p:cNvSpPr>
            <a:spLocks noGrp="1"/>
          </p:cNvSpPr>
          <p:nvPr>
            <p:ph idx="1"/>
          </p:nvPr>
        </p:nvSpPr>
        <p:spPr>
          <a:xfrm>
            <a:off x="913795" y="2279176"/>
            <a:ext cx="5978072" cy="3415672"/>
          </a:xfrm>
        </p:spPr>
        <p:txBody>
          <a:bodyPr anchor="ctr">
            <a:normAutofit/>
          </a:bodyPr>
          <a:lstStyle/>
          <a:p>
            <a:pPr indent="-342900"/>
            <a:r>
              <a:rPr lang="en-US" dirty="0"/>
              <a:t>Non dust generating activities</a:t>
            </a:r>
          </a:p>
          <a:p>
            <a:pPr indent="-342900"/>
            <a:r>
              <a:rPr lang="en-US" dirty="0"/>
              <a:t>Removal of 1 ceiling tile per 50sqft only in noncritical areas. Only applies to work in noncritical areas</a:t>
            </a:r>
          </a:p>
        </p:txBody>
      </p:sp>
      <p:pic>
        <p:nvPicPr>
          <p:cNvPr id="4" name="Picture 27">
            <a:extLst>
              <a:ext uri="{FF2B5EF4-FFF2-40B4-BE49-F238E27FC236}">
                <a16:creationId xmlns:a16="http://schemas.microsoft.com/office/drawing/2014/main" id="{A33BB049-2DC5-4E62-A6C0-A652D64B61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07"/>
          <a:stretch/>
        </p:blipFill>
        <p:spPr bwMode="auto">
          <a:xfrm>
            <a:off x="7620351" y="10"/>
            <a:ext cx="4571649" cy="6857990"/>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305213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{F5206BB2-1A77-40B1-A03A-EB762BBED80E}tf55705232_win32</Template>
  <TotalTime>499</TotalTime>
  <Words>2244</Words>
  <Application>Microsoft Office PowerPoint</Application>
  <PresentationFormat>Widescreen</PresentationFormat>
  <Paragraphs>295</Paragraphs>
  <Slides>44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Goudy Old Style</vt:lpstr>
      <vt:lpstr>Wingdings 2</vt:lpstr>
      <vt:lpstr>SlateVTI</vt:lpstr>
      <vt:lpstr> Lisa Marie Kilgore, MBA-HCM, BSBM, CIC</vt:lpstr>
      <vt:lpstr>Infection Control Risk Assessment Training (ICRA) </vt:lpstr>
      <vt:lpstr>Disclosure</vt:lpstr>
      <vt:lpstr>Definition of Implicit Bias</vt:lpstr>
      <vt:lpstr>Implicit Bias</vt:lpstr>
      <vt:lpstr>Learning Objectives</vt:lpstr>
      <vt:lpstr>Activities Requiring an Infection Control Permit</vt:lpstr>
      <vt:lpstr>Activities Requiring an Infection Control Permit</vt:lpstr>
      <vt:lpstr>Activities Exempt from the Permitting Process</vt:lpstr>
      <vt:lpstr>Activities Exempt from the Permitting Process</vt:lpstr>
      <vt:lpstr>Introduction to ICRA Matrix</vt:lpstr>
      <vt:lpstr>ICRA Matrix </vt:lpstr>
      <vt:lpstr>ICRA Matrix </vt:lpstr>
      <vt:lpstr>ICRA Matrix </vt:lpstr>
      <vt:lpstr>ICRA Matrix Example</vt:lpstr>
      <vt:lpstr>ICRA Matrix</vt:lpstr>
      <vt:lpstr>ICRA Matrix</vt:lpstr>
      <vt:lpstr>ICRA Matrix</vt:lpstr>
      <vt:lpstr>ICRA Process Finalization</vt:lpstr>
      <vt:lpstr>ICRA Process Finalization </vt:lpstr>
      <vt:lpstr>ICRA Process Finalization </vt:lpstr>
      <vt:lpstr>ICRA Process Finalization </vt:lpstr>
      <vt:lpstr>Work Practice Requirements for Class I,II,III &amp; IV Containments</vt:lpstr>
      <vt:lpstr>Work Practice Requirements for Class I,II,III &amp; IV Containments</vt:lpstr>
      <vt:lpstr>Work Practice Requirements for Class I,II,III &amp; IV Containments</vt:lpstr>
      <vt:lpstr>Containment Construction</vt:lpstr>
      <vt:lpstr>Engineering / Designee Roles &amp; Responsibilities </vt:lpstr>
      <vt:lpstr>Visual Inspections</vt:lpstr>
      <vt:lpstr>Visual Inspections Round Sheet (Class III&amp;IV)</vt:lpstr>
      <vt:lpstr>Depermit </vt:lpstr>
      <vt:lpstr>Depermit</vt:lpstr>
      <vt:lpstr>YOUR TURN</vt:lpstr>
      <vt:lpstr>Question #1</vt:lpstr>
      <vt:lpstr>Question #2</vt:lpstr>
      <vt:lpstr>Question #3</vt:lpstr>
      <vt:lpstr>Question #4</vt:lpstr>
      <vt:lpstr>Question #5</vt:lpstr>
      <vt:lpstr>Question #6</vt:lpstr>
      <vt:lpstr>Question #7</vt:lpstr>
      <vt:lpstr>Question #8 </vt:lpstr>
      <vt:lpstr>Question #9</vt:lpstr>
      <vt:lpstr>Question #10</vt:lpstr>
      <vt:lpstr>References</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Control Risk Assessment Training (ICRA)</dc:title>
  <dc:creator>Kilgore, Lisa M. (Lisa Marie - IC)</dc:creator>
  <cp:lastModifiedBy>Bryant, Kai A</cp:lastModifiedBy>
  <cp:revision>15</cp:revision>
  <dcterms:created xsi:type="dcterms:W3CDTF">2022-10-11T18:45:27Z</dcterms:created>
  <dcterms:modified xsi:type="dcterms:W3CDTF">2024-02-12T23:09:13Z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170f647f-2cdb-4dca-971d-54654863036f_Enabled">
    <vt:lpwstr>true</vt:lpwstr>
  </property>
  <property fmtid="{D5CDD505-2E9C-101B-9397-08002B2CF9AE}" pid="4" name="MSIP_Label_170f647f-2cdb-4dca-971d-54654863036f_SetDate">
    <vt:lpwstr>2022-10-11T18:45:27Z</vt:lpwstr>
  </property>
  <property fmtid="{D5CDD505-2E9C-101B-9397-08002B2CF9AE}" pid="5" name="MSIP_Label_170f647f-2cdb-4dca-971d-54654863036f_Method">
    <vt:lpwstr>Standard</vt:lpwstr>
  </property>
  <property fmtid="{D5CDD505-2E9C-101B-9397-08002B2CF9AE}" pid="6" name="MSIP_Label_170f647f-2cdb-4dca-971d-54654863036f_Name">
    <vt:lpwstr>170f647f-2cdb-4dca-971d-54654863036f</vt:lpwstr>
  </property>
  <property fmtid="{D5CDD505-2E9C-101B-9397-08002B2CF9AE}" pid="7" name="MSIP_Label_170f647f-2cdb-4dca-971d-54654863036f_SiteId">
    <vt:lpwstr>a2aff3af-b29c-493c-ae8f-b8b1a8e84782</vt:lpwstr>
  </property>
  <property fmtid="{D5CDD505-2E9C-101B-9397-08002B2CF9AE}" pid="8" name="MSIP_Label_170f647f-2cdb-4dca-971d-54654863036f_ActionId">
    <vt:lpwstr>44773ee9-e0fa-4b81-9310-c7d7e47bb863</vt:lpwstr>
  </property>
  <property fmtid="{D5CDD505-2E9C-101B-9397-08002B2CF9AE}" pid="9" name="MSIP_Label_170f647f-2cdb-4dca-971d-54654863036f_ContentBits">
    <vt:lpwstr>0</vt:lpwstr>
  </property>
</Properties>
</file>