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 id="2147483662" r:id="rId3"/>
  </p:sldMasterIdLst>
  <p:notesMasterIdLst>
    <p:notesMasterId r:id="rId48"/>
  </p:notesMasterIdLst>
  <p:sldIdLst>
    <p:sldId id="379" r:id="rId4"/>
    <p:sldId id="2801" r:id="rId5"/>
    <p:sldId id="417" r:id="rId6"/>
    <p:sldId id="2800" r:id="rId7"/>
    <p:sldId id="2799" r:id="rId8"/>
    <p:sldId id="416" r:id="rId9"/>
    <p:sldId id="401" r:id="rId10"/>
    <p:sldId id="397" r:id="rId11"/>
    <p:sldId id="340" r:id="rId12"/>
    <p:sldId id="388" r:id="rId13"/>
    <p:sldId id="342" r:id="rId14"/>
    <p:sldId id="346" r:id="rId15"/>
    <p:sldId id="402" r:id="rId16"/>
    <p:sldId id="410" r:id="rId17"/>
    <p:sldId id="681" r:id="rId18"/>
    <p:sldId id="2788" r:id="rId19"/>
    <p:sldId id="2793" r:id="rId20"/>
    <p:sldId id="351" r:id="rId21"/>
    <p:sldId id="352" r:id="rId22"/>
    <p:sldId id="411" r:id="rId23"/>
    <p:sldId id="2794" r:id="rId24"/>
    <p:sldId id="682" r:id="rId25"/>
    <p:sldId id="2795" r:id="rId26"/>
    <p:sldId id="2791" r:id="rId27"/>
    <p:sldId id="2796" r:id="rId28"/>
    <p:sldId id="358" r:id="rId29"/>
    <p:sldId id="359" r:id="rId30"/>
    <p:sldId id="360" r:id="rId31"/>
    <p:sldId id="719" r:id="rId32"/>
    <p:sldId id="412" r:id="rId33"/>
    <p:sldId id="413" r:id="rId34"/>
    <p:sldId id="2797" r:id="rId35"/>
    <p:sldId id="644" r:id="rId36"/>
    <p:sldId id="2790" r:id="rId37"/>
    <p:sldId id="685" r:id="rId38"/>
    <p:sldId id="415" r:id="rId39"/>
    <p:sldId id="683" r:id="rId40"/>
    <p:sldId id="2789" r:id="rId41"/>
    <p:sldId id="2798" r:id="rId42"/>
    <p:sldId id="2785" r:id="rId43"/>
    <p:sldId id="2786" r:id="rId44"/>
    <p:sldId id="361" r:id="rId45"/>
    <p:sldId id="418" r:id="rId46"/>
    <p:sldId id="37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3BB0CA-053A-4DDA-A070-FE8A126F93B5}">
          <p14:sldIdLst>
            <p14:sldId id="379"/>
            <p14:sldId id="2801"/>
            <p14:sldId id="417"/>
            <p14:sldId id="2800"/>
            <p14:sldId id="2799"/>
            <p14:sldId id="416"/>
            <p14:sldId id="401"/>
            <p14:sldId id="397"/>
            <p14:sldId id="340"/>
            <p14:sldId id="388"/>
            <p14:sldId id="342"/>
            <p14:sldId id="346"/>
            <p14:sldId id="402"/>
            <p14:sldId id="410"/>
            <p14:sldId id="681"/>
            <p14:sldId id="2788"/>
            <p14:sldId id="2793"/>
            <p14:sldId id="351"/>
            <p14:sldId id="352"/>
            <p14:sldId id="411"/>
            <p14:sldId id="2794"/>
            <p14:sldId id="682"/>
            <p14:sldId id="2795"/>
            <p14:sldId id="2791"/>
            <p14:sldId id="2796"/>
            <p14:sldId id="358"/>
            <p14:sldId id="359"/>
            <p14:sldId id="360"/>
            <p14:sldId id="719"/>
            <p14:sldId id="412"/>
            <p14:sldId id="413"/>
            <p14:sldId id="2797"/>
            <p14:sldId id="644"/>
            <p14:sldId id="2790"/>
            <p14:sldId id="685"/>
            <p14:sldId id="415"/>
            <p14:sldId id="683"/>
            <p14:sldId id="2789"/>
            <p14:sldId id="2798"/>
            <p14:sldId id="2785"/>
            <p14:sldId id="2786"/>
            <p14:sldId id="361"/>
            <p14:sldId id="418"/>
            <p14:sldId id="3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a Ryder" initials="RR" lastIdx="0" clrIdx="0">
    <p:extLst>
      <p:ext uri="{19B8F6BF-5375-455C-9EA6-DF929625EA0E}">
        <p15:presenceInfo xmlns:p15="http://schemas.microsoft.com/office/powerpoint/2012/main" userId="Roberta Ry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71CBF-8348-44F6-859D-6762F6D78E85}" v="1" dt="2022-06-27T15:24:42.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2"/>
    <p:restoredTop sz="82919" autoAdjust="0"/>
  </p:normalViewPr>
  <p:slideViewPr>
    <p:cSldViewPr snapToObjects="1">
      <p:cViewPr varScale="1">
        <p:scale>
          <a:sx n="108" d="100"/>
          <a:sy n="108" d="100"/>
        </p:scale>
        <p:origin x="178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0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5646B-AB4C-465E-934A-DEECCE6563F9}" type="datetimeFigureOut">
              <a:rPr lang="en-US" smtClean="0"/>
              <a:t>4/10/2024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CA001-73A7-4924-A4A9-5E23E8547DEF}" type="slidenum">
              <a:rPr lang="en-US" smtClean="0"/>
              <a:t>‹#›</a:t>
            </a:fld>
            <a:endParaRPr lang="en-US"/>
          </a:p>
        </p:txBody>
      </p:sp>
    </p:spTree>
    <p:extLst>
      <p:ext uri="{BB962C8B-B14F-4D97-AF65-F5344CB8AC3E}">
        <p14:creationId xmlns:p14="http://schemas.microsoft.com/office/powerpoint/2010/main" val="27354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ubmed/2618753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ubmed/2618753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IE"/>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B31A92-9E0B-4137-8116-60E6DCB80F92}"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A33497-A421-460A-AD45-8FCABCB49DA8}" type="slidenum">
              <a:rPr lang="de-DE"/>
              <a:pPr/>
              <a:t>19</a:t>
            </a:fld>
            <a:endParaRPr lang="de-DE"/>
          </a:p>
        </p:txBody>
      </p:sp>
      <p:sp>
        <p:nvSpPr>
          <p:cNvPr id="220162" name="Rectangle 2"/>
          <p:cNvSpPr>
            <a:spLocks noGrp="1" noRot="1" noChangeAspect="1" noChangeArrowheads="1" noTextEdit="1"/>
          </p:cNvSpPr>
          <p:nvPr>
            <p:ph type="sldImg"/>
          </p:nvPr>
        </p:nvSpPr>
        <p:spPr>
          <a:xfrm>
            <a:off x="-985838" y="1001713"/>
            <a:ext cx="6673851" cy="5005387"/>
          </a:xfrm>
          <a:ln/>
        </p:spPr>
      </p:sp>
      <p:sp>
        <p:nvSpPr>
          <p:cNvPr id="220163" name="Rectangle 3"/>
          <p:cNvSpPr>
            <a:spLocks noGrp="1" noChangeArrowheads="1"/>
          </p:cNvSpPr>
          <p:nvPr>
            <p:ph type="body" idx="1"/>
          </p:nvPr>
        </p:nvSpPr>
        <p:spPr>
          <a:xfrm>
            <a:off x="469313" y="6342178"/>
            <a:ext cx="3757675" cy="6010302"/>
          </a:xfrm>
        </p:spPr>
        <p:txBody>
          <a:bodyPr/>
          <a:lstStyle/>
          <a:p>
            <a:endParaRPr lang="en-GB" dirty="0"/>
          </a:p>
        </p:txBody>
      </p:sp>
    </p:spTree>
    <p:extLst>
      <p:ext uri="{BB962C8B-B14F-4D97-AF65-F5344CB8AC3E}">
        <p14:creationId xmlns:p14="http://schemas.microsoft.com/office/powerpoint/2010/main" val="121341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Quorum Sensing:</a:t>
            </a:r>
          </a:p>
        </p:txBody>
      </p:sp>
      <p:sp>
        <p:nvSpPr>
          <p:cNvPr id="4" name="Slide Number Placeholder 3"/>
          <p:cNvSpPr>
            <a:spLocks noGrp="1"/>
          </p:cNvSpPr>
          <p:nvPr>
            <p:ph type="sldNum" sz="quarter" idx="5"/>
          </p:nvPr>
        </p:nvSpPr>
        <p:spPr/>
        <p:txBody>
          <a:bodyPr/>
          <a:lstStyle/>
          <a:p>
            <a:fld id="{D8BCA001-73A7-4924-A4A9-5E23E8547DEF}" type="slidenum">
              <a:rPr lang="en-US" smtClean="0"/>
              <a:t>20</a:t>
            </a:fld>
            <a:endParaRPr lang="en-US"/>
          </a:p>
        </p:txBody>
      </p:sp>
    </p:spTree>
    <p:extLst>
      <p:ext uri="{BB962C8B-B14F-4D97-AF65-F5344CB8AC3E}">
        <p14:creationId xmlns:p14="http://schemas.microsoft.com/office/powerpoint/2010/main" val="404981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A33497-A421-460A-AD45-8FCABCB49DA8}" type="slidenum">
              <a:rPr lang="de-DE"/>
              <a:pPr/>
              <a:t>22</a:t>
            </a:fld>
            <a:endParaRPr lang="de-DE"/>
          </a:p>
        </p:txBody>
      </p:sp>
      <p:sp>
        <p:nvSpPr>
          <p:cNvPr id="220162" name="Rectangle 2"/>
          <p:cNvSpPr>
            <a:spLocks noGrp="1" noRot="1" noChangeAspect="1" noChangeArrowheads="1" noTextEdit="1"/>
          </p:cNvSpPr>
          <p:nvPr>
            <p:ph type="sldImg"/>
          </p:nvPr>
        </p:nvSpPr>
        <p:spPr>
          <a:xfrm>
            <a:off x="922338" y="744538"/>
            <a:ext cx="4960937" cy="3721100"/>
          </a:xfrm>
          <a:ln/>
        </p:spPr>
      </p:sp>
      <p:sp>
        <p:nvSpPr>
          <p:cNvPr id="220163" name="Rectangle 3"/>
          <p:cNvSpPr>
            <a:spLocks noGrp="1" noChangeArrowheads="1"/>
          </p:cNvSpPr>
          <p:nvPr>
            <p:ph type="body" idx="1"/>
          </p:nvPr>
        </p:nvSpPr>
        <p:spPr>
          <a:xfrm>
            <a:off x="679309" y="4714792"/>
            <a:ext cx="5439061" cy="4468075"/>
          </a:xfrm>
        </p:spPr>
        <p:txBody>
          <a:bodyPr/>
          <a:lstStyle/>
          <a:p>
            <a:endParaRPr lang="en-GB" dirty="0"/>
          </a:p>
        </p:txBody>
      </p:sp>
    </p:spTree>
    <p:extLst>
      <p:ext uri="{BB962C8B-B14F-4D97-AF65-F5344CB8AC3E}">
        <p14:creationId xmlns:p14="http://schemas.microsoft.com/office/powerpoint/2010/main" val="1794507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45133-8450-4990-B9CA-8F83446995A4}" type="slidenum">
              <a:rPr lang="de-DE"/>
              <a:pPr/>
              <a:t>26</a:t>
            </a:fld>
            <a:endParaRPr lang="de-DE"/>
          </a:p>
        </p:txBody>
      </p:sp>
      <p:sp>
        <p:nvSpPr>
          <p:cNvPr id="239618" name="Rectangle 2"/>
          <p:cNvSpPr>
            <a:spLocks noGrp="1" noRot="1" noChangeAspect="1" noChangeArrowheads="1" noTextEdit="1"/>
          </p:cNvSpPr>
          <p:nvPr>
            <p:ph type="sldImg"/>
          </p:nvPr>
        </p:nvSpPr>
        <p:spPr>
          <a:xfrm>
            <a:off x="1147763" y="685800"/>
            <a:ext cx="4570412" cy="3427413"/>
          </a:xfrm>
          <a:ln/>
        </p:spPr>
      </p:sp>
      <p:sp>
        <p:nvSpPr>
          <p:cNvPr id="239619" name="Rectangle 3"/>
          <p:cNvSpPr>
            <a:spLocks noGrp="1" noChangeArrowheads="1"/>
          </p:cNvSpPr>
          <p:nvPr>
            <p:ph type="body" idx="1"/>
          </p:nvPr>
        </p:nvSpPr>
        <p:spPr>
          <a:xfrm>
            <a:off x="685338" y="4343068"/>
            <a:ext cx="5487329" cy="4115802"/>
          </a:xfrm>
        </p:spPr>
        <p:txBody>
          <a:bodyPr/>
          <a:lstStyle/>
          <a:p>
            <a:r>
              <a:rPr lang="en-GB" dirty="0"/>
              <a:t>So embedded</a:t>
            </a:r>
            <a:r>
              <a:rPr lang="en-GB" baseline="0" dirty="0"/>
              <a:t> that normal swab sampling may not have detected the biofilms. That is why destructive sampling was carried out. </a:t>
            </a:r>
            <a:endParaRPr lang="en-GB" dirty="0"/>
          </a:p>
        </p:txBody>
      </p:sp>
    </p:spTree>
    <p:extLst>
      <p:ext uri="{BB962C8B-B14F-4D97-AF65-F5344CB8AC3E}">
        <p14:creationId xmlns:p14="http://schemas.microsoft.com/office/powerpoint/2010/main" val="387574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45133-8450-4990-B9CA-8F83446995A4}" type="slidenum">
              <a:rPr lang="de-DE"/>
              <a:pPr/>
              <a:t>27</a:t>
            </a:fld>
            <a:endParaRPr lang="de-DE"/>
          </a:p>
        </p:txBody>
      </p:sp>
      <p:sp>
        <p:nvSpPr>
          <p:cNvPr id="239618" name="Rectangle 2"/>
          <p:cNvSpPr>
            <a:spLocks noGrp="1" noRot="1" noChangeAspect="1" noChangeArrowheads="1" noTextEdit="1"/>
          </p:cNvSpPr>
          <p:nvPr>
            <p:ph type="sldImg"/>
          </p:nvPr>
        </p:nvSpPr>
        <p:spPr>
          <a:xfrm>
            <a:off x="1147763" y="685800"/>
            <a:ext cx="4570412" cy="3427413"/>
          </a:xfrm>
          <a:ln/>
        </p:spPr>
      </p:sp>
      <p:sp>
        <p:nvSpPr>
          <p:cNvPr id="239619" name="Rectangle 3"/>
          <p:cNvSpPr>
            <a:spLocks noGrp="1" noChangeArrowheads="1"/>
          </p:cNvSpPr>
          <p:nvPr>
            <p:ph type="body" idx="1"/>
          </p:nvPr>
        </p:nvSpPr>
        <p:spPr>
          <a:xfrm>
            <a:off x="685338" y="4343068"/>
            <a:ext cx="5487329" cy="4115802"/>
          </a:xfrm>
        </p:spPr>
        <p:txBody>
          <a:bodyPr/>
          <a:lstStyle/>
          <a:p>
            <a:r>
              <a:rPr lang="en-US" sz="1200" kern="1200" dirty="0" err="1">
                <a:solidFill>
                  <a:schemeClr val="tx1"/>
                </a:solidFill>
                <a:effectLst/>
                <a:latin typeface="+mn-lt"/>
                <a:ea typeface="+mn-ea"/>
                <a:cs typeface="+mn-cs"/>
              </a:rPr>
              <a:t>Hu,H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2015. Intensive care unit environmental surfaces are contaminated by multidrug-resistant bacteria in biofilms: combined results of conventional culture, pyrosequencing, scanning electron microscopy, and confocal laser microscopy. </a:t>
            </a:r>
            <a:r>
              <a:rPr lang="en-US" sz="1200" i="1" kern="1200" dirty="0">
                <a:solidFill>
                  <a:schemeClr val="tx1"/>
                </a:solidFill>
                <a:effectLst/>
                <a:latin typeface="+mn-lt"/>
                <a:ea typeface="+mn-ea"/>
                <a:cs typeface="+mn-cs"/>
              </a:rPr>
              <a:t>J. Hos. Infect</a:t>
            </a:r>
            <a:r>
              <a:rPr lang="en-US" sz="1200" kern="1200" dirty="0">
                <a:solidFill>
                  <a:schemeClr val="tx1"/>
                </a:solidFill>
                <a:effectLst/>
                <a:latin typeface="+mn-lt"/>
                <a:ea typeface="+mn-ea"/>
                <a:cs typeface="+mn-cs"/>
              </a:rPr>
              <a:t>. 91:35-44</a:t>
            </a:r>
          </a:p>
          <a:p>
            <a:r>
              <a:rPr lang="en-US" sz="1200" u="sng" kern="1200" dirty="0">
                <a:solidFill>
                  <a:schemeClr val="tx1"/>
                </a:solidFill>
                <a:effectLst/>
                <a:latin typeface="+mn-lt"/>
                <a:ea typeface="+mn-ea"/>
                <a:cs typeface="+mn-cs"/>
                <a:hlinkClick r:id="rId3"/>
              </a:rPr>
              <a:t>https://www.ncbi.nlm.nih.gov/pubmed/26187533</a:t>
            </a:r>
            <a:endParaRPr lang="en-US" sz="1200" kern="1200" dirty="0">
              <a:solidFill>
                <a:schemeClr val="tx1"/>
              </a:solidFill>
              <a:effectLst/>
              <a:latin typeface="+mn-lt"/>
              <a:ea typeface="+mn-ea"/>
              <a:cs typeface="+mn-cs"/>
            </a:endParaRPr>
          </a:p>
          <a:p>
            <a:pPr marL="0" indent="0">
              <a:buNone/>
            </a:pPr>
            <a:endParaRPr lang="en-GB" dirty="0"/>
          </a:p>
        </p:txBody>
      </p:sp>
    </p:spTree>
    <p:extLst>
      <p:ext uri="{BB962C8B-B14F-4D97-AF65-F5344CB8AC3E}">
        <p14:creationId xmlns:p14="http://schemas.microsoft.com/office/powerpoint/2010/main" val="3875745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45133-8450-4990-B9CA-8F83446995A4}" type="slidenum">
              <a:rPr lang="de-DE"/>
              <a:pPr/>
              <a:t>28</a:t>
            </a:fld>
            <a:endParaRPr lang="de-DE"/>
          </a:p>
        </p:txBody>
      </p:sp>
      <p:sp>
        <p:nvSpPr>
          <p:cNvPr id="239618" name="Rectangle 2"/>
          <p:cNvSpPr>
            <a:spLocks noGrp="1" noRot="1" noChangeAspect="1" noChangeArrowheads="1" noTextEdit="1"/>
          </p:cNvSpPr>
          <p:nvPr>
            <p:ph type="sldImg"/>
          </p:nvPr>
        </p:nvSpPr>
        <p:spPr>
          <a:xfrm>
            <a:off x="1147763" y="685800"/>
            <a:ext cx="4570412" cy="3427413"/>
          </a:xfrm>
          <a:ln/>
        </p:spPr>
      </p:sp>
      <p:sp>
        <p:nvSpPr>
          <p:cNvPr id="239619" name="Rectangle 3"/>
          <p:cNvSpPr>
            <a:spLocks noGrp="1" noChangeArrowheads="1"/>
          </p:cNvSpPr>
          <p:nvPr>
            <p:ph type="body" idx="1"/>
          </p:nvPr>
        </p:nvSpPr>
        <p:spPr>
          <a:xfrm>
            <a:off x="685338" y="4343068"/>
            <a:ext cx="5487329" cy="4115802"/>
          </a:xfrm>
        </p:spPr>
        <p:txBody>
          <a:bodyPr/>
          <a:lstStyle/>
          <a:p>
            <a:r>
              <a:rPr lang="en-US" sz="1200" kern="1200" dirty="0" err="1">
                <a:solidFill>
                  <a:schemeClr val="tx1"/>
                </a:solidFill>
                <a:effectLst/>
                <a:latin typeface="+mn-lt"/>
                <a:ea typeface="+mn-ea"/>
                <a:cs typeface="+mn-cs"/>
              </a:rPr>
              <a:t>Hu,H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2015. Intensive care unit environmental surfaces are contaminated by multidrug-resistant bacteria in biofilms: combined results of conventional culture, pyrosequencing, scanning electron microscopy, and confocal laser microscopy. </a:t>
            </a:r>
            <a:r>
              <a:rPr lang="en-US" sz="1200" i="1" kern="1200" dirty="0">
                <a:solidFill>
                  <a:schemeClr val="tx1"/>
                </a:solidFill>
                <a:effectLst/>
                <a:latin typeface="+mn-lt"/>
                <a:ea typeface="+mn-ea"/>
                <a:cs typeface="+mn-cs"/>
              </a:rPr>
              <a:t>J. Hos. Infect</a:t>
            </a:r>
            <a:r>
              <a:rPr lang="en-US" sz="1200" kern="1200" dirty="0">
                <a:solidFill>
                  <a:schemeClr val="tx1"/>
                </a:solidFill>
                <a:effectLst/>
                <a:latin typeface="+mn-lt"/>
                <a:ea typeface="+mn-ea"/>
                <a:cs typeface="+mn-cs"/>
              </a:rPr>
              <a:t>. 91:35-44</a:t>
            </a:r>
          </a:p>
          <a:p>
            <a:r>
              <a:rPr lang="en-US" sz="1200" u="sng" kern="1200" dirty="0">
                <a:solidFill>
                  <a:schemeClr val="tx1"/>
                </a:solidFill>
                <a:effectLst/>
                <a:latin typeface="+mn-lt"/>
                <a:ea typeface="+mn-ea"/>
                <a:cs typeface="+mn-cs"/>
                <a:hlinkClick r:id="rId3"/>
              </a:rPr>
              <a:t>https://www.ncbi.nlm.nih.gov/pubmed/26187533</a:t>
            </a:r>
            <a:endParaRPr lang="en-US" sz="1200" kern="1200" dirty="0">
              <a:solidFill>
                <a:schemeClr val="tx1"/>
              </a:solidFill>
              <a:effectLst/>
              <a:latin typeface="+mn-lt"/>
              <a:ea typeface="+mn-ea"/>
              <a:cs typeface="+mn-cs"/>
            </a:endParaRPr>
          </a:p>
          <a:p>
            <a:pPr marL="0" indent="0">
              <a:buNone/>
            </a:pPr>
            <a:endParaRPr lang="en-GB" dirty="0"/>
          </a:p>
        </p:txBody>
      </p:sp>
    </p:spTree>
    <p:extLst>
      <p:ext uri="{BB962C8B-B14F-4D97-AF65-F5344CB8AC3E}">
        <p14:creationId xmlns:p14="http://schemas.microsoft.com/office/powerpoint/2010/main" val="3875745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CA001-73A7-4924-A4A9-5E23E8547DEF}" type="slidenum">
              <a:rPr lang="en-US" smtClean="0"/>
              <a:t>30</a:t>
            </a:fld>
            <a:endParaRPr lang="en-US"/>
          </a:p>
        </p:txBody>
      </p:sp>
    </p:spTree>
    <p:extLst>
      <p:ext uri="{BB962C8B-B14F-4D97-AF65-F5344CB8AC3E}">
        <p14:creationId xmlns:p14="http://schemas.microsoft.com/office/powerpoint/2010/main" val="1146870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Chowdhury et al, 2018, Transmission of dry surface biofilm (DSB) by and through cotton bed sheets, APIC conference</a:t>
            </a:r>
            <a:endParaRPr lang="en-US" dirty="0"/>
          </a:p>
        </p:txBody>
      </p:sp>
      <p:sp>
        <p:nvSpPr>
          <p:cNvPr id="4" name="Slide Number Placeholder 3"/>
          <p:cNvSpPr>
            <a:spLocks noGrp="1"/>
          </p:cNvSpPr>
          <p:nvPr>
            <p:ph type="sldNum" sz="quarter" idx="5"/>
          </p:nvPr>
        </p:nvSpPr>
        <p:spPr/>
        <p:txBody>
          <a:bodyPr/>
          <a:lstStyle/>
          <a:p>
            <a:fld id="{D8BCA001-73A7-4924-A4A9-5E23E8547DEF}" type="slidenum">
              <a:rPr lang="en-US" smtClean="0"/>
              <a:t>31</a:t>
            </a:fld>
            <a:endParaRPr lang="en-US"/>
          </a:p>
        </p:txBody>
      </p:sp>
    </p:spTree>
    <p:extLst>
      <p:ext uri="{BB962C8B-B14F-4D97-AF65-F5344CB8AC3E}">
        <p14:creationId xmlns:p14="http://schemas.microsoft.com/office/powerpoint/2010/main" val="90855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F01CF8-7D57-4231-9A8B-2363167B230A}" type="slidenum">
              <a:rPr lang="de-DE"/>
              <a:pPr/>
              <a:t>33</a:t>
            </a:fld>
            <a:endParaRPr lang="de-DE"/>
          </a:p>
        </p:txBody>
      </p:sp>
      <p:sp>
        <p:nvSpPr>
          <p:cNvPr id="241666" name="Rectangle 2"/>
          <p:cNvSpPr>
            <a:spLocks noGrp="1" noRot="1" noChangeAspect="1" noChangeArrowheads="1" noTextEdit="1"/>
          </p:cNvSpPr>
          <p:nvPr>
            <p:ph type="sldImg"/>
          </p:nvPr>
        </p:nvSpPr>
        <p:spPr>
          <a:xfrm>
            <a:off x="3270250" y="509588"/>
            <a:ext cx="3397250" cy="2547937"/>
          </a:xfrm>
          <a:ln/>
        </p:spPr>
      </p:sp>
      <p:sp>
        <p:nvSpPr>
          <p:cNvPr id="241667" name="Rectangle 3"/>
          <p:cNvSpPr>
            <a:spLocks noGrp="1" noChangeArrowheads="1"/>
          </p:cNvSpPr>
          <p:nvPr>
            <p:ph type="body" idx="1"/>
          </p:nvPr>
        </p:nvSpPr>
        <p:spPr>
          <a:xfrm>
            <a:off x="991994" y="3228648"/>
            <a:ext cx="7942655" cy="3059699"/>
          </a:xfrm>
        </p:spPr>
        <p:txBody>
          <a:bodyPr/>
          <a:lstStyle/>
          <a:p>
            <a:endParaRPr lang="en-GB"/>
          </a:p>
        </p:txBody>
      </p:sp>
    </p:spTree>
    <p:extLst>
      <p:ext uri="{BB962C8B-B14F-4D97-AF65-F5344CB8AC3E}">
        <p14:creationId xmlns:p14="http://schemas.microsoft.com/office/powerpoint/2010/main" val="167052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CA001-73A7-4924-A4A9-5E23E8547DEF}" type="slidenum">
              <a:rPr lang="en-US" smtClean="0"/>
              <a:t>34</a:t>
            </a:fld>
            <a:endParaRPr lang="en-US"/>
          </a:p>
        </p:txBody>
      </p:sp>
    </p:spTree>
    <p:extLst>
      <p:ext uri="{BB962C8B-B14F-4D97-AF65-F5344CB8AC3E}">
        <p14:creationId xmlns:p14="http://schemas.microsoft.com/office/powerpoint/2010/main" val="85732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DECAF8-36AF-48DD-9457-99910B7833F4}" type="slidenum">
              <a:rPr lang="de-DE"/>
              <a:pPr/>
              <a:t>9</a:t>
            </a:fld>
            <a:endParaRPr lang="de-DE"/>
          </a:p>
        </p:txBody>
      </p:sp>
      <p:sp>
        <p:nvSpPr>
          <p:cNvPr id="224258" name="Rectangle 2"/>
          <p:cNvSpPr>
            <a:spLocks noGrp="1" noRot="1" noChangeAspect="1" noChangeArrowheads="1" noTextEdit="1"/>
          </p:cNvSpPr>
          <p:nvPr>
            <p:ph type="sldImg"/>
          </p:nvPr>
        </p:nvSpPr>
        <p:spPr>
          <a:xfrm>
            <a:off x="1147763" y="685800"/>
            <a:ext cx="4570412" cy="3427413"/>
          </a:xfrm>
          <a:ln/>
        </p:spPr>
      </p:sp>
      <p:sp>
        <p:nvSpPr>
          <p:cNvPr id="224259" name="Rectangle 3"/>
          <p:cNvSpPr>
            <a:spLocks noGrp="1" noChangeArrowheads="1"/>
          </p:cNvSpPr>
          <p:nvPr>
            <p:ph type="body" idx="1"/>
          </p:nvPr>
        </p:nvSpPr>
        <p:spPr>
          <a:xfrm>
            <a:off x="685338" y="4343068"/>
            <a:ext cx="5487329" cy="4115802"/>
          </a:xfrm>
        </p:spPr>
        <p:txBody>
          <a:bodyPr/>
          <a:lstStyle/>
          <a:p>
            <a:endParaRPr lang="en-GB"/>
          </a:p>
        </p:txBody>
      </p:sp>
    </p:spTree>
    <p:extLst>
      <p:ext uri="{BB962C8B-B14F-4D97-AF65-F5344CB8AC3E}">
        <p14:creationId xmlns:p14="http://schemas.microsoft.com/office/powerpoint/2010/main" val="102766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F01CF8-7D57-4231-9A8B-2363167B230A}" type="slidenum">
              <a:rPr lang="de-DE"/>
              <a:pPr/>
              <a:t>35</a:t>
            </a:fld>
            <a:endParaRPr lang="de-DE"/>
          </a:p>
        </p:txBody>
      </p:sp>
      <p:sp>
        <p:nvSpPr>
          <p:cNvPr id="241666" name="Rectangle 2"/>
          <p:cNvSpPr>
            <a:spLocks noGrp="1" noRot="1" noChangeAspect="1" noChangeArrowheads="1" noTextEdit="1"/>
          </p:cNvSpPr>
          <p:nvPr>
            <p:ph type="sldImg"/>
          </p:nvPr>
        </p:nvSpPr>
        <p:spPr>
          <a:xfrm>
            <a:off x="3270250" y="509588"/>
            <a:ext cx="3397250" cy="2547937"/>
          </a:xfrm>
          <a:ln/>
        </p:spPr>
      </p:sp>
      <p:sp>
        <p:nvSpPr>
          <p:cNvPr id="241667" name="Rectangle 3"/>
          <p:cNvSpPr>
            <a:spLocks noGrp="1" noChangeArrowheads="1"/>
          </p:cNvSpPr>
          <p:nvPr>
            <p:ph type="body" idx="1"/>
          </p:nvPr>
        </p:nvSpPr>
        <p:spPr>
          <a:xfrm>
            <a:off x="991994" y="3228648"/>
            <a:ext cx="7942655" cy="3059699"/>
          </a:xfrm>
        </p:spPr>
        <p:txBody>
          <a:bodyPr/>
          <a:lstStyle/>
          <a:p>
            <a:endParaRPr lang="en-GB"/>
          </a:p>
        </p:txBody>
      </p:sp>
    </p:spTree>
    <p:extLst>
      <p:ext uri="{BB962C8B-B14F-4D97-AF65-F5344CB8AC3E}">
        <p14:creationId xmlns:p14="http://schemas.microsoft.com/office/powerpoint/2010/main" val="776348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EEB88-32BB-47C3-937D-B15FA3E763CC}" type="slidenum">
              <a:rPr lang="de-DE"/>
              <a:pPr/>
              <a:t>36</a:t>
            </a:fld>
            <a:endParaRPr lang="de-DE"/>
          </a:p>
        </p:txBody>
      </p:sp>
      <p:sp>
        <p:nvSpPr>
          <p:cNvPr id="280578" name="Rectangle 2"/>
          <p:cNvSpPr>
            <a:spLocks noGrp="1" noRot="1" noChangeAspect="1" noChangeArrowheads="1" noTextEdit="1"/>
          </p:cNvSpPr>
          <p:nvPr>
            <p:ph type="sldImg"/>
          </p:nvPr>
        </p:nvSpPr>
        <p:spPr>
          <a:xfrm>
            <a:off x="1147763" y="685800"/>
            <a:ext cx="4570412" cy="3427413"/>
          </a:xfrm>
          <a:ln/>
        </p:spPr>
      </p:sp>
      <p:sp>
        <p:nvSpPr>
          <p:cNvPr id="280579" name="Rectangle 3"/>
          <p:cNvSpPr>
            <a:spLocks noGrp="1" noChangeArrowheads="1"/>
          </p:cNvSpPr>
          <p:nvPr>
            <p:ph type="body" idx="1"/>
          </p:nvPr>
        </p:nvSpPr>
        <p:spPr>
          <a:xfrm>
            <a:off x="685338" y="4343068"/>
            <a:ext cx="5487329" cy="411580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aseline="30000" dirty="0">
                <a:latin typeface="Arial" panose="020B0604020202020204" pitchFamily="34" charset="0"/>
                <a:cs typeface="Arial" panose="020B0604020202020204" pitchFamily="34" charset="0"/>
              </a:rPr>
              <a:t>1</a:t>
            </a:r>
            <a:r>
              <a:rPr lang="en-IE" sz="1200" dirty="0">
                <a:latin typeface="Arial" panose="020B0604020202020204" pitchFamily="34" charset="0"/>
                <a:cs typeface="Arial" panose="020B0604020202020204" pitchFamily="34" charset="0"/>
              </a:rPr>
              <a:t> The limit of detection for </a:t>
            </a:r>
            <a:r>
              <a:rPr lang="en-IE" sz="1200" i="1" dirty="0">
                <a:latin typeface="Arial" panose="020B0604020202020204" pitchFamily="34" charset="0"/>
                <a:cs typeface="Arial" panose="020B0604020202020204" pitchFamily="34" charset="0"/>
              </a:rPr>
              <a:t>P. aeruginosa </a:t>
            </a:r>
            <a:r>
              <a:rPr lang="en-IE" sz="1200" dirty="0">
                <a:latin typeface="Arial" panose="020B0604020202020204" pitchFamily="34" charset="0"/>
                <a:cs typeface="Arial" panose="020B0604020202020204" pitchFamily="34" charset="0"/>
              </a:rPr>
              <a:t>was 200 CFU/ml and for </a:t>
            </a:r>
            <a:r>
              <a:rPr lang="en-IE" sz="1200" i="1" dirty="0">
                <a:latin typeface="Arial" panose="020B0604020202020204" pitchFamily="34" charset="0"/>
                <a:cs typeface="Arial" panose="020B0604020202020204" pitchFamily="34" charset="0"/>
              </a:rPr>
              <a:t>S. aureus </a:t>
            </a:r>
            <a:r>
              <a:rPr lang="en-IE" sz="1200" dirty="0">
                <a:latin typeface="Arial" panose="020B0604020202020204" pitchFamily="34" charset="0"/>
                <a:cs typeface="Arial" panose="020B0604020202020204" pitchFamily="34" charset="0"/>
              </a:rPr>
              <a:t>the limit of detection was 20 CFU/ml. Values below the limit of detection are noted as “not detected” in the table</a:t>
            </a:r>
          </a:p>
          <a:p>
            <a:endParaRPr lang="en-GB" dirty="0"/>
          </a:p>
        </p:txBody>
      </p:sp>
    </p:spTree>
    <p:extLst>
      <p:ext uri="{BB962C8B-B14F-4D97-AF65-F5344CB8AC3E}">
        <p14:creationId xmlns:p14="http://schemas.microsoft.com/office/powerpoint/2010/main" val="3446994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45133-8450-4990-B9CA-8F83446995A4}" type="slidenum">
              <a:rPr lang="de-DE"/>
              <a:pPr/>
              <a:t>37</a:t>
            </a:fld>
            <a:endParaRPr lang="de-DE"/>
          </a:p>
        </p:txBody>
      </p:sp>
      <p:sp>
        <p:nvSpPr>
          <p:cNvPr id="239618" name="Rectangle 2"/>
          <p:cNvSpPr>
            <a:spLocks noGrp="1" noRot="1" noChangeAspect="1" noChangeArrowheads="1" noTextEdit="1"/>
          </p:cNvSpPr>
          <p:nvPr>
            <p:ph type="sldImg"/>
          </p:nvPr>
        </p:nvSpPr>
        <p:spPr>
          <a:xfrm>
            <a:off x="3270250" y="509588"/>
            <a:ext cx="3397250" cy="2547937"/>
          </a:xfrm>
          <a:ln/>
        </p:spPr>
      </p:sp>
      <p:sp>
        <p:nvSpPr>
          <p:cNvPr id="239619" name="Rectangle 3"/>
          <p:cNvSpPr>
            <a:spLocks noGrp="1" noChangeArrowheads="1"/>
          </p:cNvSpPr>
          <p:nvPr>
            <p:ph type="body" idx="1"/>
          </p:nvPr>
        </p:nvSpPr>
        <p:spPr>
          <a:xfrm>
            <a:off x="991994" y="3228648"/>
            <a:ext cx="7942655" cy="3059699"/>
          </a:xfrm>
        </p:spPr>
        <p:txBody>
          <a:bodyPr/>
          <a:lstStyle/>
          <a:p>
            <a:r>
              <a:rPr lang="en-GB" dirty="0"/>
              <a:t>Still see patches</a:t>
            </a:r>
            <a:r>
              <a:rPr lang="en-GB" baseline="0" dirty="0"/>
              <a:t> of live green cells after treatment</a:t>
            </a:r>
            <a:endParaRPr lang="en-GB" dirty="0"/>
          </a:p>
        </p:txBody>
      </p:sp>
    </p:spTree>
    <p:extLst>
      <p:ext uri="{BB962C8B-B14F-4D97-AF65-F5344CB8AC3E}">
        <p14:creationId xmlns:p14="http://schemas.microsoft.com/office/powerpoint/2010/main" val="3643438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CA001-73A7-4924-A4A9-5E23E8547DEF}" type="slidenum">
              <a:rPr lang="en-US" smtClean="0"/>
              <a:t>40</a:t>
            </a:fld>
            <a:endParaRPr lang="en-US"/>
          </a:p>
        </p:txBody>
      </p:sp>
    </p:spTree>
    <p:extLst>
      <p:ext uri="{BB962C8B-B14F-4D97-AF65-F5344CB8AC3E}">
        <p14:creationId xmlns:p14="http://schemas.microsoft.com/office/powerpoint/2010/main" val="383158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45133-8450-4990-B9CA-8F83446995A4}" type="slidenum">
              <a:rPr lang="de-DE"/>
              <a:pPr/>
              <a:t>42</a:t>
            </a:fld>
            <a:endParaRPr lang="de-DE"/>
          </a:p>
        </p:txBody>
      </p:sp>
      <p:sp>
        <p:nvSpPr>
          <p:cNvPr id="239618" name="Rectangle 2"/>
          <p:cNvSpPr>
            <a:spLocks noGrp="1" noRot="1" noChangeAspect="1" noChangeArrowheads="1" noTextEdit="1"/>
          </p:cNvSpPr>
          <p:nvPr>
            <p:ph type="sldImg"/>
          </p:nvPr>
        </p:nvSpPr>
        <p:spPr>
          <a:xfrm>
            <a:off x="1147763" y="685800"/>
            <a:ext cx="4570412" cy="3427413"/>
          </a:xfrm>
          <a:ln/>
        </p:spPr>
      </p:sp>
      <p:sp>
        <p:nvSpPr>
          <p:cNvPr id="239619" name="Rectangle 3"/>
          <p:cNvSpPr>
            <a:spLocks noGrp="1" noChangeArrowheads="1"/>
          </p:cNvSpPr>
          <p:nvPr>
            <p:ph type="body" idx="1"/>
          </p:nvPr>
        </p:nvSpPr>
        <p:spPr>
          <a:xfrm>
            <a:off x="685338" y="4343068"/>
            <a:ext cx="5487329" cy="4115802"/>
          </a:xfrm>
        </p:spPr>
        <p:txBody>
          <a:bodyPr/>
          <a:lstStyle/>
          <a:p>
            <a:pPr marL="0" indent="0">
              <a:buNone/>
            </a:pPr>
            <a:endParaRPr lang="en-GB" dirty="0"/>
          </a:p>
        </p:txBody>
      </p:sp>
    </p:spTree>
    <p:extLst>
      <p:ext uri="{BB962C8B-B14F-4D97-AF65-F5344CB8AC3E}">
        <p14:creationId xmlns:p14="http://schemas.microsoft.com/office/powerpoint/2010/main" val="3875745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45C047-2C38-437F-9A0B-CCD88AD1D0EC}" type="slidenum">
              <a:rPr lang="de-DE"/>
              <a:pPr/>
              <a:t>44</a:t>
            </a:fld>
            <a:endParaRPr lang="de-DE"/>
          </a:p>
        </p:txBody>
      </p:sp>
      <p:sp>
        <p:nvSpPr>
          <p:cNvPr id="327682" name="Rectangle 2"/>
          <p:cNvSpPr>
            <a:spLocks noGrp="1" noRot="1" noChangeAspect="1" noChangeArrowheads="1" noTextEdit="1"/>
          </p:cNvSpPr>
          <p:nvPr>
            <p:ph type="sldImg"/>
          </p:nvPr>
        </p:nvSpPr>
        <p:spPr>
          <a:xfrm>
            <a:off x="1147763" y="685800"/>
            <a:ext cx="4570412" cy="3427413"/>
          </a:xfrm>
          <a:ln/>
        </p:spPr>
      </p:sp>
      <p:sp>
        <p:nvSpPr>
          <p:cNvPr id="327683" name="Rectangle 3"/>
          <p:cNvSpPr>
            <a:spLocks noGrp="1" noChangeArrowheads="1"/>
          </p:cNvSpPr>
          <p:nvPr>
            <p:ph type="body" idx="1"/>
          </p:nvPr>
        </p:nvSpPr>
        <p:spPr>
          <a:xfrm>
            <a:off x="685338" y="4343068"/>
            <a:ext cx="5487329" cy="4115802"/>
          </a:xfrm>
        </p:spPr>
        <p:txBody>
          <a:bodyPr/>
          <a:lstStyle/>
          <a:p>
            <a:endParaRPr lang="en-GB"/>
          </a:p>
        </p:txBody>
      </p:sp>
    </p:spTree>
    <p:extLst>
      <p:ext uri="{BB962C8B-B14F-4D97-AF65-F5344CB8AC3E}">
        <p14:creationId xmlns:p14="http://schemas.microsoft.com/office/powerpoint/2010/main" val="15930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txBox="1">
            <a:spLocks noGrp="1"/>
          </p:cNvSpPr>
          <p:nvPr>
            <p:ph type="body" sz="quarter" idx="1"/>
          </p:nvPr>
        </p:nvSpPr>
        <p:spPr/>
        <p:txBody>
          <a:bodyPr/>
          <a:lstStyle/>
          <a:p>
            <a:endParaRPr lang="en-IE" dirty="0"/>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C6A8E0-F8E0-405E-A4B0-0CA518A6764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10</a:t>
            </a:fld>
            <a:endParaRPr lang="en-US" sz="1200" b="0" i="0" u="none" strike="noStrike" kern="1200" cap="none" spc="0" baseline="0" dirty="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A33497-A421-460A-AD45-8FCABCB49DA8}" type="slidenum">
              <a:rPr lang="de-DE"/>
              <a:pPr/>
              <a:t>11</a:t>
            </a:fld>
            <a:endParaRPr lang="de-DE"/>
          </a:p>
        </p:txBody>
      </p:sp>
      <p:sp>
        <p:nvSpPr>
          <p:cNvPr id="220162" name="Rectangle 2"/>
          <p:cNvSpPr>
            <a:spLocks noGrp="1" noRot="1" noChangeAspect="1" noChangeArrowheads="1" noTextEdit="1"/>
          </p:cNvSpPr>
          <p:nvPr>
            <p:ph type="sldImg"/>
          </p:nvPr>
        </p:nvSpPr>
        <p:spPr>
          <a:xfrm>
            <a:off x="-985838" y="1001713"/>
            <a:ext cx="6673851" cy="5005387"/>
          </a:xfrm>
          <a:ln/>
        </p:spPr>
      </p:sp>
      <p:sp>
        <p:nvSpPr>
          <p:cNvPr id="220163" name="Rectangle 3"/>
          <p:cNvSpPr>
            <a:spLocks noGrp="1" noChangeArrowheads="1"/>
          </p:cNvSpPr>
          <p:nvPr>
            <p:ph type="body" idx="1"/>
          </p:nvPr>
        </p:nvSpPr>
        <p:spPr>
          <a:xfrm>
            <a:off x="469313" y="6342178"/>
            <a:ext cx="3757675" cy="6010302"/>
          </a:xfrm>
        </p:spPr>
        <p:txBody>
          <a:bodyPr/>
          <a:lstStyle/>
          <a:p>
            <a:endParaRPr lang="en-GB" dirty="0"/>
          </a:p>
        </p:txBody>
      </p:sp>
    </p:spTree>
    <p:extLst>
      <p:ext uri="{BB962C8B-B14F-4D97-AF65-F5344CB8AC3E}">
        <p14:creationId xmlns:p14="http://schemas.microsoft.com/office/powerpoint/2010/main" val="121341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A33497-A421-460A-AD45-8FCABCB49DA8}" type="slidenum">
              <a:rPr lang="de-DE"/>
              <a:pPr/>
              <a:t>12</a:t>
            </a:fld>
            <a:endParaRPr lang="de-DE"/>
          </a:p>
        </p:txBody>
      </p:sp>
      <p:sp>
        <p:nvSpPr>
          <p:cNvPr id="220162" name="Rectangle 2"/>
          <p:cNvSpPr>
            <a:spLocks noGrp="1" noRot="1" noChangeAspect="1" noChangeArrowheads="1" noTextEdit="1"/>
          </p:cNvSpPr>
          <p:nvPr>
            <p:ph type="sldImg"/>
          </p:nvPr>
        </p:nvSpPr>
        <p:spPr>
          <a:xfrm>
            <a:off x="-985838" y="1001713"/>
            <a:ext cx="6673851" cy="5005387"/>
          </a:xfrm>
          <a:ln/>
        </p:spPr>
      </p:sp>
      <p:sp>
        <p:nvSpPr>
          <p:cNvPr id="220163" name="Rectangle 3"/>
          <p:cNvSpPr>
            <a:spLocks noGrp="1" noChangeArrowheads="1"/>
          </p:cNvSpPr>
          <p:nvPr>
            <p:ph type="body" idx="1"/>
          </p:nvPr>
        </p:nvSpPr>
        <p:spPr>
          <a:xfrm>
            <a:off x="469313" y="6342178"/>
            <a:ext cx="3757675" cy="6010302"/>
          </a:xfrm>
        </p:spPr>
        <p:txBody>
          <a:bodyPr/>
          <a:lstStyle/>
          <a:p>
            <a:endParaRPr lang="en-GB" dirty="0"/>
          </a:p>
        </p:txBody>
      </p:sp>
    </p:spTree>
    <p:extLst>
      <p:ext uri="{BB962C8B-B14F-4D97-AF65-F5344CB8AC3E}">
        <p14:creationId xmlns:p14="http://schemas.microsoft.com/office/powerpoint/2010/main" val="121341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 are going to be hearing a lot about dry biofilm in healthcare, wet biofilms are well studies and researched, look at trachea tubes or vent patients, they will happily grow</a:t>
            </a:r>
            <a:r>
              <a:rPr lang="en-US" baseline="0" dirty="0"/>
              <a:t> a biofilm in 3 to 5 days..  Biofilms are highly complex.  60 percent of infections are known to be associated with biofilm sourced organisms, the assumption was that wet biofilms were the problem, that may no longer be the case.</a:t>
            </a:r>
            <a:endParaRPr lang="en-US" dirty="0"/>
          </a:p>
        </p:txBody>
      </p:sp>
      <p:sp>
        <p:nvSpPr>
          <p:cNvPr id="4" name="Slide Number Placeholder 3"/>
          <p:cNvSpPr>
            <a:spLocks noGrp="1"/>
          </p:cNvSpPr>
          <p:nvPr>
            <p:ph type="sldNum" sz="quarter" idx="10"/>
          </p:nvPr>
        </p:nvSpPr>
        <p:spPr/>
        <p:txBody>
          <a:bodyPr/>
          <a:lstStyle/>
          <a:p>
            <a:fld id="{30800094-DE37-4890-8A01-A5153237475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444527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A33497-A421-460A-AD45-8FCABCB49DA8}" type="slidenum">
              <a:rPr lang="de-DE"/>
              <a:pPr/>
              <a:t>15</a:t>
            </a:fld>
            <a:endParaRPr lang="de-DE"/>
          </a:p>
        </p:txBody>
      </p:sp>
      <p:sp>
        <p:nvSpPr>
          <p:cNvPr id="220162" name="Rectangle 2"/>
          <p:cNvSpPr>
            <a:spLocks noGrp="1" noRot="1" noChangeAspect="1" noChangeArrowheads="1" noTextEdit="1"/>
          </p:cNvSpPr>
          <p:nvPr>
            <p:ph type="sldImg"/>
          </p:nvPr>
        </p:nvSpPr>
        <p:spPr>
          <a:xfrm>
            <a:off x="922338" y="744538"/>
            <a:ext cx="4960937" cy="3721100"/>
          </a:xfrm>
          <a:ln/>
        </p:spPr>
      </p:sp>
      <p:sp>
        <p:nvSpPr>
          <p:cNvPr id="220163" name="Rectangle 3"/>
          <p:cNvSpPr>
            <a:spLocks noGrp="1" noChangeArrowheads="1"/>
          </p:cNvSpPr>
          <p:nvPr>
            <p:ph type="body" idx="1"/>
          </p:nvPr>
        </p:nvSpPr>
        <p:spPr>
          <a:xfrm>
            <a:off x="679309" y="4714792"/>
            <a:ext cx="5439061" cy="4468075"/>
          </a:xfrm>
        </p:spPr>
        <p:txBody>
          <a:bodyPr/>
          <a:lstStyle/>
          <a:p>
            <a:endParaRPr lang="en-GB" dirty="0"/>
          </a:p>
        </p:txBody>
      </p:sp>
    </p:spTree>
    <p:extLst>
      <p:ext uri="{BB962C8B-B14F-4D97-AF65-F5344CB8AC3E}">
        <p14:creationId xmlns:p14="http://schemas.microsoft.com/office/powerpoint/2010/main" val="207869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CA001-73A7-4924-A4A9-5E23E8547DEF}" type="slidenum">
              <a:rPr lang="en-US" smtClean="0"/>
              <a:t>16</a:t>
            </a:fld>
            <a:endParaRPr lang="en-US"/>
          </a:p>
        </p:txBody>
      </p:sp>
    </p:spTree>
    <p:extLst>
      <p:ext uri="{BB962C8B-B14F-4D97-AF65-F5344CB8AC3E}">
        <p14:creationId xmlns:p14="http://schemas.microsoft.com/office/powerpoint/2010/main" val="246840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63688" y="581025"/>
            <a:ext cx="3730625" cy="2798763"/>
          </a:xfrm>
        </p:spPr>
      </p:sp>
      <p:sp>
        <p:nvSpPr>
          <p:cNvPr id="3" name="Espace réservé des commentaires 2"/>
          <p:cNvSpPr txBox="1">
            <a:spLocks noGrp="1"/>
          </p:cNvSpPr>
          <p:nvPr>
            <p:ph type="body" sz="quarter" idx="1"/>
          </p:nvPr>
        </p:nvSpPr>
        <p:spPr/>
        <p:txBody>
          <a:bodyPr/>
          <a:lstStyle/>
          <a:p>
            <a:pPr lvl="0" algn="just"/>
            <a:r>
              <a:rPr lang="en-US" dirty="0"/>
              <a:t>Plasmids are small circular chromosomes positioned at the periphery of the bacterial cell and transferable.</a:t>
            </a:r>
          </a:p>
          <a:p>
            <a:pPr lvl="0" algn="just"/>
            <a:br>
              <a:rPr lang="en-US" dirty="0"/>
            </a:br>
            <a:r>
              <a:rPr lang="en-US" dirty="0"/>
              <a:t>Thus, we can see a change in the characteristics of a mature biofilm bacterial population which is generally more resistant to external conditions (physical and chemical) and endowed with infectivity and increased resistance to disinfectants and antibiotics (cross resistance).</a:t>
            </a:r>
            <a:endParaRPr lang="fr-FR" dirty="0">
              <a:latin typeface="Tahoma" pitchFamily="34"/>
            </a:endParaRPr>
          </a:p>
          <a:p>
            <a:pPr lvl="0"/>
            <a:endParaRPr lang="fr-FR" dirty="0"/>
          </a:p>
        </p:txBody>
      </p:sp>
      <p:sp>
        <p:nvSpPr>
          <p:cNvPr id="4" name="Espace réservé du numéro de diapositive 3"/>
          <p:cNvSpPr txBox="1"/>
          <p:nvPr/>
        </p:nvSpPr>
        <p:spPr>
          <a:xfrm>
            <a:off x="3884609" y="8685209"/>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E87397-E246-4080-9C0B-7F3B2E07512B}"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18</a:t>
            </a:fld>
            <a:endParaRPr lang="fr-FR"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4D5FD-B112-AC4D-B41C-53383EDB5E71}"/>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803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1A85-9D09-4894-91C3-1AA3F1110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0BB39-0E7A-45F7-B934-D4C727558FB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ED5A9-A9A8-44A6-8033-2E2CBCAA36A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E32180-325E-4ECA-B89A-B74F1E50A9AB}"/>
              </a:ext>
            </a:extLst>
          </p:cNvPr>
          <p:cNvSpPr>
            <a:spLocks noGrp="1"/>
          </p:cNvSpPr>
          <p:nvPr>
            <p:ph type="dt" sz="half" idx="10"/>
          </p:nvPr>
        </p:nvSpPr>
        <p:spPr/>
        <p:txBody>
          <a:bodyPr/>
          <a:lstStyle/>
          <a:p>
            <a:fld id="{912CE4E0-6429-42FB-BA29-00A4F8222D9C}" type="datetimeFigureOut">
              <a:rPr lang="en-US" smtClean="0"/>
              <a:t>4/10/2024</a:t>
            </a:fld>
            <a:endParaRPr lang="en-US"/>
          </a:p>
        </p:txBody>
      </p:sp>
      <p:sp>
        <p:nvSpPr>
          <p:cNvPr id="6" name="Footer Placeholder 5">
            <a:extLst>
              <a:ext uri="{FF2B5EF4-FFF2-40B4-BE49-F238E27FC236}">
                <a16:creationId xmlns:a16="http://schemas.microsoft.com/office/drawing/2014/main" id="{84EC61ED-C394-4059-902A-1A5C152244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92FFC-8758-4153-89B2-87E6E541F45B}"/>
              </a:ext>
            </a:extLst>
          </p:cNvPr>
          <p:cNvSpPr>
            <a:spLocks noGrp="1"/>
          </p:cNvSpPr>
          <p:nvPr>
            <p:ph type="sldNum" sz="quarter" idx="12"/>
          </p:nvPr>
        </p:nvSpPr>
        <p:spPr/>
        <p:txBody>
          <a:bodyPr/>
          <a:lstStyle/>
          <a:p>
            <a:fld id="{2293DB47-19F7-4A37-A1A6-394BD1D7D750}" type="slidenum">
              <a:rPr lang="en-US" smtClean="0"/>
              <a:t>‹#›</a:t>
            </a:fld>
            <a:endParaRPr lang="en-US"/>
          </a:p>
        </p:txBody>
      </p:sp>
    </p:spTree>
    <p:extLst>
      <p:ext uri="{BB962C8B-B14F-4D97-AF65-F5344CB8AC3E}">
        <p14:creationId xmlns:p14="http://schemas.microsoft.com/office/powerpoint/2010/main" val="308943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EFE0-3934-F445-A4C5-7C603C4C6D18}"/>
              </a:ext>
            </a:extLst>
          </p:cNvPr>
          <p:cNvSpPr>
            <a:spLocks noGrp="1"/>
          </p:cNvSpPr>
          <p:nvPr>
            <p:ph type="ctrTitle"/>
          </p:nvPr>
        </p:nvSpPr>
        <p:spPr>
          <a:xfrm>
            <a:off x="685800" y="685801"/>
            <a:ext cx="7848600" cy="1142999"/>
          </a:xfrm>
          <a:prstGeom prst="rect">
            <a:avLst/>
          </a:prstGeom>
        </p:spPr>
        <p:txBody>
          <a:bodyPr anchor="t" anchorCtr="0"/>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0737603E-DD5B-F749-AEA2-6AD0D98D7A78}"/>
              </a:ext>
            </a:extLst>
          </p:cNvPr>
          <p:cNvSpPr>
            <a:spLocks noGrp="1"/>
          </p:cNvSpPr>
          <p:nvPr>
            <p:ph type="subTitle" idx="1"/>
          </p:nvPr>
        </p:nvSpPr>
        <p:spPr>
          <a:xfrm>
            <a:off x="685800" y="2057401"/>
            <a:ext cx="78486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6336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0DC1-2BCA-9942-AEE5-0144431E38A4}"/>
              </a:ext>
            </a:extLst>
          </p:cNvPr>
          <p:cNvSpPr>
            <a:spLocks noGrp="1"/>
          </p:cNvSpPr>
          <p:nvPr>
            <p:ph type="title"/>
          </p:nvPr>
        </p:nvSpPr>
        <p:spPr>
          <a:xfrm>
            <a:off x="685800" y="685800"/>
            <a:ext cx="7829550" cy="114300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991223-E020-ED43-9441-365498FFD533}"/>
              </a:ext>
            </a:extLst>
          </p:cNvPr>
          <p:cNvSpPr>
            <a:spLocks noGrp="1"/>
          </p:cNvSpPr>
          <p:nvPr>
            <p:ph idx="1"/>
          </p:nvPr>
        </p:nvSpPr>
        <p:spPr>
          <a:xfrm>
            <a:off x="685800" y="2057401"/>
            <a:ext cx="7829550" cy="3581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01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B1EE-D7AD-394F-917B-168C6ABB2940}"/>
              </a:ext>
            </a:extLst>
          </p:cNvPr>
          <p:cNvSpPr>
            <a:spLocks noGrp="1"/>
          </p:cNvSpPr>
          <p:nvPr>
            <p:ph type="title"/>
          </p:nvPr>
        </p:nvSpPr>
        <p:spPr>
          <a:xfrm>
            <a:off x="685800" y="685800"/>
            <a:ext cx="7829550" cy="100488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00585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EFE0-3934-F445-A4C5-7C603C4C6D18}"/>
              </a:ext>
            </a:extLst>
          </p:cNvPr>
          <p:cNvSpPr>
            <a:spLocks noGrp="1"/>
          </p:cNvSpPr>
          <p:nvPr>
            <p:ph type="ctrTitle"/>
          </p:nvPr>
        </p:nvSpPr>
        <p:spPr>
          <a:xfrm>
            <a:off x="685800" y="1371599"/>
            <a:ext cx="7848600" cy="914401"/>
          </a:xfrm>
          <a:prstGeom prst="rect">
            <a:avLst/>
          </a:prstGeom>
        </p:spPr>
        <p:txBody>
          <a:bodyPr anchor="t" anchorCtr="0"/>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0737603E-DD5B-F749-AEA2-6AD0D98D7A78}"/>
              </a:ext>
            </a:extLst>
          </p:cNvPr>
          <p:cNvSpPr>
            <a:spLocks noGrp="1"/>
          </p:cNvSpPr>
          <p:nvPr>
            <p:ph type="subTitle" idx="1"/>
          </p:nvPr>
        </p:nvSpPr>
        <p:spPr>
          <a:xfrm>
            <a:off x="685800" y="2514600"/>
            <a:ext cx="7848600" cy="365760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4934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0DC1-2BCA-9942-AEE5-0144431E38A4}"/>
              </a:ext>
            </a:extLst>
          </p:cNvPr>
          <p:cNvSpPr>
            <a:spLocks noGrp="1"/>
          </p:cNvSpPr>
          <p:nvPr>
            <p:ph type="title"/>
          </p:nvPr>
        </p:nvSpPr>
        <p:spPr>
          <a:xfrm>
            <a:off x="685800" y="1371600"/>
            <a:ext cx="7829550" cy="914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991223-E020-ED43-9441-365498FFD533}"/>
              </a:ext>
            </a:extLst>
          </p:cNvPr>
          <p:cNvSpPr>
            <a:spLocks noGrp="1"/>
          </p:cNvSpPr>
          <p:nvPr>
            <p:ph idx="1"/>
          </p:nvPr>
        </p:nvSpPr>
        <p:spPr>
          <a:xfrm>
            <a:off x="685800" y="2514600"/>
            <a:ext cx="7829550" cy="3657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70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B1EE-D7AD-394F-917B-168C6ABB2940}"/>
              </a:ext>
            </a:extLst>
          </p:cNvPr>
          <p:cNvSpPr>
            <a:spLocks noGrp="1"/>
          </p:cNvSpPr>
          <p:nvPr>
            <p:ph type="title"/>
          </p:nvPr>
        </p:nvSpPr>
        <p:spPr>
          <a:xfrm>
            <a:off x="685800" y="1371600"/>
            <a:ext cx="7829550" cy="4800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2892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TextBox 9"/>
          <p:cNvSpPr txBox="1"/>
          <p:nvPr/>
        </p:nvSpPr>
        <p:spPr>
          <a:xfrm>
            <a:off x="8419009" y="6365159"/>
            <a:ext cx="672732" cy="248209"/>
          </a:xfrm>
          <a:prstGeom prst="rect">
            <a:avLst/>
          </a:prstGeom>
          <a:noFill/>
        </p:spPr>
        <p:txBody>
          <a:bodyPr wrap="square" rtlCol="0">
            <a:spAutoFit/>
          </a:bodyPr>
          <a:lstStyle/>
          <a:p>
            <a:pPr algn="ctr"/>
            <a:r>
              <a:rPr lang="pt-PT" sz="1013" dirty="0">
                <a:solidFill>
                  <a:srgbClr val="038291"/>
                </a:solidFill>
              </a:rPr>
              <a:t>| </a:t>
            </a:r>
            <a:fld id="{19B82C19-08E9-429A-A917-0AFE0AE0FC64}" type="slidenum">
              <a:rPr lang="pt-PT" sz="1013" smtClean="0">
                <a:solidFill>
                  <a:srgbClr val="038291"/>
                </a:solidFill>
              </a:rPr>
              <a:pPr algn="ctr"/>
              <a:t>‹#›</a:t>
            </a:fld>
            <a:endParaRPr lang="pt-PT" sz="1013" dirty="0">
              <a:solidFill>
                <a:srgbClr val="038291"/>
              </a:solidFill>
            </a:endParaRPr>
          </a:p>
        </p:txBody>
      </p:sp>
      <p:sp>
        <p:nvSpPr>
          <p:cNvPr id="13" name="Rectangle 12"/>
          <p:cNvSpPr/>
          <p:nvPr/>
        </p:nvSpPr>
        <p:spPr>
          <a:xfrm>
            <a:off x="2" y="1384664"/>
            <a:ext cx="34289" cy="505096"/>
          </a:xfrm>
          <a:prstGeom prst="rect">
            <a:avLst/>
          </a:prstGeom>
          <a:solidFill>
            <a:srgbClr val="ED1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13"/>
          </a:p>
        </p:txBody>
      </p:sp>
      <p:sp>
        <p:nvSpPr>
          <p:cNvPr id="12" name="Rectangle 11"/>
          <p:cNvSpPr/>
          <p:nvPr/>
        </p:nvSpPr>
        <p:spPr>
          <a:xfrm>
            <a:off x="5665209" y="10855294"/>
            <a:ext cx="3979985" cy="579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1" name="Straight Connector 20"/>
          <p:cNvCxnSpPr/>
          <p:nvPr/>
        </p:nvCxnSpPr>
        <p:spPr>
          <a:xfrm>
            <a:off x="4636477" y="6093296"/>
            <a:ext cx="4554415" cy="0"/>
          </a:xfrm>
          <a:prstGeom prst="line">
            <a:avLst/>
          </a:prstGeom>
          <a:ln w="19050">
            <a:solidFill>
              <a:srgbClr val="03829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395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TextBox 9"/>
          <p:cNvSpPr txBox="1"/>
          <p:nvPr userDrawn="1"/>
        </p:nvSpPr>
        <p:spPr>
          <a:xfrm>
            <a:off x="8419009" y="6365158"/>
            <a:ext cx="672732" cy="300082"/>
          </a:xfrm>
          <a:prstGeom prst="rect">
            <a:avLst/>
          </a:prstGeom>
          <a:noFill/>
        </p:spPr>
        <p:txBody>
          <a:bodyPr wrap="square" rtlCol="0">
            <a:spAutoFit/>
          </a:bodyPr>
          <a:lstStyle/>
          <a:p>
            <a:pPr algn="ctr"/>
            <a:r>
              <a:rPr lang="pt-PT" sz="1350" dirty="0">
                <a:solidFill>
                  <a:srgbClr val="038291"/>
                </a:solidFill>
              </a:rPr>
              <a:t>| </a:t>
            </a:r>
            <a:fld id="{19B82C19-08E9-429A-A917-0AFE0AE0FC64}" type="slidenum">
              <a:rPr lang="pt-PT" sz="1350" smtClean="0">
                <a:solidFill>
                  <a:srgbClr val="038291"/>
                </a:solidFill>
              </a:rPr>
              <a:pPr algn="ctr"/>
              <a:t>‹#›</a:t>
            </a:fld>
            <a:endParaRPr lang="pt-PT" sz="1350" dirty="0">
              <a:solidFill>
                <a:srgbClr val="038291"/>
              </a:solidFill>
            </a:endParaRPr>
          </a:p>
        </p:txBody>
      </p:sp>
      <p:sp>
        <p:nvSpPr>
          <p:cNvPr id="13" name="Rectangle 12"/>
          <p:cNvSpPr/>
          <p:nvPr userDrawn="1"/>
        </p:nvSpPr>
        <p:spPr>
          <a:xfrm>
            <a:off x="1" y="1384664"/>
            <a:ext cx="34289" cy="505096"/>
          </a:xfrm>
          <a:prstGeom prst="rect">
            <a:avLst/>
          </a:prstGeom>
          <a:solidFill>
            <a:srgbClr val="ED1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350"/>
          </a:p>
        </p:txBody>
      </p:sp>
      <p:sp>
        <p:nvSpPr>
          <p:cNvPr id="3" name="Text Placeholder 2"/>
          <p:cNvSpPr>
            <a:spLocks noGrp="1"/>
          </p:cNvSpPr>
          <p:nvPr>
            <p:ph type="body" sz="quarter" idx="10" hasCustomPrompt="1"/>
          </p:nvPr>
        </p:nvSpPr>
        <p:spPr>
          <a:xfrm>
            <a:off x="360760" y="277150"/>
            <a:ext cx="7021115" cy="352425"/>
          </a:xfrm>
          <a:prstGeom prst="rect">
            <a:avLst/>
          </a:prstGeom>
        </p:spPr>
        <p:txBody>
          <a:bodyPr/>
          <a:lstStyle>
            <a:lvl1pPr marL="0" indent="0">
              <a:buNone/>
              <a:defRPr lang="en-US" sz="1350" b="1" kern="1200" cap="all" baseline="0" dirty="0" smtClean="0">
                <a:solidFill>
                  <a:srgbClr val="038291"/>
                </a:solidFill>
                <a:latin typeface="+mn-lt"/>
                <a:ea typeface="+mn-ea"/>
                <a:cs typeface="+mn-cs"/>
              </a:defRPr>
            </a:lvl1pPr>
            <a:lvl2pPr>
              <a:defRPr cap="all" baseline="0"/>
            </a:lvl2pPr>
            <a:lvl3pPr>
              <a:defRPr cap="all" baseline="0"/>
            </a:lvl3pPr>
            <a:lvl4pPr>
              <a:defRPr cap="all" baseline="0"/>
            </a:lvl4pPr>
            <a:lvl5pPr>
              <a:defRPr cap="all" baseline="0"/>
            </a:lvl5pPr>
          </a:lstStyle>
          <a:p>
            <a:pPr lvl="0"/>
            <a:r>
              <a:rPr lang="en-US" dirty="0" err="1"/>
              <a:t>Título</a:t>
            </a:r>
            <a:r>
              <a:rPr lang="en-US" dirty="0"/>
              <a:t> da </a:t>
            </a:r>
            <a:r>
              <a:rPr lang="en-US" dirty="0" err="1"/>
              <a:t>apresentação</a:t>
            </a:r>
            <a:endParaRPr lang="en-US" dirty="0"/>
          </a:p>
        </p:txBody>
      </p:sp>
      <p:sp>
        <p:nvSpPr>
          <p:cNvPr id="14" name="Text Placeholder 2"/>
          <p:cNvSpPr>
            <a:spLocks noGrp="1"/>
          </p:cNvSpPr>
          <p:nvPr>
            <p:ph type="body" sz="quarter" idx="11" hasCustomPrompt="1"/>
          </p:nvPr>
        </p:nvSpPr>
        <p:spPr>
          <a:xfrm>
            <a:off x="360760" y="679316"/>
            <a:ext cx="7021115" cy="260484"/>
          </a:xfrm>
          <a:prstGeom prst="rect">
            <a:avLst/>
          </a:prstGeom>
        </p:spPr>
        <p:txBody>
          <a:bodyPr/>
          <a:lstStyle>
            <a:lvl1pPr marL="0" indent="0">
              <a:buNone/>
              <a:defRPr lang="en-US" sz="1050" b="1" kern="1200" dirty="0" smtClean="0">
                <a:solidFill>
                  <a:schemeClr val="tx1">
                    <a:lumMod val="50000"/>
                    <a:lumOff val="50000"/>
                  </a:schemeClr>
                </a:solidFill>
                <a:latin typeface="+mj-lt"/>
                <a:ea typeface="+mj-ea"/>
                <a:cs typeface="+mj-cs"/>
              </a:defRPr>
            </a:lvl1pPr>
            <a:lvl2pPr>
              <a:defRPr cap="all" baseline="0"/>
            </a:lvl2pPr>
            <a:lvl3pPr>
              <a:defRPr cap="all" baseline="0"/>
            </a:lvl3pPr>
            <a:lvl4pPr>
              <a:defRPr cap="all" baseline="0"/>
            </a:lvl4pPr>
            <a:lvl5pPr>
              <a:defRPr cap="all" baseline="0"/>
            </a:lvl5pPr>
          </a:lstStyle>
          <a:p>
            <a:pPr lvl="0"/>
            <a:r>
              <a:rPr lang="en-US" dirty="0" err="1"/>
              <a:t>Subtítulo</a:t>
            </a:r>
            <a:r>
              <a:rPr lang="en-US" dirty="0"/>
              <a:t> da </a:t>
            </a:r>
            <a:r>
              <a:rPr lang="en-US" dirty="0" err="1"/>
              <a:t>apresentação</a:t>
            </a:r>
            <a:endParaRPr lang="en-US" dirty="0"/>
          </a:p>
        </p:txBody>
      </p:sp>
      <p:sp>
        <p:nvSpPr>
          <p:cNvPr id="15" name="Text Placeholder 2"/>
          <p:cNvSpPr>
            <a:spLocks noGrp="1"/>
          </p:cNvSpPr>
          <p:nvPr>
            <p:ph type="body" sz="quarter" idx="12" hasCustomPrompt="1"/>
          </p:nvPr>
        </p:nvSpPr>
        <p:spPr>
          <a:xfrm>
            <a:off x="360760" y="1494270"/>
            <a:ext cx="7021115" cy="260484"/>
          </a:xfrm>
          <a:prstGeom prst="rect">
            <a:avLst/>
          </a:prstGeom>
        </p:spPr>
        <p:txBody>
          <a:bodyPr/>
          <a:lstStyle>
            <a:lvl1pPr marL="0" indent="0">
              <a:buNone/>
              <a:defRPr lang="en-US" sz="1200" b="1" kern="1200" dirty="0" smtClean="0">
                <a:solidFill>
                  <a:schemeClr val="tx1"/>
                </a:solidFill>
                <a:latin typeface="+mj-lt"/>
                <a:ea typeface="+mj-ea"/>
                <a:cs typeface="+mj-cs"/>
              </a:defRPr>
            </a:lvl1pPr>
            <a:lvl2pPr>
              <a:defRPr cap="all" baseline="0"/>
            </a:lvl2pPr>
            <a:lvl3pPr>
              <a:defRPr cap="all" baseline="0"/>
            </a:lvl3pPr>
            <a:lvl4pPr>
              <a:defRPr cap="all" baseline="0"/>
            </a:lvl4pPr>
            <a:lvl5pPr>
              <a:defRPr cap="all" baseline="0"/>
            </a:lvl5pPr>
          </a:lstStyle>
          <a:p>
            <a:pPr lvl="0"/>
            <a:r>
              <a:rPr lang="en-US" dirty="0" err="1"/>
              <a:t>Título</a:t>
            </a:r>
            <a:r>
              <a:rPr lang="en-US" dirty="0"/>
              <a:t> do slide</a:t>
            </a:r>
          </a:p>
        </p:txBody>
      </p:sp>
      <p:sp>
        <p:nvSpPr>
          <p:cNvPr id="18" name="Text Placeholder 2"/>
          <p:cNvSpPr>
            <a:spLocks noGrp="1"/>
          </p:cNvSpPr>
          <p:nvPr>
            <p:ph type="body" sz="quarter" idx="13" hasCustomPrompt="1"/>
          </p:nvPr>
        </p:nvSpPr>
        <p:spPr>
          <a:xfrm>
            <a:off x="360759" y="2178982"/>
            <a:ext cx="8297467" cy="3675718"/>
          </a:xfrm>
          <a:prstGeom prst="rect">
            <a:avLst/>
          </a:prstGeom>
        </p:spPr>
        <p:txBody>
          <a:bodyPr/>
          <a:lstStyle>
            <a:lvl1pPr marL="0" indent="0">
              <a:buNone/>
              <a:defRPr lang="en-US" sz="1050" b="0" kern="1200" dirty="0" smtClean="0">
                <a:solidFill>
                  <a:schemeClr val="tx1"/>
                </a:solidFill>
                <a:latin typeface="+mj-lt"/>
                <a:ea typeface="+mj-ea"/>
                <a:cs typeface="+mj-cs"/>
              </a:defRPr>
            </a:lvl1pPr>
            <a:lvl2pPr>
              <a:defRPr cap="all" baseline="0"/>
            </a:lvl2pPr>
            <a:lvl3pPr>
              <a:defRPr cap="all" baseline="0"/>
            </a:lvl3pPr>
            <a:lvl4pPr>
              <a:defRPr cap="all" baseline="0"/>
            </a:lvl4pPr>
            <a:lvl5pPr>
              <a:defRPr cap="all" baseline="0"/>
            </a:lvl5pPr>
          </a:lstStyle>
          <a:p>
            <a:pPr lvl="0"/>
            <a:r>
              <a:rPr lang="en-US" dirty="0" err="1"/>
              <a:t>Texto</a:t>
            </a:r>
            <a:endParaRPr lang="en-US" dirty="0"/>
          </a:p>
        </p:txBody>
      </p:sp>
      <p:cxnSp>
        <p:nvCxnSpPr>
          <p:cNvPr id="21" name="Straight Connector 20"/>
          <p:cNvCxnSpPr/>
          <p:nvPr userDrawn="1"/>
        </p:nvCxnSpPr>
        <p:spPr>
          <a:xfrm>
            <a:off x="4636476" y="6021288"/>
            <a:ext cx="4554415" cy="0"/>
          </a:xfrm>
          <a:prstGeom prst="line">
            <a:avLst/>
          </a:prstGeom>
          <a:ln w="19050">
            <a:solidFill>
              <a:srgbClr val="03829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13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3A47A-1C36-2D47-848A-C93F773F4985}"/>
              </a:ext>
            </a:extLst>
          </p:cNvPr>
          <p:cNvPicPr>
            <a:picLocks noChangeAspect="1"/>
          </p:cNvPicPr>
          <p:nvPr userDrawn="1"/>
        </p:nvPicPr>
        <p:blipFill>
          <a:blip r:embed="rId2">
            <a:alphaModFix amt="50000"/>
          </a:blip>
          <a:stretch>
            <a:fillRect/>
          </a:stretch>
        </p:blipFill>
        <p:spPr>
          <a:xfrm>
            <a:off x="0" y="0"/>
            <a:ext cx="9144000" cy="6858000"/>
          </a:xfrm>
          <a:prstGeom prst="rect">
            <a:avLst/>
          </a:prstGeom>
        </p:spPr>
      </p:pic>
      <p:sp>
        <p:nvSpPr>
          <p:cNvPr id="12" name="Picture Placeholder 5"/>
          <p:cNvSpPr>
            <a:spLocks noGrp="1"/>
          </p:cNvSpPr>
          <p:nvPr>
            <p:ph type="pic" sz="quarter" idx="10"/>
          </p:nvPr>
        </p:nvSpPr>
        <p:spPr>
          <a:xfrm>
            <a:off x="1371600" y="1295400"/>
            <a:ext cx="6400800" cy="3886200"/>
          </a:xfrm>
          <a:solidFill>
            <a:schemeClr val="bg1"/>
          </a:solidFill>
        </p:spPr>
        <p:txBody>
          <a:bodyPr lIns="0" tIns="457200" rIns="0" bIns="0">
            <a:noAutofit/>
          </a:bodyPr>
          <a:lstStyle>
            <a:lvl1pPr algn="ctr">
              <a:buFontTx/>
              <a:buNone/>
              <a:defRPr sz="1800">
                <a:latin typeface="Arial"/>
                <a:cs typeface="Arial"/>
              </a:defRPr>
            </a:lvl1pPr>
          </a:lstStyle>
          <a:p>
            <a:endParaRPr lang="en-US"/>
          </a:p>
        </p:txBody>
      </p:sp>
      <p:sp>
        <p:nvSpPr>
          <p:cNvPr id="13" name="Title 3"/>
          <p:cNvSpPr>
            <a:spLocks noGrp="1"/>
          </p:cNvSpPr>
          <p:nvPr>
            <p:ph type="title"/>
          </p:nvPr>
        </p:nvSpPr>
        <p:spPr>
          <a:xfrm>
            <a:off x="1371600" y="5181600"/>
            <a:ext cx="6400800" cy="609600"/>
          </a:xfrm>
          <a:solidFill>
            <a:schemeClr val="bg1">
              <a:lumMod val="85000"/>
            </a:schemeClr>
          </a:solidFill>
        </p:spPr>
        <p:txBody>
          <a:bodyPr lIns="228600" tIns="0" rIns="182880" bIns="0" anchor="ctr" anchorCtr="0">
            <a:noAutofit/>
          </a:bodyPr>
          <a:lstStyle>
            <a:lvl1pPr>
              <a:defRPr sz="2400">
                <a:solidFill>
                  <a:schemeClr val="tx1"/>
                </a:solidFill>
                <a:latin typeface="Arial"/>
                <a:cs typeface="Aria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A82212-D607-CA4C-88B0-1B9FD98F9F0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E984792F-9D99-554F-BD11-B3666B2FD884}"/>
              </a:ext>
            </a:extLst>
          </p:cNvPr>
          <p:cNvSpPr>
            <a:spLocks noGrp="1"/>
          </p:cNvSpPr>
          <p:nvPr>
            <p:ph type="pic" sz="quarter" idx="10"/>
          </p:nvPr>
        </p:nvSpPr>
        <p:spPr>
          <a:xfrm>
            <a:off x="1371600" y="1295400"/>
            <a:ext cx="6400800" cy="3886200"/>
          </a:xfrm>
          <a:solidFill>
            <a:schemeClr val="bg1"/>
          </a:solidFill>
        </p:spPr>
        <p:txBody>
          <a:bodyPr lIns="0" tIns="457200" rIns="0" bIns="0">
            <a:noAutofit/>
          </a:bodyPr>
          <a:lstStyle>
            <a:lvl1pPr algn="ctr">
              <a:buFontTx/>
              <a:buNone/>
              <a:defRPr sz="1800">
                <a:latin typeface="Arial"/>
                <a:cs typeface="Arial"/>
              </a:defRPr>
            </a:lvl1pPr>
          </a:lstStyle>
          <a:p>
            <a:endParaRPr lang="en-US"/>
          </a:p>
        </p:txBody>
      </p:sp>
      <p:sp>
        <p:nvSpPr>
          <p:cNvPr id="7" name="Title 3">
            <a:extLst>
              <a:ext uri="{FF2B5EF4-FFF2-40B4-BE49-F238E27FC236}">
                <a16:creationId xmlns:a16="http://schemas.microsoft.com/office/drawing/2014/main" id="{5660A1E8-71D5-C44A-8D34-7C9ED4DC3B42}"/>
              </a:ext>
            </a:extLst>
          </p:cNvPr>
          <p:cNvSpPr>
            <a:spLocks noGrp="1"/>
          </p:cNvSpPr>
          <p:nvPr>
            <p:ph type="title"/>
          </p:nvPr>
        </p:nvSpPr>
        <p:spPr>
          <a:xfrm>
            <a:off x="1371600" y="5181600"/>
            <a:ext cx="6400800" cy="609600"/>
          </a:xfrm>
          <a:solidFill>
            <a:schemeClr val="bg1">
              <a:lumMod val="85000"/>
            </a:schemeClr>
          </a:solidFill>
        </p:spPr>
        <p:txBody>
          <a:bodyPr lIns="228600" tIns="0" rIns="182880" bIns="0" anchor="ctr" anchorCtr="0">
            <a:noAutofit/>
          </a:bodyPr>
          <a:lstStyle>
            <a:lvl1pPr>
              <a:defRPr sz="2400">
                <a:solidFill>
                  <a:schemeClr val="tx1"/>
                </a:solidFill>
                <a:latin typeface="Arial"/>
                <a:cs typeface="Aria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11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791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TextBox 9"/>
          <p:cNvSpPr txBox="1"/>
          <p:nvPr userDrawn="1"/>
        </p:nvSpPr>
        <p:spPr>
          <a:xfrm>
            <a:off x="8419009" y="6365158"/>
            <a:ext cx="672732" cy="300082"/>
          </a:xfrm>
          <a:prstGeom prst="rect">
            <a:avLst/>
          </a:prstGeom>
          <a:noFill/>
        </p:spPr>
        <p:txBody>
          <a:bodyPr wrap="square" rtlCol="0">
            <a:spAutoFit/>
          </a:bodyPr>
          <a:lstStyle/>
          <a:p>
            <a:pPr algn="ctr"/>
            <a:r>
              <a:rPr lang="pt-PT" sz="1350" dirty="0">
                <a:solidFill>
                  <a:srgbClr val="038291"/>
                </a:solidFill>
              </a:rPr>
              <a:t>| </a:t>
            </a:r>
            <a:fld id="{19B82C19-08E9-429A-A917-0AFE0AE0FC64}" type="slidenum">
              <a:rPr lang="pt-PT" sz="1350" smtClean="0">
                <a:solidFill>
                  <a:srgbClr val="038291"/>
                </a:solidFill>
              </a:rPr>
              <a:pPr algn="ctr"/>
              <a:t>‹#›</a:t>
            </a:fld>
            <a:endParaRPr lang="pt-PT" sz="1350" dirty="0">
              <a:solidFill>
                <a:srgbClr val="038291"/>
              </a:solidFill>
            </a:endParaRPr>
          </a:p>
        </p:txBody>
      </p:sp>
      <p:sp>
        <p:nvSpPr>
          <p:cNvPr id="13" name="Rectangle 12"/>
          <p:cNvSpPr/>
          <p:nvPr userDrawn="1"/>
        </p:nvSpPr>
        <p:spPr>
          <a:xfrm>
            <a:off x="1" y="1384664"/>
            <a:ext cx="34289" cy="505096"/>
          </a:xfrm>
          <a:prstGeom prst="rect">
            <a:avLst/>
          </a:prstGeom>
          <a:solidFill>
            <a:srgbClr val="ED1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350"/>
          </a:p>
        </p:txBody>
      </p:sp>
      <p:sp>
        <p:nvSpPr>
          <p:cNvPr id="3" name="Text Placeholder 2"/>
          <p:cNvSpPr>
            <a:spLocks noGrp="1"/>
          </p:cNvSpPr>
          <p:nvPr>
            <p:ph type="body" sz="quarter" idx="10" hasCustomPrompt="1"/>
          </p:nvPr>
        </p:nvSpPr>
        <p:spPr>
          <a:xfrm>
            <a:off x="360760" y="277150"/>
            <a:ext cx="7021115" cy="352425"/>
          </a:xfrm>
          <a:prstGeom prst="rect">
            <a:avLst/>
          </a:prstGeom>
        </p:spPr>
        <p:txBody>
          <a:bodyPr/>
          <a:lstStyle>
            <a:lvl1pPr marL="0" indent="0">
              <a:buNone/>
              <a:defRPr lang="en-US" sz="1350" b="1" kern="1200" cap="all" baseline="0" dirty="0" smtClean="0">
                <a:solidFill>
                  <a:srgbClr val="038291"/>
                </a:solidFill>
                <a:latin typeface="+mn-lt"/>
                <a:ea typeface="+mn-ea"/>
                <a:cs typeface="+mn-cs"/>
              </a:defRPr>
            </a:lvl1pPr>
            <a:lvl2pPr>
              <a:defRPr cap="all" baseline="0"/>
            </a:lvl2pPr>
            <a:lvl3pPr>
              <a:defRPr cap="all" baseline="0"/>
            </a:lvl3pPr>
            <a:lvl4pPr>
              <a:defRPr cap="all" baseline="0"/>
            </a:lvl4pPr>
            <a:lvl5pPr>
              <a:defRPr cap="all" baseline="0"/>
            </a:lvl5pPr>
          </a:lstStyle>
          <a:p>
            <a:pPr lvl="0"/>
            <a:r>
              <a:rPr lang="en-US" dirty="0" err="1"/>
              <a:t>Título</a:t>
            </a:r>
            <a:r>
              <a:rPr lang="en-US" dirty="0"/>
              <a:t> da </a:t>
            </a:r>
            <a:r>
              <a:rPr lang="en-US" dirty="0" err="1"/>
              <a:t>apresentação</a:t>
            </a:r>
            <a:endParaRPr lang="en-US" dirty="0"/>
          </a:p>
        </p:txBody>
      </p:sp>
      <p:sp>
        <p:nvSpPr>
          <p:cNvPr id="14" name="Text Placeholder 2"/>
          <p:cNvSpPr>
            <a:spLocks noGrp="1"/>
          </p:cNvSpPr>
          <p:nvPr>
            <p:ph type="body" sz="quarter" idx="11" hasCustomPrompt="1"/>
          </p:nvPr>
        </p:nvSpPr>
        <p:spPr>
          <a:xfrm>
            <a:off x="360760" y="679316"/>
            <a:ext cx="7021115" cy="260484"/>
          </a:xfrm>
          <a:prstGeom prst="rect">
            <a:avLst/>
          </a:prstGeom>
        </p:spPr>
        <p:txBody>
          <a:bodyPr/>
          <a:lstStyle>
            <a:lvl1pPr marL="0" indent="0">
              <a:buNone/>
              <a:defRPr lang="en-US" sz="1050" b="1" kern="1200" dirty="0" smtClean="0">
                <a:solidFill>
                  <a:schemeClr val="tx1">
                    <a:lumMod val="50000"/>
                    <a:lumOff val="50000"/>
                  </a:schemeClr>
                </a:solidFill>
                <a:latin typeface="+mj-lt"/>
                <a:ea typeface="+mj-ea"/>
                <a:cs typeface="+mj-cs"/>
              </a:defRPr>
            </a:lvl1pPr>
            <a:lvl2pPr>
              <a:defRPr cap="all" baseline="0"/>
            </a:lvl2pPr>
            <a:lvl3pPr>
              <a:defRPr cap="all" baseline="0"/>
            </a:lvl3pPr>
            <a:lvl4pPr>
              <a:defRPr cap="all" baseline="0"/>
            </a:lvl4pPr>
            <a:lvl5pPr>
              <a:defRPr cap="all" baseline="0"/>
            </a:lvl5pPr>
          </a:lstStyle>
          <a:p>
            <a:pPr lvl="0"/>
            <a:r>
              <a:rPr lang="en-US" dirty="0" err="1"/>
              <a:t>Subtítulo</a:t>
            </a:r>
            <a:r>
              <a:rPr lang="en-US" dirty="0"/>
              <a:t> da </a:t>
            </a:r>
            <a:r>
              <a:rPr lang="en-US" dirty="0" err="1"/>
              <a:t>apresentação</a:t>
            </a:r>
            <a:endParaRPr lang="en-US" dirty="0"/>
          </a:p>
        </p:txBody>
      </p:sp>
      <p:sp>
        <p:nvSpPr>
          <p:cNvPr id="15" name="Text Placeholder 2"/>
          <p:cNvSpPr>
            <a:spLocks noGrp="1"/>
          </p:cNvSpPr>
          <p:nvPr>
            <p:ph type="body" sz="quarter" idx="12" hasCustomPrompt="1"/>
          </p:nvPr>
        </p:nvSpPr>
        <p:spPr>
          <a:xfrm>
            <a:off x="360760" y="1494270"/>
            <a:ext cx="7021115" cy="260484"/>
          </a:xfrm>
          <a:prstGeom prst="rect">
            <a:avLst/>
          </a:prstGeom>
        </p:spPr>
        <p:txBody>
          <a:bodyPr/>
          <a:lstStyle>
            <a:lvl1pPr marL="0" indent="0">
              <a:buNone/>
              <a:defRPr lang="en-US" sz="1200" b="1" kern="1200" dirty="0" smtClean="0">
                <a:solidFill>
                  <a:schemeClr val="tx1"/>
                </a:solidFill>
                <a:latin typeface="+mj-lt"/>
                <a:ea typeface="+mj-ea"/>
                <a:cs typeface="+mj-cs"/>
              </a:defRPr>
            </a:lvl1pPr>
            <a:lvl2pPr>
              <a:defRPr cap="all" baseline="0"/>
            </a:lvl2pPr>
            <a:lvl3pPr>
              <a:defRPr cap="all" baseline="0"/>
            </a:lvl3pPr>
            <a:lvl4pPr>
              <a:defRPr cap="all" baseline="0"/>
            </a:lvl4pPr>
            <a:lvl5pPr>
              <a:defRPr cap="all" baseline="0"/>
            </a:lvl5pPr>
          </a:lstStyle>
          <a:p>
            <a:pPr lvl="0"/>
            <a:r>
              <a:rPr lang="en-US" dirty="0" err="1"/>
              <a:t>Título</a:t>
            </a:r>
            <a:r>
              <a:rPr lang="en-US" dirty="0"/>
              <a:t> do slide</a:t>
            </a:r>
          </a:p>
        </p:txBody>
      </p:sp>
      <p:sp>
        <p:nvSpPr>
          <p:cNvPr id="18" name="Text Placeholder 2"/>
          <p:cNvSpPr>
            <a:spLocks noGrp="1"/>
          </p:cNvSpPr>
          <p:nvPr>
            <p:ph type="body" sz="quarter" idx="13" hasCustomPrompt="1"/>
          </p:nvPr>
        </p:nvSpPr>
        <p:spPr>
          <a:xfrm>
            <a:off x="360759" y="2178982"/>
            <a:ext cx="8297467" cy="3675718"/>
          </a:xfrm>
          <a:prstGeom prst="rect">
            <a:avLst/>
          </a:prstGeom>
        </p:spPr>
        <p:txBody>
          <a:bodyPr/>
          <a:lstStyle>
            <a:lvl1pPr marL="0" indent="0">
              <a:buNone/>
              <a:defRPr lang="en-US" sz="1050" b="0" kern="1200" dirty="0" smtClean="0">
                <a:solidFill>
                  <a:schemeClr val="tx1"/>
                </a:solidFill>
                <a:latin typeface="+mj-lt"/>
                <a:ea typeface="+mj-ea"/>
                <a:cs typeface="+mj-cs"/>
              </a:defRPr>
            </a:lvl1pPr>
            <a:lvl2pPr>
              <a:defRPr cap="all" baseline="0"/>
            </a:lvl2pPr>
            <a:lvl3pPr>
              <a:defRPr cap="all" baseline="0"/>
            </a:lvl3pPr>
            <a:lvl4pPr>
              <a:defRPr cap="all" baseline="0"/>
            </a:lvl4pPr>
            <a:lvl5pPr>
              <a:defRPr cap="all" baseline="0"/>
            </a:lvl5pPr>
          </a:lstStyle>
          <a:p>
            <a:pPr lvl="0"/>
            <a:r>
              <a:rPr lang="en-US" dirty="0" err="1"/>
              <a:t>Texto</a:t>
            </a:r>
            <a:endParaRPr lang="en-US" dirty="0"/>
          </a:p>
        </p:txBody>
      </p:sp>
      <p:cxnSp>
        <p:nvCxnSpPr>
          <p:cNvPr id="21" name="Straight Connector 20"/>
          <p:cNvCxnSpPr/>
          <p:nvPr userDrawn="1"/>
        </p:nvCxnSpPr>
        <p:spPr>
          <a:xfrm>
            <a:off x="4636476" y="6021288"/>
            <a:ext cx="4554415" cy="0"/>
          </a:xfrm>
          <a:prstGeom prst="line">
            <a:avLst/>
          </a:prstGeom>
          <a:ln w="19050">
            <a:solidFill>
              <a:srgbClr val="03829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01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2531" name="Rectangle 3"/>
          <p:cNvSpPr>
            <a:spLocks noGrp="1" noChangeArrowheads="1"/>
          </p:cNvSpPr>
          <p:nvPr>
            <p:ph type="ctrTitle"/>
          </p:nvPr>
        </p:nvSpPr>
        <p:spPr>
          <a:xfrm>
            <a:off x="539751" y="579789"/>
            <a:ext cx="8064500" cy="975483"/>
          </a:xfrm>
        </p:spPr>
        <p:txBody>
          <a:bodyPr/>
          <a:lstStyle>
            <a:lvl1pPr>
              <a:defRPr sz="2599" baseline="0">
                <a:solidFill>
                  <a:srgbClr val="0064A0"/>
                </a:solidFill>
              </a:defRPr>
            </a:lvl1pPr>
          </a:lstStyle>
          <a:p>
            <a:pPr lvl="0"/>
            <a:r>
              <a:rPr lang="en-US" noProof="0" dirty="0"/>
              <a:t>Click to edit Master title style</a:t>
            </a:r>
          </a:p>
        </p:txBody>
      </p:sp>
      <p:sp>
        <p:nvSpPr>
          <p:cNvPr id="22532" name="Rectangle 4"/>
          <p:cNvSpPr>
            <a:spLocks noGrp="1" noChangeArrowheads="1"/>
          </p:cNvSpPr>
          <p:nvPr>
            <p:ph type="subTitle" idx="1"/>
          </p:nvPr>
        </p:nvSpPr>
        <p:spPr>
          <a:xfrm>
            <a:off x="539751" y="1582779"/>
            <a:ext cx="8064500" cy="3021667"/>
          </a:xfrm>
        </p:spPr>
        <p:txBody>
          <a:bodyPr/>
          <a:lstStyle>
            <a:lvl1pPr marL="0" indent="0">
              <a:buFontTx/>
              <a:buNone/>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196611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 Bild mit Text">
    <p:spTree>
      <p:nvGrpSpPr>
        <p:cNvPr id="1" name=""/>
        <p:cNvGrpSpPr/>
        <p:nvPr/>
      </p:nvGrpSpPr>
      <p:grpSpPr>
        <a:xfrm>
          <a:off x="0" y="0"/>
          <a:ext cx="0" cy="0"/>
          <a:chOff x="0" y="0"/>
          <a:chExt cx="0" cy="0"/>
        </a:xfrm>
      </p:grpSpPr>
      <p:sp>
        <p:nvSpPr>
          <p:cNvPr id="9" name="Bildplatzhalter 2"/>
          <p:cNvSpPr>
            <a:spLocks noGrp="1"/>
          </p:cNvSpPr>
          <p:nvPr>
            <p:ph type="pic" sz="quarter" idx="13" hasCustomPrompt="1"/>
          </p:nvPr>
        </p:nvSpPr>
        <p:spPr>
          <a:xfrm>
            <a:off x="539751" y="1555268"/>
            <a:ext cx="5976938" cy="4272232"/>
          </a:xfrm>
          <a:gradFill>
            <a:gsLst>
              <a:gs pos="0">
                <a:srgbClr val="AFB4B9"/>
              </a:gs>
              <a:gs pos="100000">
                <a:schemeClr val="accent5"/>
              </a:gs>
            </a:gsLst>
            <a:lin ang="13500000" scaled="0"/>
          </a:gradFill>
          <a:ln>
            <a:noFill/>
          </a:ln>
          <a:effectLst>
            <a:outerShdw blurRad="50800" dist="38100" dir="2700000" algn="tl" rotWithShape="0">
              <a:srgbClr val="000000">
                <a:alpha val="50000"/>
              </a:srgbClr>
            </a:outerShdw>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Arial" charset="0"/>
                <a:ea typeface="ＭＳ Ｐゴシック" pitchFamily="34" charset="-128"/>
                <a:cs typeface="Arial" charset="0"/>
              </a:defRPr>
            </a:lvl1pPr>
          </a:lstStyle>
          <a:p>
            <a:pPr lvl="0">
              <a:buClr>
                <a:srgbClr val="AFB4B9"/>
              </a:buClr>
            </a:pPr>
            <a:r>
              <a:rPr lang="en-US" noProof="0" dirty="0"/>
              <a:t>Click icon to add picture</a:t>
            </a:r>
          </a:p>
        </p:txBody>
      </p:sp>
      <p:sp>
        <p:nvSpPr>
          <p:cNvPr id="2" name="Titel 1"/>
          <p:cNvSpPr>
            <a:spLocks noGrp="1"/>
          </p:cNvSpPr>
          <p:nvPr>
            <p:ph type="title"/>
          </p:nvPr>
        </p:nvSpPr>
        <p:spPr/>
        <p:txBody>
          <a:bodyPr/>
          <a:lstStyle>
            <a:lvl1pPr>
              <a:defRPr>
                <a:solidFill>
                  <a:srgbClr val="0064A0"/>
                </a:solidFill>
              </a:defRPr>
            </a:lvl1pPr>
          </a:lstStyle>
          <a:p>
            <a:r>
              <a:rPr lang="en-US" noProof="0" dirty="0"/>
              <a:t>Click to edit Master title style</a:t>
            </a:r>
          </a:p>
        </p:txBody>
      </p:sp>
      <p:sp>
        <p:nvSpPr>
          <p:cNvPr id="3" name="Datumsplatzhalter 2"/>
          <p:cNvSpPr>
            <a:spLocks noGrp="1"/>
          </p:cNvSpPr>
          <p:nvPr>
            <p:ph type="dt" sz="half" idx="10"/>
          </p:nvPr>
        </p:nvSpPr>
        <p:spPr/>
        <p:txBody>
          <a:bodyPr/>
          <a:lstStyle>
            <a:lvl1pPr>
              <a:lnSpc>
                <a:spcPct val="105000"/>
              </a:lnSpc>
              <a:buClr>
                <a:schemeClr val="tx2"/>
              </a:buClr>
              <a:buSzPct val="120000"/>
              <a:defRPr smtClean="0"/>
            </a:lvl1pPr>
          </a:lstStyle>
          <a:p>
            <a:pPr>
              <a:defRPr/>
            </a:pPr>
            <a:fld id="{F37BC2E1-2FF1-46FE-BB37-66391B48FF6D}" type="datetime1">
              <a:rPr lang="en-IE" noProof="0" smtClean="0"/>
              <a:t>10/04/2024</a:t>
            </a:fld>
            <a:endParaRPr lang="en-US" noProof="0" dirty="0"/>
          </a:p>
        </p:txBody>
      </p:sp>
      <p:sp>
        <p:nvSpPr>
          <p:cNvPr id="4" name="Fußzeilenplatzhalter 3"/>
          <p:cNvSpPr>
            <a:spLocks noGrp="1"/>
          </p:cNvSpPr>
          <p:nvPr>
            <p:ph type="ftr" sz="quarter" idx="11"/>
          </p:nvPr>
        </p:nvSpPr>
        <p:spPr/>
        <p:txBody>
          <a:bodyPr/>
          <a:lstStyle>
            <a:lvl1pPr>
              <a:defRPr smtClean="0"/>
            </a:lvl1pPr>
          </a:lstStyle>
          <a:p>
            <a:pPr>
              <a:defRPr/>
            </a:pPr>
            <a:r>
              <a:rPr lang="en-IE" noProof="0"/>
              <a:t>Medentech's Generic Presentation, Emer Moloney</a:t>
            </a:r>
            <a:endParaRPr lang="en-US" noProof="0" dirty="0"/>
          </a:p>
        </p:txBody>
      </p:sp>
      <p:sp>
        <p:nvSpPr>
          <p:cNvPr id="8" name="Textplatzhalter 7"/>
          <p:cNvSpPr>
            <a:spLocks noGrp="1"/>
          </p:cNvSpPr>
          <p:nvPr>
            <p:ph type="body" sz="quarter" idx="12"/>
          </p:nvPr>
        </p:nvSpPr>
        <p:spPr>
          <a:xfrm>
            <a:off x="6659564" y="1555270"/>
            <a:ext cx="1944687" cy="4272232"/>
          </a:xfrm>
        </p:spPr>
        <p:txBody>
          <a:bodyPr/>
          <a:lstStyle>
            <a:lvl1pPr marL="177743" indent="-177743">
              <a:defRPr sz="1199"/>
            </a:lvl1pPr>
            <a:lvl2pPr marL="361832" indent="-184091">
              <a:buClr>
                <a:srgbClr val="0078C8"/>
              </a:buClr>
              <a:defRPr sz="1199"/>
            </a:lvl2pPr>
            <a:lvl3pPr marL="539575" indent="-177743">
              <a:buClr>
                <a:srgbClr val="0078C8"/>
              </a:buClr>
              <a:defRPr sz="1199"/>
            </a:lvl3pPr>
            <a:lvl4pPr marL="717317" indent="-177743">
              <a:buClr>
                <a:srgbClr val="0078C8"/>
              </a:buClr>
              <a:defRPr sz="1199"/>
            </a:lvl4pPr>
            <a:lvl5pPr marL="895059" indent="-177743">
              <a:buClr>
                <a:srgbClr val="0078C8"/>
              </a:buClr>
              <a:defRPr sz="1199"/>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43473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64A0"/>
                </a:solidFill>
              </a:defRPr>
            </a:lvl1pPr>
          </a:lstStyle>
          <a:p>
            <a:r>
              <a:rPr lang="en-US" noProof="0" dirty="0"/>
              <a:t>Click to edit Master title style</a:t>
            </a:r>
          </a:p>
        </p:txBody>
      </p:sp>
      <p:sp>
        <p:nvSpPr>
          <p:cNvPr id="3" name="Inhaltsplatzhalter 2"/>
          <p:cNvSpPr>
            <a:spLocks noGrp="1"/>
          </p:cNvSpPr>
          <p:nvPr>
            <p:ph idx="1"/>
          </p:nvPr>
        </p:nvSpPr>
        <p:spPr>
          <a:xfrm>
            <a:off x="539750" y="1489673"/>
            <a:ext cx="3960813" cy="4352640"/>
          </a:xfrm>
        </p:spPr>
        <p:txBody>
          <a:bodyPr/>
          <a:lstStyle>
            <a:lvl1pPr marL="266613" indent="-266613">
              <a:defRPr lang="en-US" sz="1600" noProof="0" dirty="0">
                <a:solidFill>
                  <a:schemeClr val="tx1"/>
                </a:solidFill>
                <a:latin typeface="+mn-lt"/>
                <a:ea typeface="+mn-ea"/>
                <a:cs typeface="+mn-cs"/>
              </a:defRPr>
            </a:lvl1pPr>
            <a:lvl2pPr marL="266613" indent="-266613">
              <a:defRPr/>
            </a:lvl2pPr>
            <a:lvl3pPr marL="266613" indent="-266613">
              <a:defRPr/>
            </a:lvl3pPr>
            <a:lvl4pPr marL="266613" indent="-266613">
              <a:defRPr/>
            </a:lvl4pPr>
            <a:lvl5pPr marL="266613" indent="-266613">
              <a:defRPr/>
            </a:lvl5pPr>
          </a:lstStyle>
          <a:p>
            <a:pPr marL="266613" lvl="0" indent="-266613" algn="l" rtl="0" eaLnBrk="1" fontAlgn="base" hangingPunct="1">
              <a:lnSpc>
                <a:spcPct val="105000"/>
              </a:lnSpc>
              <a:spcBef>
                <a:spcPct val="0"/>
              </a:spcBef>
              <a:spcAft>
                <a:spcPct val="0"/>
              </a:spcAft>
              <a:buClr>
                <a:srgbClr val="0078C8"/>
              </a:buClr>
              <a:buSzPct val="120000"/>
              <a:buChar char="•"/>
            </a:pPr>
            <a:r>
              <a:rPr lang="en-US" noProof="0" dirty="0"/>
              <a:t>Click to edit Master text styles</a:t>
            </a:r>
          </a:p>
          <a:p>
            <a:pPr marL="266613" lvl="0" indent="-266613" algn="l" rtl="0" eaLnBrk="1" fontAlgn="base" hangingPunct="1">
              <a:lnSpc>
                <a:spcPct val="105000"/>
              </a:lnSpc>
              <a:spcBef>
                <a:spcPct val="0"/>
              </a:spcBef>
              <a:spcAft>
                <a:spcPct val="0"/>
              </a:spcAft>
              <a:buClr>
                <a:srgbClr val="0078C8"/>
              </a:buClr>
              <a:buSzPct val="120000"/>
              <a:buChar char="•"/>
            </a:pPr>
            <a:r>
              <a:rPr lang="en-US" noProof="0" dirty="0"/>
              <a:t>Second level</a:t>
            </a:r>
          </a:p>
          <a:p>
            <a:pPr marL="266613" lvl="0" indent="-266613" algn="l" rtl="0" eaLnBrk="1" fontAlgn="base" hangingPunct="1">
              <a:lnSpc>
                <a:spcPct val="105000"/>
              </a:lnSpc>
              <a:spcBef>
                <a:spcPct val="0"/>
              </a:spcBef>
              <a:spcAft>
                <a:spcPct val="0"/>
              </a:spcAft>
              <a:buClr>
                <a:srgbClr val="0078C8"/>
              </a:buClr>
              <a:buSzPct val="120000"/>
              <a:buChar char="•"/>
            </a:pPr>
            <a:r>
              <a:rPr lang="en-US" noProof="0" dirty="0"/>
              <a:t>Third level</a:t>
            </a:r>
          </a:p>
          <a:p>
            <a:pPr marL="266613" lvl="0" indent="-266613" algn="l" rtl="0" eaLnBrk="1" fontAlgn="base" hangingPunct="1">
              <a:lnSpc>
                <a:spcPct val="105000"/>
              </a:lnSpc>
              <a:spcBef>
                <a:spcPct val="0"/>
              </a:spcBef>
              <a:spcAft>
                <a:spcPct val="0"/>
              </a:spcAft>
              <a:buClr>
                <a:srgbClr val="0078C8"/>
              </a:buClr>
              <a:buSzPct val="120000"/>
              <a:buChar char="•"/>
            </a:pPr>
            <a:r>
              <a:rPr lang="en-US" noProof="0" dirty="0"/>
              <a:t>Fourth level</a:t>
            </a:r>
          </a:p>
          <a:p>
            <a:pPr marL="266613" lvl="0" indent="-266613" algn="l" rtl="0" eaLnBrk="1" fontAlgn="base" hangingPunct="1">
              <a:lnSpc>
                <a:spcPct val="105000"/>
              </a:lnSpc>
              <a:spcBef>
                <a:spcPct val="0"/>
              </a:spcBef>
              <a:spcAft>
                <a:spcPct val="0"/>
              </a:spcAft>
              <a:buClr>
                <a:srgbClr val="0078C8"/>
              </a:buClr>
              <a:buSzPct val="120000"/>
              <a:buChar char="•"/>
            </a:pPr>
            <a:r>
              <a:rPr lang="en-US" noProof="0" dirty="0"/>
              <a:t>Fifth level</a:t>
            </a:r>
          </a:p>
        </p:txBody>
      </p:sp>
      <p:sp>
        <p:nvSpPr>
          <p:cNvPr id="4" name="Datumsplatzhalter 3"/>
          <p:cNvSpPr>
            <a:spLocks noGrp="1"/>
          </p:cNvSpPr>
          <p:nvPr>
            <p:ph type="dt" sz="half" idx="10"/>
          </p:nvPr>
        </p:nvSpPr>
        <p:spPr/>
        <p:txBody>
          <a:bodyPr/>
          <a:lstStyle>
            <a:lvl1pPr>
              <a:lnSpc>
                <a:spcPct val="105000"/>
              </a:lnSpc>
              <a:buClr>
                <a:schemeClr val="tx2"/>
              </a:buClr>
              <a:buSzPct val="120000"/>
              <a:defRPr smtClean="0"/>
            </a:lvl1pPr>
          </a:lstStyle>
          <a:p>
            <a:pPr>
              <a:defRPr/>
            </a:pPr>
            <a:fld id="{C2F76CBE-B290-4EC0-BB97-97E97FC2BD06}" type="datetime1">
              <a:rPr lang="en-IE" noProof="0" smtClean="0"/>
              <a:t>10/04/2024</a:t>
            </a:fld>
            <a:endParaRPr lang="en-US" noProof="0" dirty="0"/>
          </a:p>
        </p:txBody>
      </p:sp>
      <p:sp>
        <p:nvSpPr>
          <p:cNvPr id="5" name="Fußzeilenplatzhalter 4"/>
          <p:cNvSpPr>
            <a:spLocks noGrp="1"/>
          </p:cNvSpPr>
          <p:nvPr>
            <p:ph type="ftr" sz="quarter" idx="11"/>
          </p:nvPr>
        </p:nvSpPr>
        <p:spPr/>
        <p:txBody>
          <a:bodyPr/>
          <a:lstStyle>
            <a:lvl1pPr>
              <a:defRPr smtClean="0"/>
            </a:lvl1pPr>
          </a:lstStyle>
          <a:p>
            <a:pPr>
              <a:defRPr/>
            </a:pPr>
            <a:r>
              <a:rPr lang="en-IE" noProof="0"/>
              <a:t>Medentech's Generic Presentation, Emer Moloney</a:t>
            </a:r>
            <a:endParaRPr lang="en-US" noProof="0" dirty="0"/>
          </a:p>
        </p:txBody>
      </p:sp>
      <p:sp>
        <p:nvSpPr>
          <p:cNvPr id="6" name="Inhaltsplatzhalter 2"/>
          <p:cNvSpPr>
            <a:spLocks noGrp="1"/>
          </p:cNvSpPr>
          <p:nvPr>
            <p:ph idx="12"/>
          </p:nvPr>
        </p:nvSpPr>
        <p:spPr>
          <a:xfrm>
            <a:off x="4643438" y="1489673"/>
            <a:ext cx="3960813" cy="4352640"/>
          </a:xfrm>
        </p:spPr>
        <p:txBody>
          <a:bodyPr/>
          <a:lstStyle>
            <a:lvl2pPr>
              <a:buClr>
                <a:srgbClr val="0078C8"/>
              </a:buClr>
              <a:defRPr/>
            </a:lvl2pPr>
            <a:lvl3pPr>
              <a:buClr>
                <a:srgbClr val="0078C8"/>
              </a:buClr>
              <a:defRPr/>
            </a:lvl3pPr>
            <a:lvl4pPr>
              <a:buClr>
                <a:srgbClr val="0078C8"/>
              </a:buClr>
              <a:defRPr/>
            </a:lvl4pPr>
            <a:lvl5pPr>
              <a:buClr>
                <a:srgbClr val="0078C8"/>
              </a:buCl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3566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AE437-5CBC-9547-B539-F801701AA5A8}" type="datetimeFigureOut">
              <a:rPr lang="en-US" smtClean="0"/>
              <a:pPr/>
              <a:t>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130AA-A437-624E-9AAE-DCBC7789655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82" r:id="rId4"/>
    <p:sldLayoutId id="2147483683" r:id="rId5"/>
    <p:sldLayoutId id="2147483684" r:id="rId6"/>
    <p:sldLayoutId id="2147483685" r:id="rId7"/>
    <p:sldLayoutId id="2147483686" r:id="rId8"/>
    <p:sldLayoutId id="2147483688" r:id="rId9"/>
    <p:sldLayoutId id="2147483691" r:id="rId10"/>
  </p:sldLayoutIdLst>
  <p:txStyles>
    <p:titleStyle>
      <a:lvl1pPr algn="l" defTabSz="457200" rtl="0" eaLnBrk="1" latinLnBrk="0" hangingPunct="1">
        <a:spcBef>
          <a:spcPct val="0"/>
        </a:spcBef>
        <a:buNone/>
        <a:defRPr sz="3600" b="0" i="0" kern="1200">
          <a:solidFill>
            <a:schemeClr val="tx1"/>
          </a:solidFill>
          <a:latin typeface="Imago Book"/>
          <a:ea typeface="+mj-ea"/>
          <a:cs typeface="Imago Book"/>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Imago Book"/>
          <a:ea typeface="+mn-ea"/>
          <a:cs typeface="Imago Book"/>
        </a:defRPr>
      </a:lvl1pPr>
      <a:lvl2pPr marL="742950" indent="-285750" algn="l" defTabSz="457200" rtl="0" eaLnBrk="1" latinLnBrk="0" hangingPunct="1">
        <a:spcBef>
          <a:spcPct val="20000"/>
        </a:spcBef>
        <a:buFont typeface="Arial"/>
        <a:buChar char="–"/>
        <a:defRPr sz="2800" b="0" i="0" kern="1200">
          <a:solidFill>
            <a:schemeClr val="tx1"/>
          </a:solidFill>
          <a:latin typeface="Imago Book"/>
          <a:ea typeface="+mn-ea"/>
          <a:cs typeface="Imago Book"/>
        </a:defRPr>
      </a:lvl2pPr>
      <a:lvl3pPr marL="1143000" indent="-228600" algn="l" defTabSz="457200" rtl="0" eaLnBrk="1" latinLnBrk="0" hangingPunct="1">
        <a:spcBef>
          <a:spcPct val="20000"/>
        </a:spcBef>
        <a:buFont typeface="Arial"/>
        <a:buChar char="•"/>
        <a:defRPr sz="2400" b="0" i="0" kern="1200">
          <a:solidFill>
            <a:schemeClr val="tx1"/>
          </a:solidFill>
          <a:latin typeface="Imago Book"/>
          <a:ea typeface="+mn-ea"/>
          <a:cs typeface="Imago Book"/>
        </a:defRPr>
      </a:lvl3pPr>
      <a:lvl4pPr marL="1600200" indent="-228600" algn="l" defTabSz="457200" rtl="0" eaLnBrk="1" latinLnBrk="0" hangingPunct="1">
        <a:spcBef>
          <a:spcPct val="20000"/>
        </a:spcBef>
        <a:buFont typeface="Arial"/>
        <a:buChar char="–"/>
        <a:defRPr sz="2000" b="0" i="0" kern="1200">
          <a:solidFill>
            <a:schemeClr val="tx1"/>
          </a:solidFill>
          <a:latin typeface="Imago Book"/>
          <a:ea typeface="+mn-ea"/>
          <a:cs typeface="Imago Book"/>
        </a:defRPr>
      </a:lvl4pPr>
      <a:lvl5pPr marL="2057400" indent="-228600" algn="l" defTabSz="457200" rtl="0" eaLnBrk="1" latinLnBrk="0" hangingPunct="1">
        <a:spcBef>
          <a:spcPct val="20000"/>
        </a:spcBef>
        <a:buFont typeface="Arial"/>
        <a:buChar char="»"/>
        <a:defRPr sz="2000" b="0" i="0" kern="1200">
          <a:solidFill>
            <a:schemeClr val="tx1"/>
          </a:solidFill>
          <a:latin typeface="Imago Book"/>
          <a:ea typeface="+mn-ea"/>
          <a:cs typeface="Imago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33D1C3D-33C0-8048-AE81-2B83FDA999F4}"/>
              </a:ext>
            </a:extLst>
          </p:cNvPr>
          <p:cNvSpPr>
            <a:spLocks noGrp="1"/>
          </p:cNvSpPr>
          <p:nvPr>
            <p:ph type="title"/>
          </p:nvPr>
        </p:nvSpPr>
        <p:spPr>
          <a:xfrm>
            <a:off x="685800" y="685800"/>
            <a:ext cx="7829550" cy="1004888"/>
          </a:xfrm>
          <a:prstGeom prst="rect">
            <a:avLst/>
          </a:prstGeom>
        </p:spPr>
        <p:txBody>
          <a:bodyPr vert="horz" lIns="0" tIns="0" rIns="0" bIns="0" rtlCol="0" anchor="t" anchorCtr="0">
            <a:noAutofit/>
          </a:bodyPr>
          <a:lstStyle/>
          <a:p>
            <a:r>
              <a:rPr lang="en-US" dirty="0"/>
              <a:t>Click to edit Master title style</a:t>
            </a:r>
          </a:p>
        </p:txBody>
      </p:sp>
      <p:sp>
        <p:nvSpPr>
          <p:cNvPr id="9" name="Text Placeholder 2">
            <a:extLst>
              <a:ext uri="{FF2B5EF4-FFF2-40B4-BE49-F238E27FC236}">
                <a16:creationId xmlns:a16="http://schemas.microsoft.com/office/drawing/2014/main" id="{8B9914B1-C187-274D-B5ED-6493F08C6F86}"/>
              </a:ext>
            </a:extLst>
          </p:cNvPr>
          <p:cNvSpPr>
            <a:spLocks noGrp="1"/>
          </p:cNvSpPr>
          <p:nvPr>
            <p:ph type="body" idx="1"/>
          </p:nvPr>
        </p:nvSpPr>
        <p:spPr>
          <a:xfrm>
            <a:off x="685800" y="2057401"/>
            <a:ext cx="7829550" cy="35814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7053705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83CC1-B8AA-C04F-8323-FA84EE69E649}"/>
              </a:ext>
            </a:extLst>
          </p:cNvPr>
          <p:cNvPicPr>
            <a:picLocks noChangeAspect="1"/>
          </p:cNvPicPr>
          <p:nvPr userDrawn="1"/>
        </p:nvPicPr>
        <p:blipFill>
          <a:blip r:embed="rId7"/>
          <a:stretch>
            <a:fillRect/>
          </a:stretch>
        </p:blipFill>
        <p:spPr>
          <a:xfrm>
            <a:off x="0" y="0"/>
            <a:ext cx="9144000" cy="6858000"/>
          </a:xfrm>
          <a:prstGeom prst="rect">
            <a:avLst/>
          </a:prstGeom>
        </p:spPr>
      </p:pic>
      <p:sp>
        <p:nvSpPr>
          <p:cNvPr id="11" name="Title Placeholder 1">
            <a:extLst>
              <a:ext uri="{FF2B5EF4-FFF2-40B4-BE49-F238E27FC236}">
                <a16:creationId xmlns:a16="http://schemas.microsoft.com/office/drawing/2014/main" id="{300A2096-6156-E846-B843-5A7E54789938}"/>
              </a:ext>
            </a:extLst>
          </p:cNvPr>
          <p:cNvSpPr>
            <a:spLocks noGrp="1"/>
          </p:cNvSpPr>
          <p:nvPr>
            <p:ph type="title"/>
          </p:nvPr>
        </p:nvSpPr>
        <p:spPr>
          <a:xfrm>
            <a:off x="685800" y="1371600"/>
            <a:ext cx="7829550" cy="990598"/>
          </a:xfrm>
          <a:prstGeom prst="rect">
            <a:avLst/>
          </a:prstGeom>
        </p:spPr>
        <p:txBody>
          <a:bodyPr vert="horz" lIns="0" tIns="0" rIns="0" bIns="0" rtlCol="0" anchor="t" anchorCtr="0">
            <a:noAutofit/>
          </a:bodyPr>
          <a:lstStyle/>
          <a:p>
            <a:r>
              <a:rPr lang="en-US" dirty="0"/>
              <a:t>Click to edit Master title style</a:t>
            </a:r>
          </a:p>
        </p:txBody>
      </p:sp>
      <p:sp>
        <p:nvSpPr>
          <p:cNvPr id="12" name="Text Placeholder 2">
            <a:extLst>
              <a:ext uri="{FF2B5EF4-FFF2-40B4-BE49-F238E27FC236}">
                <a16:creationId xmlns:a16="http://schemas.microsoft.com/office/drawing/2014/main" id="{6BC76627-C5A4-9C43-AC4F-B25FD1E10AE7}"/>
              </a:ext>
            </a:extLst>
          </p:cNvPr>
          <p:cNvSpPr>
            <a:spLocks noGrp="1"/>
          </p:cNvSpPr>
          <p:nvPr>
            <p:ph type="body" idx="1"/>
          </p:nvPr>
        </p:nvSpPr>
        <p:spPr>
          <a:xfrm>
            <a:off x="685800" y="2514600"/>
            <a:ext cx="7829550" cy="36576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018727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nature.com/articles/npjbiofilms201622#auth-Eva-Top-Aff1-Aff2" TargetMode="External"/><Relationship Id="rId4" Type="http://schemas.openxmlformats.org/officeDocument/2006/relationships/hyperlink" Target="https://www.nature.com/articles/npjbiofilms201622#auth-Thibault-Stalder-Aff1-Aff2"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ncbi.nlm.nih.gov/pmc/articles/PMC3837759/" TargetMode="External"/><Relationship Id="rId3" Type="http://schemas.openxmlformats.org/officeDocument/2006/relationships/image" Target="../media/image26.png"/><Relationship Id="rId7" Type="http://schemas.openxmlformats.org/officeDocument/2006/relationships/hyperlink" Target="https://www.ncbi.nlm.nih.gov/pmc/articles/PMC3837759/#d35e82"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pubmed.ncbi.nlm.nih.gov/?term=Kwan%20BW%5BAuthor%5D" TargetMode="External"/><Relationship Id="rId5" Type="http://schemas.openxmlformats.org/officeDocument/2006/relationships/hyperlink" Target="https://pubmed.ncbi.nlm.nih.gov/?term=Knabel%20SJ%5BAuthor%5D" TargetMode="External"/><Relationship Id="rId4" Type="http://schemas.openxmlformats.org/officeDocument/2006/relationships/hyperlink" Target="https://pubmed.ncbi.nlm.nih.gov/?term=Wood%20TK%5BAuthor%5D" TargetMode="External"/><Relationship Id="rId9" Type="http://schemas.openxmlformats.org/officeDocument/2006/relationships/image" Target="../media/image2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journalofhospitalinfection.com/article/S0195-6701(11)00319-7/abstrac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ubmed/26187533"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ncbi.nlm.nih.gov/pubmed/2618753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www.infectioncontroltoday.com/webinars/2011/12/biofilms-in-medicine--patients-threatened-by-highly-organized-militant-pathogens.aspx" TargetMode="External"/><Relationship Id="rId7" Type="http://schemas.openxmlformats.org/officeDocument/2006/relationships/hyperlink" Target="https://www.journalofhospitalinfection.com/article/S0195-6701(11)00319-7/abstract" TargetMode="External"/><Relationship Id="rId2" Type="http://schemas.openxmlformats.org/officeDocument/2006/relationships/hyperlink" Target="https://www.who.int/mediacentre/news/statements/2011/whd_20110407/en/" TargetMode="External"/><Relationship Id="rId1" Type="http://schemas.openxmlformats.org/officeDocument/2006/relationships/slideLayout" Target="../slideLayouts/slideLayout5.xml"/><Relationship Id="rId6" Type="http://schemas.openxmlformats.org/officeDocument/2006/relationships/hyperlink" Target="https://www.ncbi.nlm.nih.gov/pubmed/11544353" TargetMode="External"/><Relationship Id="rId5" Type="http://schemas.openxmlformats.org/officeDocument/2006/relationships/hyperlink" Target="https://www.ncbi.nlm.nih.gov/pubmed/27140421" TargetMode="External"/><Relationship Id="rId4" Type="http://schemas.openxmlformats.org/officeDocument/2006/relationships/hyperlink" Target="https://www.ncbi.nlm.nih.gov/pubmed/1717246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86808F-0BBC-42F1-B153-018BECA30BB7}"/>
              </a:ext>
            </a:extLst>
          </p:cNvPr>
          <p:cNvSpPr txBox="1"/>
          <p:nvPr/>
        </p:nvSpPr>
        <p:spPr>
          <a:xfrm>
            <a:off x="0" y="677768"/>
            <a:ext cx="9144000" cy="461665"/>
          </a:xfrm>
          <a:prstGeom prst="rect">
            <a:avLst/>
          </a:prstGeom>
          <a:noFill/>
        </p:spPr>
        <p:txBody>
          <a:bodyPr wrap="square" rtlCol="0">
            <a:spAutoFit/>
          </a:bodyPr>
          <a:lstStyle/>
          <a:p>
            <a:pPr algn="ctr"/>
            <a:r>
              <a:rPr lang="en-US" sz="2400" dirty="0">
                <a:solidFill>
                  <a:srgbClr val="FF0000"/>
                </a:solidFill>
              </a:rPr>
              <a:t>Disinfection in Healthcare: Pitfalls Challenges and Getting it Right</a:t>
            </a:r>
          </a:p>
        </p:txBody>
      </p:sp>
      <p:sp>
        <p:nvSpPr>
          <p:cNvPr id="2" name="TextBox 1">
            <a:extLst>
              <a:ext uri="{FF2B5EF4-FFF2-40B4-BE49-F238E27FC236}">
                <a16:creationId xmlns:a16="http://schemas.microsoft.com/office/drawing/2014/main" id="{24A628D1-00E6-FB11-4416-FAE896D051B8}"/>
              </a:ext>
            </a:extLst>
          </p:cNvPr>
          <p:cNvSpPr txBox="1"/>
          <p:nvPr/>
        </p:nvSpPr>
        <p:spPr>
          <a:xfrm>
            <a:off x="990250" y="1447800"/>
            <a:ext cx="7168309" cy="646331"/>
          </a:xfrm>
          <a:prstGeom prst="rect">
            <a:avLst/>
          </a:prstGeom>
          <a:noFill/>
        </p:spPr>
        <p:txBody>
          <a:bodyPr wrap="none" rtlCol="0">
            <a:spAutoFit/>
          </a:bodyPr>
          <a:lstStyle/>
          <a:p>
            <a:r>
              <a:rPr lang="en-US" dirty="0"/>
              <a:t>The Impact of Biofilms on Patient Infection and Environmental Disinfection</a:t>
            </a:r>
          </a:p>
          <a:p>
            <a:r>
              <a:rPr lang="en-US"/>
              <a:t>“If </a:t>
            </a:r>
            <a:r>
              <a:rPr lang="en-US" dirty="0"/>
              <a:t>you </a:t>
            </a:r>
            <a:r>
              <a:rPr lang="en-US"/>
              <a:t>are  </a:t>
            </a:r>
            <a:r>
              <a:rPr lang="en-US" dirty="0"/>
              <a:t>D</a:t>
            </a:r>
            <a:r>
              <a:rPr lang="en-US"/>
              <a:t>isinfecting </a:t>
            </a:r>
            <a:r>
              <a:rPr lang="en-US" dirty="0"/>
              <a:t>for Biofilm you are not </a:t>
            </a:r>
            <a:r>
              <a:rPr lang="en-US"/>
              <a:t>Disinfecting.”</a:t>
            </a:r>
            <a:endParaRPr lang="en-US" dirty="0"/>
          </a:p>
        </p:txBody>
      </p:sp>
      <p:sp>
        <p:nvSpPr>
          <p:cNvPr id="5" name="TextBox 4">
            <a:extLst>
              <a:ext uri="{FF2B5EF4-FFF2-40B4-BE49-F238E27FC236}">
                <a16:creationId xmlns:a16="http://schemas.microsoft.com/office/drawing/2014/main" id="{F70DD855-F9F2-B8F9-D5CE-0EA801C2982F}"/>
              </a:ext>
            </a:extLst>
          </p:cNvPr>
          <p:cNvSpPr txBox="1"/>
          <p:nvPr/>
        </p:nvSpPr>
        <p:spPr>
          <a:xfrm>
            <a:off x="5212081" y="3657600"/>
            <a:ext cx="3398519" cy="923330"/>
          </a:xfrm>
          <a:prstGeom prst="rect">
            <a:avLst/>
          </a:prstGeom>
          <a:noFill/>
        </p:spPr>
        <p:txBody>
          <a:bodyPr wrap="square" rtlCol="0">
            <a:spAutoFit/>
          </a:bodyPr>
          <a:lstStyle/>
          <a:p>
            <a:r>
              <a:rPr lang="en-US" dirty="0"/>
              <a:t>Mark Hodgson</a:t>
            </a:r>
          </a:p>
          <a:p>
            <a:r>
              <a:rPr lang="en-US" dirty="0"/>
              <a:t>Vice president  - Healthcare</a:t>
            </a:r>
          </a:p>
          <a:p>
            <a:r>
              <a:rPr lang="en-US" dirty="0"/>
              <a:t>UMF  </a:t>
            </a:r>
            <a:r>
              <a:rPr lang="en-US" dirty="0" err="1"/>
              <a:t>PerfectCLEAN</a:t>
            </a:r>
            <a:endParaRPr lang="en-US" dirty="0"/>
          </a:p>
        </p:txBody>
      </p:sp>
    </p:spTree>
    <p:extLst>
      <p:ext uri="{BB962C8B-B14F-4D97-AF65-F5344CB8AC3E}">
        <p14:creationId xmlns:p14="http://schemas.microsoft.com/office/powerpoint/2010/main" val="288007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28650" y="365125"/>
            <a:ext cx="7886700" cy="1325563"/>
          </a:xfrm>
          <a:prstGeom prst="rect">
            <a:avLst/>
          </a:prstGeom>
        </p:spPr>
        <p:txBody>
          <a:bodyPr vert="horz" lIns="91440" tIns="45720" rIns="91440" bIns="45720" rtlCol="0" anchor="ctr">
            <a:normAutofit/>
          </a:bodyPr>
          <a:lstStyle/>
          <a:p>
            <a:pPr lvl="0" defTabSz="914400">
              <a:lnSpc>
                <a:spcPct val="90000"/>
              </a:lnSpc>
            </a:pPr>
            <a:r>
              <a:rPr lang="en-US" sz="4400" b="1" dirty="0">
                <a:solidFill>
                  <a:srgbClr val="FF0000"/>
                </a:solidFill>
                <a:latin typeface="+mj-lt"/>
                <a:cs typeface="+mj-cs"/>
              </a:rPr>
              <a:t>Biofilms</a:t>
            </a:r>
          </a:p>
        </p:txBody>
      </p:sp>
      <p:sp>
        <p:nvSpPr>
          <p:cNvPr id="3" name="Content Placeholder 2"/>
          <p:cNvSpPr txBox="1">
            <a:spLocks noGrp="1"/>
          </p:cNvSpPr>
          <p:nvPr>
            <p:ph idx="4294967295"/>
          </p:nvPr>
        </p:nvSpPr>
        <p:spPr>
          <a:xfrm>
            <a:off x="628650" y="1825624"/>
            <a:ext cx="2848355" cy="4879975"/>
          </a:xfrm>
          <a:prstGeom prst="rect">
            <a:avLst/>
          </a:prstGeom>
        </p:spPr>
        <p:txBody>
          <a:bodyPr vert="horz" lIns="91440" tIns="45720" rIns="91440" bIns="45720" rtlCol="0">
            <a:normAutofit lnSpcReduction="10000"/>
          </a:bodyPr>
          <a:lstStyle/>
          <a:p>
            <a:pPr marL="285750" indent="-171450" defTabSz="914400">
              <a:lnSpc>
                <a:spcPct val="90000"/>
              </a:lnSpc>
            </a:pPr>
            <a:r>
              <a:rPr lang="en-US" sz="1400" b="1" dirty="0">
                <a:latin typeface="+mn-lt"/>
                <a:cs typeface="+mn-cs"/>
              </a:rPr>
              <a:t>60% of human infection arise from pathogens in biofilm </a:t>
            </a:r>
            <a:br>
              <a:rPr lang="en-US" sz="1400" b="1" dirty="0">
                <a:latin typeface="+mn-lt"/>
                <a:cs typeface="+mn-cs"/>
              </a:rPr>
            </a:br>
            <a:r>
              <a:rPr lang="en-US" sz="1400" i="1" dirty="0">
                <a:latin typeface="+mn-lt"/>
                <a:cs typeface="+mn-cs"/>
              </a:rPr>
              <a:t>(mainly in wounds and implants) </a:t>
            </a:r>
            <a:endParaRPr lang="en-US" sz="1400" dirty="0">
              <a:latin typeface="+mn-lt"/>
              <a:cs typeface="+mn-cs"/>
            </a:endParaRPr>
          </a:p>
          <a:p>
            <a:pPr marL="114300" indent="0" defTabSz="914400">
              <a:lnSpc>
                <a:spcPct val="90000"/>
              </a:lnSpc>
              <a:spcBef>
                <a:spcPts val="150"/>
              </a:spcBef>
              <a:buNone/>
            </a:pPr>
            <a:endParaRPr lang="en-US" sz="1400" b="1" dirty="0">
              <a:latin typeface="+mn-lt"/>
              <a:cs typeface="+mn-cs"/>
            </a:endParaRPr>
          </a:p>
          <a:p>
            <a:pPr indent="-228600" defTabSz="914400">
              <a:lnSpc>
                <a:spcPct val="90000"/>
              </a:lnSpc>
              <a:spcBef>
                <a:spcPts val="375"/>
              </a:spcBef>
              <a:buFont typeface="Arial" panose="020B0604020202020204" pitchFamily="34" charset="0"/>
              <a:buChar char="•"/>
            </a:pPr>
            <a:r>
              <a:rPr lang="en-US" sz="1400" b="1" dirty="0">
                <a:latin typeface="+mn-lt"/>
                <a:cs typeface="+mn-cs"/>
              </a:rPr>
              <a:t>Biofilms can act as a reservoir of pathogens in the hospital and  offer favorable environment for pathogens to  persist over extended periods.</a:t>
            </a:r>
          </a:p>
          <a:p>
            <a:pPr indent="-228600" defTabSz="914400">
              <a:lnSpc>
                <a:spcPct val="90000"/>
              </a:lnSpc>
              <a:spcBef>
                <a:spcPts val="375"/>
              </a:spcBef>
              <a:buFont typeface="Arial" panose="020B0604020202020204" pitchFamily="34" charset="0"/>
              <a:buChar char="•"/>
            </a:pPr>
            <a:endParaRPr lang="en-US" sz="1400" b="1" dirty="0">
              <a:latin typeface="+mn-lt"/>
              <a:cs typeface="+mn-cs"/>
            </a:endParaRPr>
          </a:p>
          <a:p>
            <a:pPr indent="-228600" defTabSz="914400">
              <a:lnSpc>
                <a:spcPct val="90000"/>
              </a:lnSpc>
              <a:spcBef>
                <a:spcPts val="375"/>
              </a:spcBef>
              <a:buFont typeface="Arial" panose="020B0604020202020204" pitchFamily="34" charset="0"/>
              <a:buChar char="•"/>
            </a:pPr>
            <a:r>
              <a:rPr lang="en-US" sz="1400" b="1" dirty="0">
                <a:latin typeface="+mn-lt"/>
                <a:cs typeface="+mn-cs"/>
              </a:rPr>
              <a:t>The biofilm structure protects embedded pathogens against biocides</a:t>
            </a:r>
          </a:p>
          <a:p>
            <a:pPr indent="-228600" defTabSz="914400">
              <a:lnSpc>
                <a:spcPct val="90000"/>
              </a:lnSpc>
              <a:spcBef>
                <a:spcPts val="375"/>
              </a:spcBef>
              <a:buFont typeface="Arial" panose="020B0604020202020204" pitchFamily="34" charset="0"/>
              <a:buChar char="•"/>
            </a:pPr>
            <a:endParaRPr lang="en-US" sz="1400" b="1" dirty="0">
              <a:latin typeface="+mn-lt"/>
              <a:cs typeface="+mn-cs"/>
            </a:endParaRPr>
          </a:p>
          <a:p>
            <a:pPr indent="-228600" defTabSz="914400">
              <a:lnSpc>
                <a:spcPct val="90000"/>
              </a:lnSpc>
              <a:spcBef>
                <a:spcPts val="375"/>
              </a:spcBef>
              <a:buFont typeface="Arial" panose="020B0604020202020204" pitchFamily="34" charset="0"/>
              <a:buChar char="•"/>
            </a:pPr>
            <a:r>
              <a:rPr lang="en-US" sz="1400" b="1" dirty="0">
                <a:latin typeface="+mn-lt"/>
                <a:cs typeface="+mn-cs"/>
              </a:rPr>
              <a:t>Biofilms increase patient exposure and provide higher infectious  dose</a:t>
            </a:r>
          </a:p>
          <a:p>
            <a:pPr indent="-228600" defTabSz="914400">
              <a:lnSpc>
                <a:spcPct val="90000"/>
              </a:lnSpc>
              <a:spcBef>
                <a:spcPts val="375"/>
              </a:spcBef>
              <a:buFont typeface="Arial" panose="020B0604020202020204" pitchFamily="34" charset="0"/>
              <a:buChar char="•"/>
            </a:pPr>
            <a:endParaRPr lang="en-US" sz="1400" b="1" dirty="0">
              <a:latin typeface="+mn-lt"/>
              <a:cs typeface="+mn-cs"/>
            </a:endParaRPr>
          </a:p>
          <a:p>
            <a:pPr indent="-228600" defTabSz="914400">
              <a:lnSpc>
                <a:spcPct val="90000"/>
              </a:lnSpc>
              <a:spcBef>
                <a:spcPts val="375"/>
              </a:spcBef>
              <a:buFont typeface="Arial" panose="020B0604020202020204" pitchFamily="34" charset="0"/>
              <a:buChar char="•"/>
            </a:pPr>
            <a:r>
              <a:rPr lang="en-US" sz="1400" b="1" dirty="0">
                <a:latin typeface="+mn-lt"/>
                <a:cs typeface="+mn-cs"/>
              </a:rPr>
              <a:t>Typically we look at biofilms in a wet or damp environment (prosthetics, catheters, tracheotomy tubes)</a:t>
            </a:r>
          </a:p>
          <a:p>
            <a:pPr indent="-228600" defTabSz="914400">
              <a:lnSpc>
                <a:spcPct val="90000"/>
              </a:lnSpc>
              <a:spcBef>
                <a:spcPts val="150"/>
              </a:spcBef>
              <a:buFont typeface="Arial" panose="020B0604020202020204" pitchFamily="34" charset="0"/>
              <a:buChar char="•"/>
            </a:pPr>
            <a:endParaRPr lang="en-US" sz="1100" dirty="0">
              <a:latin typeface="+mn-lt"/>
              <a:cs typeface="+mn-cs"/>
            </a:endParaRPr>
          </a:p>
          <a:p>
            <a:pPr marL="114300" indent="0" defTabSz="914400">
              <a:lnSpc>
                <a:spcPct val="90000"/>
              </a:lnSpc>
              <a:spcBef>
                <a:spcPts val="150"/>
              </a:spcBef>
              <a:buNone/>
            </a:pPr>
            <a:r>
              <a:rPr lang="en-US" sz="1100" i="1" dirty="0">
                <a:latin typeface="+mn-lt"/>
                <a:cs typeface="+mn-cs"/>
              </a:rPr>
              <a:t>                                                                                                                                                        </a:t>
            </a:r>
            <a:endParaRPr lang="en-US" sz="1100" b="1" i="1" dirty="0">
              <a:latin typeface="+mn-lt"/>
              <a:cs typeface="+mn-cs"/>
            </a:endParaRPr>
          </a:p>
        </p:txBody>
      </p:sp>
      <p:pic>
        <p:nvPicPr>
          <p:cNvPr id="5" name="Picture 4">
            <a:extLst>
              <a:ext uri="{FF2B5EF4-FFF2-40B4-BE49-F238E27FC236}">
                <a16:creationId xmlns:a16="http://schemas.microsoft.com/office/drawing/2014/main" id="{110FFE85-B7E2-4E1B-A22C-88AED4DB4DC8}"/>
              </a:ext>
            </a:extLst>
          </p:cNvPr>
          <p:cNvPicPr>
            <a:picLocks noChangeAspect="1"/>
          </p:cNvPicPr>
          <p:nvPr/>
        </p:nvPicPr>
        <p:blipFill rotWithShape="1">
          <a:blip r:embed="rId3"/>
          <a:srcRect l="3022" r="7420" b="1"/>
          <a:stretch/>
        </p:blipFill>
        <p:spPr>
          <a:xfrm>
            <a:off x="3840480" y="1904281"/>
            <a:ext cx="4674870" cy="4272681"/>
          </a:xfrm>
          <a:prstGeom prst="rect">
            <a:avLst/>
          </a:prstGeom>
        </p:spPr>
      </p:pic>
    </p:spTree>
    <p:extLst>
      <p:ext uri="{BB962C8B-B14F-4D97-AF65-F5344CB8AC3E}">
        <p14:creationId xmlns:p14="http://schemas.microsoft.com/office/powerpoint/2010/main" val="88447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41" name="Rectangle 5"/>
          <p:cNvSpPr>
            <a:spLocks noGrp="1" noChangeArrowheads="1"/>
          </p:cNvSpPr>
          <p:nvPr>
            <p:ph type="ctrTitle" idx="4294967295"/>
          </p:nvPr>
        </p:nvSpPr>
        <p:spPr>
          <a:xfrm>
            <a:off x="628650" y="365125"/>
            <a:ext cx="7886700" cy="1325563"/>
          </a:xfrm>
        </p:spPr>
        <p:txBody>
          <a:bodyPr vert="horz" lIns="91440" tIns="45720" rIns="91440" bIns="45720" rtlCol="0" anchor="ctr">
            <a:normAutofit/>
          </a:bodyPr>
          <a:lstStyle/>
          <a:p>
            <a:pPr defTabSz="914400">
              <a:lnSpc>
                <a:spcPct val="90000"/>
              </a:lnSpc>
            </a:pPr>
            <a:r>
              <a:rPr lang="en-US" sz="4400" b="1" dirty="0">
                <a:solidFill>
                  <a:srgbClr val="FF0000"/>
                </a:solidFill>
                <a:latin typeface="+mj-lt"/>
                <a:cs typeface="+mj-cs"/>
                <a:sym typeface="Arial" pitchFamily="34" charset="0"/>
              </a:rPr>
              <a:t>Biofilm?</a:t>
            </a:r>
          </a:p>
        </p:txBody>
      </p:sp>
      <p:sp>
        <p:nvSpPr>
          <p:cNvPr id="2" name="TextBox 1"/>
          <p:cNvSpPr txBox="1"/>
          <p:nvPr/>
        </p:nvSpPr>
        <p:spPr>
          <a:xfrm>
            <a:off x="628650" y="1524000"/>
            <a:ext cx="3761613" cy="5105400"/>
          </a:xfrm>
          <a:prstGeom prst="rect">
            <a:avLst/>
          </a:prstGeom>
        </p:spPr>
        <p:txBody>
          <a:bodyPr vert="horz" lIns="91440" tIns="45720" rIns="91440" bIns="45720" rtlCol="0">
            <a:normAutofit/>
          </a:bodyPr>
          <a:lstStyle/>
          <a:p>
            <a:pPr marL="257175" indent="-228600" defTabSz="914400">
              <a:lnSpc>
                <a:spcPct val="90000"/>
              </a:lnSpc>
              <a:spcAft>
                <a:spcPts val="600"/>
              </a:spcAft>
              <a:buClr>
                <a:srgbClr val="0078C8"/>
              </a:buClr>
              <a:buFont typeface="Arial" panose="020B0604020202020204" pitchFamily="34" charset="0"/>
              <a:buChar char="•"/>
            </a:pPr>
            <a:r>
              <a:rPr lang="en-US" sz="1200" dirty="0"/>
              <a:t>A biofilm is a community of microorganisms attached to a substrate which produce</a:t>
            </a:r>
          </a:p>
          <a:p>
            <a:pPr indent="-228600" defTabSz="914400">
              <a:lnSpc>
                <a:spcPct val="90000"/>
              </a:lnSpc>
              <a:spcAft>
                <a:spcPts val="600"/>
              </a:spcAft>
              <a:buClr>
                <a:srgbClr val="0078C8"/>
              </a:buClr>
              <a:buFont typeface="Arial" panose="020B0604020202020204" pitchFamily="34" charset="0"/>
              <a:buChar char="•"/>
            </a:pPr>
            <a:endParaRPr lang="en-US" sz="1400" dirty="0"/>
          </a:p>
          <a:p>
            <a:pPr defTabSz="914400">
              <a:lnSpc>
                <a:spcPct val="90000"/>
              </a:lnSpc>
              <a:spcAft>
                <a:spcPts val="600"/>
              </a:spcAft>
              <a:buClr>
                <a:srgbClr val="0078C8"/>
              </a:buClr>
            </a:pPr>
            <a:r>
              <a:rPr lang="en-US" sz="1400" dirty="0"/>
              <a:t> </a:t>
            </a:r>
            <a:r>
              <a:rPr lang="en-US" sz="1400" b="1" dirty="0"/>
              <a:t>E</a:t>
            </a:r>
            <a:r>
              <a:rPr lang="en-US" sz="1400" dirty="0"/>
              <a:t>xtracellular </a:t>
            </a:r>
            <a:r>
              <a:rPr lang="en-US" sz="1400" b="1" dirty="0"/>
              <a:t>P</a:t>
            </a:r>
            <a:r>
              <a:rPr lang="en-US" sz="1400" dirty="0"/>
              <a:t>olymeric </a:t>
            </a:r>
            <a:r>
              <a:rPr lang="en-US" sz="1400" b="1" dirty="0"/>
              <a:t>S</a:t>
            </a:r>
            <a:r>
              <a:rPr lang="en-US" sz="1400" dirty="0"/>
              <a:t>ubstances (EPS)</a:t>
            </a:r>
          </a:p>
          <a:p>
            <a:pPr marL="257175" indent="-228600" defTabSz="914400">
              <a:lnSpc>
                <a:spcPct val="90000"/>
              </a:lnSpc>
              <a:spcAft>
                <a:spcPts val="600"/>
              </a:spcAft>
              <a:buFont typeface="Arial" panose="020B0604020202020204" pitchFamily="34" charset="0"/>
              <a:buChar char="•"/>
            </a:pPr>
            <a:endParaRPr lang="en-US" sz="1200" dirty="0"/>
          </a:p>
          <a:p>
            <a:pPr marL="257175" indent="-228600" defTabSz="914400">
              <a:lnSpc>
                <a:spcPct val="90000"/>
              </a:lnSpc>
              <a:spcAft>
                <a:spcPts val="600"/>
              </a:spcAft>
              <a:buFont typeface="Arial" panose="020B0604020202020204" pitchFamily="34" charset="0"/>
              <a:buChar char="•"/>
            </a:pPr>
            <a:r>
              <a:rPr lang="en-US" sz="1200" dirty="0"/>
              <a:t>EPS includes proteins, genetic material, polysaccharides (not required)</a:t>
            </a:r>
          </a:p>
          <a:p>
            <a:pPr marL="28575" defTabSz="914400">
              <a:lnSpc>
                <a:spcPct val="90000"/>
              </a:lnSpc>
              <a:spcAft>
                <a:spcPts val="600"/>
              </a:spcAft>
            </a:pPr>
            <a:endParaRPr lang="en-US" sz="1200" dirty="0"/>
          </a:p>
          <a:p>
            <a:pPr marL="600075" lvl="1" indent="-228600" defTabSz="914400">
              <a:lnSpc>
                <a:spcPct val="90000"/>
              </a:lnSpc>
              <a:spcAft>
                <a:spcPts val="600"/>
              </a:spcAft>
              <a:buClr>
                <a:srgbClr val="0078C8"/>
              </a:buClr>
              <a:buFont typeface="Arial" panose="020B0604020202020204" pitchFamily="34" charset="0"/>
              <a:buChar char="•"/>
            </a:pPr>
            <a:r>
              <a:rPr lang="en-US" sz="1200" b="1" dirty="0"/>
              <a:t>Bacteria</a:t>
            </a:r>
          </a:p>
          <a:p>
            <a:pPr marL="600075" lvl="1" indent="-228600" defTabSz="914400">
              <a:lnSpc>
                <a:spcPct val="90000"/>
              </a:lnSpc>
              <a:spcAft>
                <a:spcPts val="600"/>
              </a:spcAft>
              <a:buClr>
                <a:srgbClr val="0078C8"/>
              </a:buClr>
              <a:buFont typeface="Arial" panose="020B0604020202020204" pitchFamily="34" charset="0"/>
              <a:buChar char="•"/>
            </a:pPr>
            <a:r>
              <a:rPr lang="en-US" sz="1200" b="1" dirty="0"/>
              <a:t>Fungi</a:t>
            </a:r>
          </a:p>
          <a:p>
            <a:pPr marL="600075" lvl="1" indent="-228600" defTabSz="914400">
              <a:lnSpc>
                <a:spcPct val="90000"/>
              </a:lnSpc>
              <a:spcAft>
                <a:spcPts val="600"/>
              </a:spcAft>
              <a:buClr>
                <a:srgbClr val="0078C8"/>
              </a:buClr>
              <a:buFont typeface="Arial" panose="020B0604020202020204" pitchFamily="34" charset="0"/>
              <a:buChar char="•"/>
            </a:pPr>
            <a:r>
              <a:rPr lang="en-US" sz="1200" b="1" dirty="0"/>
              <a:t>Algae</a:t>
            </a:r>
          </a:p>
          <a:p>
            <a:pPr marL="600075" lvl="1" indent="-228600" defTabSz="914400">
              <a:lnSpc>
                <a:spcPct val="90000"/>
              </a:lnSpc>
              <a:spcAft>
                <a:spcPts val="600"/>
              </a:spcAft>
              <a:buClr>
                <a:srgbClr val="0078C8"/>
              </a:buClr>
              <a:buFont typeface="Arial" panose="020B0604020202020204" pitchFamily="34" charset="0"/>
              <a:buChar char="•"/>
            </a:pPr>
            <a:r>
              <a:rPr lang="en-US" sz="1200" b="1" dirty="0"/>
              <a:t>Yeasts </a:t>
            </a:r>
          </a:p>
          <a:p>
            <a:pPr marL="600075" lvl="1" indent="-228600" defTabSz="914400">
              <a:lnSpc>
                <a:spcPct val="90000"/>
              </a:lnSpc>
              <a:spcAft>
                <a:spcPts val="600"/>
              </a:spcAft>
              <a:buClr>
                <a:srgbClr val="0078C8"/>
              </a:buClr>
              <a:buFont typeface="Arial" panose="020B0604020202020204" pitchFamily="34" charset="0"/>
              <a:buChar char="•"/>
            </a:pPr>
            <a:r>
              <a:rPr lang="en-US" sz="1200" b="1" dirty="0"/>
              <a:t>Protozoa</a:t>
            </a:r>
          </a:p>
          <a:p>
            <a:pPr marL="600075" lvl="1" indent="-228600" defTabSz="914400">
              <a:lnSpc>
                <a:spcPct val="90000"/>
              </a:lnSpc>
              <a:spcAft>
                <a:spcPts val="600"/>
              </a:spcAft>
              <a:buClr>
                <a:srgbClr val="0078C8"/>
              </a:buClr>
              <a:buFont typeface="Arial" panose="020B0604020202020204" pitchFamily="34" charset="0"/>
              <a:buChar char="•"/>
            </a:pPr>
            <a:endParaRPr lang="en-US" sz="1200" dirty="0"/>
          </a:p>
          <a:p>
            <a:pPr marL="257175" indent="-228600" defTabSz="914400">
              <a:lnSpc>
                <a:spcPct val="90000"/>
              </a:lnSpc>
              <a:spcAft>
                <a:spcPts val="600"/>
              </a:spcAft>
              <a:buFont typeface="Arial" panose="020B0604020202020204" pitchFamily="34" charset="0"/>
              <a:buChar char="•"/>
            </a:pPr>
            <a:r>
              <a:rPr lang="en-US" sz="1200" dirty="0"/>
              <a:t>One or typically more species in a biofilm</a:t>
            </a:r>
          </a:p>
          <a:p>
            <a:pPr marL="257175" lvl="1" indent="-228600" defTabSz="914400">
              <a:lnSpc>
                <a:spcPct val="90000"/>
              </a:lnSpc>
              <a:spcAft>
                <a:spcPts val="600"/>
              </a:spcAft>
              <a:buClr>
                <a:srgbClr val="0078C8"/>
              </a:buClr>
              <a:buFont typeface="Arial" panose="020B0604020202020204" pitchFamily="34" charset="0"/>
              <a:buChar char="•"/>
            </a:pPr>
            <a:endParaRPr lang="en-US" sz="1200" dirty="0"/>
          </a:p>
          <a:p>
            <a:pPr marL="257175" lvl="1" indent="-228600" defTabSz="914400">
              <a:lnSpc>
                <a:spcPct val="90000"/>
              </a:lnSpc>
              <a:spcAft>
                <a:spcPts val="600"/>
              </a:spcAft>
              <a:buClr>
                <a:srgbClr val="0078C8"/>
              </a:buClr>
              <a:buFont typeface="Arial" panose="020B0604020202020204" pitchFamily="34" charset="0"/>
              <a:buChar char="•"/>
            </a:pPr>
            <a:r>
              <a:rPr lang="en-US" sz="1200" dirty="0"/>
              <a:t>Most common form of growth for microorganisms</a:t>
            </a:r>
          </a:p>
          <a:p>
            <a:pPr marL="257175" lvl="1" indent="-228600" defTabSz="914400">
              <a:lnSpc>
                <a:spcPct val="90000"/>
              </a:lnSpc>
              <a:spcAft>
                <a:spcPts val="600"/>
              </a:spcAft>
              <a:buClr>
                <a:srgbClr val="0078C8"/>
              </a:buClr>
              <a:buFont typeface="Arial" panose="020B0604020202020204" pitchFamily="34" charset="0"/>
              <a:buChar char="•"/>
            </a:pPr>
            <a:endParaRPr lang="en-US" sz="1200" dirty="0"/>
          </a:p>
          <a:p>
            <a:pPr marL="257175" lvl="1" indent="-228600" defTabSz="914400">
              <a:lnSpc>
                <a:spcPct val="90000"/>
              </a:lnSpc>
              <a:spcAft>
                <a:spcPts val="600"/>
              </a:spcAft>
              <a:buClr>
                <a:srgbClr val="0078C8"/>
              </a:buClr>
              <a:buFont typeface="Arial" panose="020B0604020202020204" pitchFamily="34" charset="0"/>
              <a:buChar char="•"/>
            </a:pPr>
            <a:r>
              <a:rPr lang="en-US" sz="1200" dirty="0"/>
              <a:t>Protected form of growth : KEY SURVIVAL FACTOR</a:t>
            </a:r>
          </a:p>
          <a:p>
            <a:pPr marL="257175" lvl="1" indent="-228600" defTabSz="914400">
              <a:lnSpc>
                <a:spcPct val="90000"/>
              </a:lnSpc>
              <a:spcAft>
                <a:spcPts val="600"/>
              </a:spcAft>
              <a:buClr>
                <a:srgbClr val="0078C8"/>
              </a:buClr>
              <a:buFont typeface="Arial" panose="020B0604020202020204" pitchFamily="34" charset="0"/>
              <a:buChar char="•"/>
            </a:pPr>
            <a:endParaRPr lang="en-US" sz="1200" dirty="0"/>
          </a:p>
        </p:txBody>
      </p:sp>
      <p:pic>
        <p:nvPicPr>
          <p:cNvPr id="6" name="Picture 5">
            <a:extLst>
              <a:ext uri="{FF2B5EF4-FFF2-40B4-BE49-F238E27FC236}">
                <a16:creationId xmlns:a16="http://schemas.microsoft.com/office/drawing/2014/main" id="{EE1E920E-05D9-4BA0-972A-3EB50849F8AB}"/>
              </a:ext>
            </a:extLst>
          </p:cNvPr>
          <p:cNvPicPr>
            <a:picLocks noChangeAspect="1"/>
          </p:cNvPicPr>
          <p:nvPr/>
        </p:nvPicPr>
        <p:blipFill rotWithShape="1">
          <a:blip r:embed="rId3"/>
          <a:srcRect l="18326" r="14959" b="-1"/>
          <a:stretch/>
        </p:blipFill>
        <p:spPr>
          <a:xfrm>
            <a:off x="5029200" y="1524000"/>
            <a:ext cx="3805552" cy="4272681"/>
          </a:xfrm>
          <a:prstGeom prst="rect">
            <a:avLst/>
          </a:prstGeom>
        </p:spPr>
      </p:pic>
    </p:spTree>
    <p:extLst>
      <p:ext uri="{BB962C8B-B14F-4D97-AF65-F5344CB8AC3E}">
        <p14:creationId xmlns:p14="http://schemas.microsoft.com/office/powerpoint/2010/main" val="2706937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41" name="Rectangle 5"/>
          <p:cNvSpPr>
            <a:spLocks noGrp="1" noChangeArrowheads="1"/>
          </p:cNvSpPr>
          <p:nvPr>
            <p:ph type="ctrTitle" idx="4294967295"/>
          </p:nvPr>
        </p:nvSpPr>
        <p:spPr>
          <a:xfrm>
            <a:off x="0" y="457200"/>
            <a:ext cx="9144000" cy="693738"/>
          </a:xfrm>
        </p:spPr>
        <p:txBody>
          <a:bodyPr>
            <a:normAutofit/>
          </a:bodyPr>
          <a:lstStyle/>
          <a:p>
            <a:r>
              <a:rPr lang="en-US" sz="2800" b="1" dirty="0">
                <a:solidFill>
                  <a:srgbClr val="FF0000"/>
                </a:solidFill>
                <a:sym typeface="Arial" pitchFamily="34" charset="0"/>
              </a:rPr>
              <a:t>Why do microorganisms form biofilms?</a:t>
            </a:r>
          </a:p>
        </p:txBody>
      </p:sp>
      <p:sp>
        <p:nvSpPr>
          <p:cNvPr id="2" name="TextBox 1"/>
          <p:cNvSpPr txBox="1"/>
          <p:nvPr/>
        </p:nvSpPr>
        <p:spPr>
          <a:xfrm>
            <a:off x="152400" y="1700511"/>
            <a:ext cx="4724400" cy="4862870"/>
          </a:xfrm>
          <a:prstGeom prst="rect">
            <a:avLst/>
          </a:prstGeom>
          <a:noFill/>
        </p:spPr>
        <p:txBody>
          <a:bodyPr wrap="square" rtlCol="0">
            <a:spAutoFit/>
          </a:bodyPr>
          <a:lstStyle/>
          <a:p>
            <a:pPr marL="557213" lvl="3" indent="-214313">
              <a:lnSpc>
                <a:spcPct val="150000"/>
              </a:lnSpc>
              <a:buClr>
                <a:srgbClr val="0078C8"/>
              </a:buClr>
              <a:buFont typeface="Arial" panose="020B0604020202020204" pitchFamily="34" charset="0"/>
              <a:buChar char="•"/>
            </a:pPr>
            <a:endParaRPr lang="en-IE" sz="2000" dirty="0">
              <a:latin typeface="Arial Rounded MT Bold" panose="020F0704030504030204" pitchFamily="34" charset="0"/>
            </a:endParaRPr>
          </a:p>
          <a:p>
            <a:pPr marL="557213" lvl="3" indent="-214313">
              <a:buClr>
                <a:srgbClr val="0078C8"/>
              </a:buClr>
              <a:buFont typeface="Courier New" panose="02070309020205020404" pitchFamily="49" charset="0"/>
              <a:buChar char="o"/>
            </a:pPr>
            <a:r>
              <a:rPr lang="en-IE" sz="2000" b="1" dirty="0">
                <a:latin typeface="+mj-lt"/>
              </a:rPr>
              <a:t>Biofilm provides a protective layer from environmental  stress</a:t>
            </a:r>
            <a:br>
              <a:rPr lang="en-IE" sz="2000" b="1" dirty="0">
                <a:latin typeface="+mj-lt"/>
              </a:rPr>
            </a:br>
            <a:br>
              <a:rPr lang="en-IE" sz="2000" b="1" dirty="0">
                <a:latin typeface="+mj-lt"/>
              </a:rPr>
            </a:br>
            <a:r>
              <a:rPr lang="en-IE" sz="2000" b="1" dirty="0">
                <a:latin typeface="+mj-lt"/>
              </a:rPr>
              <a:t>(e.g. can be &gt;1500 less susceptible to certain biocides)</a:t>
            </a:r>
          </a:p>
          <a:p>
            <a:pPr marL="685800" lvl="4">
              <a:buClr>
                <a:srgbClr val="0078C8"/>
              </a:buClr>
            </a:pPr>
            <a:endParaRPr lang="en-IE" sz="2000" b="1" dirty="0">
              <a:latin typeface="+mj-lt"/>
            </a:endParaRPr>
          </a:p>
          <a:p>
            <a:pPr marL="620316" lvl="4" indent="-214313">
              <a:lnSpc>
                <a:spcPct val="150000"/>
              </a:lnSpc>
              <a:buClr>
                <a:srgbClr val="0078C8"/>
              </a:buClr>
              <a:buFont typeface="Courier New" panose="02070309020205020404" pitchFamily="49" charset="0"/>
              <a:buChar char="o"/>
            </a:pPr>
            <a:r>
              <a:rPr lang="en-IE" sz="2000" b="1" dirty="0">
                <a:latin typeface="+mj-lt"/>
              </a:rPr>
              <a:t>Allows interaction opportunities for  microorganisms</a:t>
            </a:r>
          </a:p>
          <a:p>
            <a:pPr marL="620316" lvl="4" indent="-214313">
              <a:lnSpc>
                <a:spcPct val="150000"/>
              </a:lnSpc>
              <a:buClr>
                <a:srgbClr val="0078C8"/>
              </a:buClr>
              <a:buFont typeface="Courier New" panose="02070309020205020404" pitchFamily="49" charset="0"/>
              <a:buChar char="o"/>
            </a:pPr>
            <a:r>
              <a:rPr lang="en-IE" sz="2000" b="1" dirty="0">
                <a:latin typeface="+mj-lt"/>
              </a:rPr>
              <a:t>Access to nutrients</a:t>
            </a:r>
          </a:p>
          <a:p>
            <a:pPr marL="620316" lvl="4" indent="-214313">
              <a:lnSpc>
                <a:spcPct val="150000"/>
              </a:lnSpc>
              <a:buClr>
                <a:srgbClr val="0078C8"/>
              </a:buClr>
              <a:buFont typeface="Courier New" panose="02070309020205020404" pitchFamily="49" charset="0"/>
              <a:buChar char="o"/>
            </a:pPr>
            <a:r>
              <a:rPr lang="en-IE" sz="2000" b="1" dirty="0">
                <a:latin typeface="+mj-lt"/>
              </a:rPr>
              <a:t>Protects from Amoebae/Neutrophils </a:t>
            </a:r>
          </a:p>
          <a:p>
            <a:pPr marL="900113" lvl="2" indent="-214313">
              <a:buClr>
                <a:srgbClr val="0078C8"/>
              </a:buClr>
              <a:buFont typeface="Courier New" panose="02070309020205020404" pitchFamily="49" charset="0"/>
              <a:buChar char="o"/>
            </a:pPr>
            <a:endParaRPr lang="en-IE" sz="2000" dirty="0">
              <a:latin typeface="Arial Rounded MT Bold" panose="020F0704030504030204" pitchFamily="34" charset="0"/>
            </a:endParaRPr>
          </a:p>
          <a:p>
            <a:pPr marL="900113" lvl="2" indent="-214313">
              <a:buClr>
                <a:srgbClr val="0078C8"/>
              </a:buClr>
              <a:buFont typeface="Courier New" panose="02070309020205020404" pitchFamily="49" charset="0"/>
              <a:buChar char="o"/>
            </a:pPr>
            <a:endParaRPr lang="en-IE" sz="2000" dirty="0">
              <a:latin typeface="Arial Rounded MT Bold" panose="020F0704030504030204" pitchFamily="34" charset="0"/>
            </a:endParaRPr>
          </a:p>
        </p:txBody>
      </p:sp>
      <p:grpSp>
        <p:nvGrpSpPr>
          <p:cNvPr id="3" name="Group 2"/>
          <p:cNvGrpSpPr/>
          <p:nvPr/>
        </p:nvGrpSpPr>
        <p:grpSpPr>
          <a:xfrm>
            <a:off x="5004049" y="1916832"/>
            <a:ext cx="3780419" cy="3359535"/>
            <a:chOff x="5469222" y="1191072"/>
            <a:chExt cx="3102778" cy="3158231"/>
          </a:xfrm>
        </p:grpSpPr>
        <p:sp>
          <p:nvSpPr>
            <p:cNvPr id="7" name="Sechseck 17"/>
            <p:cNvSpPr/>
            <p:nvPr/>
          </p:nvSpPr>
          <p:spPr bwMode="auto">
            <a:xfrm>
              <a:off x="6447309" y="1191072"/>
              <a:ext cx="1158562" cy="998760"/>
            </a:xfrm>
            <a:prstGeom prst="hexagon">
              <a:avLst>
                <a:gd name="adj" fmla="val 27281"/>
                <a:gd name="vf" fmla="val 115470"/>
              </a:avLst>
            </a:prstGeom>
            <a:solidFill>
              <a:schemeClr val="accent2"/>
            </a:solidFill>
            <a:ln>
              <a:noFill/>
            </a:ln>
            <a:effectLst>
              <a:outerShdw blurRad="50800" dist="25400" dir="2700000" algn="tl" rotWithShape="0">
                <a:srgbClr val="000000">
                  <a:alpha val="50000"/>
                </a:srgbClr>
              </a:outerShdw>
            </a:effectLst>
          </p:spPr>
          <p:txBody>
            <a:bodyPr lIns="54000" tIns="0" rIns="54000" bIns="0" anchor="ctr"/>
            <a:lstStyle/>
            <a:p>
              <a:pPr algn="ctr">
                <a:lnSpc>
                  <a:spcPct val="105000"/>
                </a:lnSpc>
                <a:buClr>
                  <a:schemeClr val="tx2"/>
                </a:buClr>
                <a:buSzPct val="120000"/>
              </a:pPr>
              <a:r>
                <a:rPr lang="en-US" sz="1100" b="1" dirty="0">
                  <a:solidFill>
                    <a:srgbClr val="FFFFFF"/>
                  </a:solidFill>
                  <a:ea typeface="ＭＳ Ｐゴシック" pitchFamily="34" charset="-128"/>
                </a:rPr>
                <a:t>Antimicrobial agents</a:t>
              </a:r>
            </a:p>
          </p:txBody>
        </p:sp>
        <p:sp>
          <p:nvSpPr>
            <p:cNvPr id="8" name="Sechseck 18"/>
            <p:cNvSpPr/>
            <p:nvPr/>
          </p:nvSpPr>
          <p:spPr bwMode="auto">
            <a:xfrm>
              <a:off x="6447309" y="3350543"/>
              <a:ext cx="1158562" cy="998760"/>
            </a:xfrm>
            <a:prstGeom prst="hexagon">
              <a:avLst>
                <a:gd name="adj" fmla="val 27281"/>
                <a:gd name="vf" fmla="val 115470"/>
              </a:avLst>
            </a:prstGeom>
            <a:solidFill>
              <a:schemeClr val="accent2"/>
            </a:solidFill>
            <a:ln>
              <a:noFill/>
            </a:ln>
            <a:effectLst>
              <a:outerShdw blurRad="50800" dist="25400" dir="2700000" algn="tl" rotWithShape="0">
                <a:srgbClr val="000000">
                  <a:alpha val="50000"/>
                </a:srgbClr>
              </a:outerShdw>
            </a:effectLst>
          </p:spPr>
          <p:txBody>
            <a:bodyPr lIns="54000" tIns="54000" rIns="54000" bIns="54000" anchor="ctr" anchorCtr="0"/>
            <a:lstStyle/>
            <a:p>
              <a:pPr algn="ctr">
                <a:lnSpc>
                  <a:spcPct val="105000"/>
                </a:lnSpc>
                <a:spcAft>
                  <a:spcPts val="225"/>
                </a:spcAft>
                <a:buClr>
                  <a:schemeClr val="tx2"/>
                </a:buClr>
                <a:buSzPct val="120000"/>
              </a:pPr>
              <a:r>
                <a:rPr lang="en-US" sz="1100" b="1" dirty="0">
                  <a:solidFill>
                    <a:schemeClr val="bg1"/>
                  </a:solidFill>
                  <a:ea typeface="ＭＳ Ｐゴシック" pitchFamily="34" charset="-128"/>
                </a:rPr>
                <a:t>Dehydration</a:t>
              </a:r>
            </a:p>
          </p:txBody>
        </p:sp>
        <p:sp>
          <p:nvSpPr>
            <p:cNvPr id="9" name="Sechseck 19"/>
            <p:cNvSpPr/>
            <p:nvPr/>
          </p:nvSpPr>
          <p:spPr bwMode="auto">
            <a:xfrm>
              <a:off x="6421009" y="2248508"/>
              <a:ext cx="1211161" cy="1044104"/>
            </a:xfrm>
            <a:prstGeom prst="hexagon">
              <a:avLst>
                <a:gd name="adj" fmla="val 27281"/>
                <a:gd name="vf" fmla="val 115470"/>
              </a:avLst>
            </a:prstGeom>
            <a:solidFill>
              <a:schemeClr val="tx2"/>
            </a:solidFill>
            <a:ln>
              <a:noFill/>
            </a:ln>
            <a:effectLst>
              <a:outerShdw blurRad="50800" dist="25400" dir="2700000" algn="tl" rotWithShape="0">
                <a:srgbClr val="000000">
                  <a:alpha val="50000"/>
                </a:srgbClr>
              </a:outerShdw>
            </a:effectLst>
          </p:spPr>
          <p:txBody>
            <a:bodyPr lIns="54000" tIns="0" rIns="54000" bIns="0" anchor="ctr"/>
            <a:lstStyle/>
            <a:p>
              <a:pPr algn="ctr">
                <a:lnSpc>
                  <a:spcPct val="105000"/>
                </a:lnSpc>
                <a:buClr>
                  <a:schemeClr val="tx2"/>
                </a:buClr>
                <a:buSzPct val="120000"/>
              </a:pPr>
              <a:r>
                <a:rPr lang="en-US" sz="1600" b="1" dirty="0">
                  <a:solidFill>
                    <a:srgbClr val="FFFFFF"/>
                  </a:solidFill>
                  <a:ea typeface="ＭＳ Ｐゴシック" pitchFamily="34" charset="-128"/>
                </a:rPr>
                <a:t>Protection</a:t>
              </a:r>
            </a:p>
          </p:txBody>
        </p:sp>
        <p:sp>
          <p:nvSpPr>
            <p:cNvPr id="10" name="Sechseck 20"/>
            <p:cNvSpPr/>
            <p:nvPr/>
          </p:nvSpPr>
          <p:spPr bwMode="auto">
            <a:xfrm>
              <a:off x="7413438" y="1731120"/>
              <a:ext cx="1158562" cy="998760"/>
            </a:xfrm>
            <a:prstGeom prst="hexagon">
              <a:avLst>
                <a:gd name="adj" fmla="val 27281"/>
                <a:gd name="vf" fmla="val 115470"/>
              </a:avLst>
            </a:prstGeom>
            <a:solidFill>
              <a:schemeClr val="accent2"/>
            </a:solidFill>
            <a:ln>
              <a:noFill/>
            </a:ln>
            <a:effectLst>
              <a:outerShdw blurRad="50800" dist="25400" dir="2700000" algn="tl" rotWithShape="0">
                <a:srgbClr val="000000">
                  <a:alpha val="50000"/>
                </a:srgbClr>
              </a:outerShdw>
            </a:effectLst>
          </p:spPr>
          <p:txBody>
            <a:bodyPr lIns="54000" tIns="54000" rIns="54000" bIns="54000" anchor="ctr" anchorCtr="0"/>
            <a:lstStyle/>
            <a:p>
              <a:pPr algn="ctr">
                <a:lnSpc>
                  <a:spcPct val="105000"/>
                </a:lnSpc>
                <a:spcAft>
                  <a:spcPts val="225"/>
                </a:spcAft>
                <a:buClr>
                  <a:schemeClr val="tx2"/>
                </a:buClr>
                <a:buSzPct val="120000"/>
              </a:pPr>
              <a:r>
                <a:rPr lang="en-US" sz="1100" b="1" dirty="0">
                  <a:solidFill>
                    <a:schemeClr val="bg1"/>
                  </a:solidFill>
                  <a:ea typeface="ＭＳ Ｐゴシック" pitchFamily="34" charset="-128"/>
                </a:rPr>
                <a:t>Metal toxicity</a:t>
              </a:r>
            </a:p>
          </p:txBody>
        </p:sp>
        <p:sp>
          <p:nvSpPr>
            <p:cNvPr id="11" name="Sechseck 21"/>
            <p:cNvSpPr/>
            <p:nvPr/>
          </p:nvSpPr>
          <p:spPr bwMode="auto">
            <a:xfrm>
              <a:off x="5469222" y="1731120"/>
              <a:ext cx="1158562" cy="998760"/>
            </a:xfrm>
            <a:prstGeom prst="hexagon">
              <a:avLst>
                <a:gd name="adj" fmla="val 27281"/>
                <a:gd name="vf" fmla="val 115470"/>
              </a:avLst>
            </a:prstGeom>
            <a:solidFill>
              <a:schemeClr val="accent2"/>
            </a:solidFill>
            <a:ln>
              <a:noFill/>
            </a:ln>
            <a:effectLst>
              <a:outerShdw blurRad="50800" dist="25400" dir="2700000" algn="tl" rotWithShape="0">
                <a:srgbClr val="000000">
                  <a:alpha val="50000"/>
                </a:srgbClr>
              </a:outerShdw>
            </a:effectLst>
          </p:spPr>
          <p:txBody>
            <a:bodyPr lIns="54000" tIns="54000" rIns="54000" bIns="54000" anchor="ctr" anchorCtr="0"/>
            <a:lstStyle/>
            <a:p>
              <a:pPr algn="ctr">
                <a:lnSpc>
                  <a:spcPct val="105000"/>
                </a:lnSpc>
                <a:spcAft>
                  <a:spcPts val="225"/>
                </a:spcAft>
                <a:buClr>
                  <a:schemeClr val="tx2"/>
                </a:buClr>
                <a:buSzPct val="120000"/>
              </a:pPr>
              <a:r>
                <a:rPr lang="en-US" sz="1100" b="1" dirty="0">
                  <a:solidFill>
                    <a:schemeClr val="bg1"/>
                  </a:solidFill>
                  <a:ea typeface="ＭＳ Ｐゴシック" pitchFamily="34" charset="-128"/>
                </a:rPr>
                <a:t>UV</a:t>
              </a:r>
            </a:p>
          </p:txBody>
        </p:sp>
        <p:sp>
          <p:nvSpPr>
            <p:cNvPr id="12" name="Sechseck 22"/>
            <p:cNvSpPr/>
            <p:nvPr/>
          </p:nvSpPr>
          <p:spPr bwMode="auto">
            <a:xfrm>
              <a:off x="7413438" y="2811240"/>
              <a:ext cx="1158562" cy="998760"/>
            </a:xfrm>
            <a:prstGeom prst="hexagon">
              <a:avLst>
                <a:gd name="adj" fmla="val 27281"/>
                <a:gd name="vf" fmla="val 115470"/>
              </a:avLst>
            </a:prstGeom>
            <a:solidFill>
              <a:schemeClr val="accent2"/>
            </a:solidFill>
            <a:ln>
              <a:noFill/>
            </a:ln>
            <a:effectLst>
              <a:outerShdw blurRad="50800" dist="25400" dir="2700000" algn="tl" rotWithShape="0">
                <a:srgbClr val="000000">
                  <a:alpha val="50000"/>
                </a:srgbClr>
              </a:outerShdw>
            </a:effectLst>
          </p:spPr>
          <p:txBody>
            <a:bodyPr lIns="54000" tIns="54000" rIns="54000" bIns="54000" anchor="ctr" anchorCtr="0"/>
            <a:lstStyle/>
            <a:p>
              <a:pPr algn="ctr">
                <a:lnSpc>
                  <a:spcPct val="105000"/>
                </a:lnSpc>
                <a:spcAft>
                  <a:spcPts val="225"/>
                </a:spcAft>
                <a:buClr>
                  <a:schemeClr val="tx2"/>
                </a:buClr>
                <a:buSzPct val="120000"/>
              </a:pPr>
              <a:r>
                <a:rPr lang="en-US" sz="1100" b="1" dirty="0">
                  <a:solidFill>
                    <a:schemeClr val="bg1"/>
                  </a:solidFill>
                  <a:ea typeface="ＭＳ Ｐゴシック" pitchFamily="34" charset="-128"/>
                </a:rPr>
                <a:t>Acid stress</a:t>
              </a:r>
            </a:p>
          </p:txBody>
        </p:sp>
        <p:sp>
          <p:nvSpPr>
            <p:cNvPr id="13" name="Sechseck 23"/>
            <p:cNvSpPr/>
            <p:nvPr/>
          </p:nvSpPr>
          <p:spPr bwMode="auto">
            <a:xfrm>
              <a:off x="5469222" y="2811240"/>
              <a:ext cx="1158562" cy="998760"/>
            </a:xfrm>
            <a:prstGeom prst="hexagon">
              <a:avLst>
                <a:gd name="adj" fmla="val 27281"/>
                <a:gd name="vf" fmla="val 115470"/>
              </a:avLst>
            </a:prstGeom>
            <a:solidFill>
              <a:schemeClr val="accent2"/>
            </a:solidFill>
            <a:ln>
              <a:noFill/>
            </a:ln>
            <a:effectLst>
              <a:outerShdw blurRad="50800" dist="25400" dir="2700000" algn="tl" rotWithShape="0">
                <a:srgbClr val="000000">
                  <a:alpha val="50000"/>
                </a:srgbClr>
              </a:outerShdw>
            </a:effectLst>
          </p:spPr>
          <p:txBody>
            <a:bodyPr lIns="54000" tIns="54000" rIns="54000" bIns="54000" anchor="ctr" anchorCtr="0"/>
            <a:lstStyle/>
            <a:p>
              <a:pPr algn="ctr">
                <a:lnSpc>
                  <a:spcPct val="105000"/>
                </a:lnSpc>
                <a:spcAft>
                  <a:spcPts val="225"/>
                </a:spcAft>
                <a:buClr>
                  <a:schemeClr val="tx2"/>
                </a:buClr>
                <a:buSzPct val="120000"/>
              </a:pPr>
              <a:r>
                <a:rPr lang="en-US" sz="1100" b="1" dirty="0">
                  <a:solidFill>
                    <a:schemeClr val="bg1"/>
                  </a:solidFill>
                  <a:ea typeface="ＭＳ Ｐゴシック" pitchFamily="34" charset="-128"/>
                </a:rPr>
                <a:t>Phagocytosis</a:t>
              </a:r>
            </a:p>
          </p:txBody>
        </p:sp>
      </p:grpSp>
    </p:spTree>
    <p:extLst>
      <p:ext uri="{BB962C8B-B14F-4D97-AF65-F5344CB8AC3E}">
        <p14:creationId xmlns:p14="http://schemas.microsoft.com/office/powerpoint/2010/main" val="4138243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a:xfrm>
            <a:off x="670560" y="324556"/>
            <a:ext cx="8092440" cy="685800"/>
          </a:xfrm>
          <a:solidFill>
            <a:schemeClr val="bg1"/>
          </a:solidFill>
        </p:spPr>
        <p:txBody>
          <a:bodyPr>
            <a:normAutofit/>
          </a:bodyPr>
          <a:lstStyle/>
          <a:p>
            <a:pPr eaLnBrk="1" hangingPunct="1"/>
            <a:r>
              <a:rPr lang="en-US" altLang="en-US" b="1" dirty="0">
                <a:solidFill>
                  <a:srgbClr val="FF0000"/>
                </a:solidFill>
              </a:rPr>
              <a:t>Formation of Biofilm</a:t>
            </a:r>
          </a:p>
        </p:txBody>
      </p:sp>
      <p:sp>
        <p:nvSpPr>
          <p:cNvPr id="30724" name="Content Placeholder 3"/>
          <p:cNvSpPr>
            <a:spLocks noGrp="1"/>
          </p:cNvSpPr>
          <p:nvPr>
            <p:ph idx="1"/>
          </p:nvPr>
        </p:nvSpPr>
        <p:spPr>
          <a:xfrm>
            <a:off x="448753" y="1413271"/>
            <a:ext cx="7795655" cy="339329"/>
          </a:xfrm>
        </p:spPr>
        <p:txBody>
          <a:bodyPr>
            <a:noAutofit/>
          </a:bodyPr>
          <a:lstStyle/>
          <a:p>
            <a:pPr eaLnBrk="1" hangingPunct="1"/>
            <a:r>
              <a:rPr lang="en-US" altLang="en-US" sz="2000" dirty="0"/>
              <a:t>Initial attachment improved by presence of flagella (for some species, </a:t>
            </a:r>
            <a:r>
              <a:rPr lang="en-US" altLang="en-US" sz="2000" i="1" dirty="0"/>
              <a:t>Listeria, </a:t>
            </a:r>
            <a:r>
              <a:rPr lang="en-US" altLang="en-US" sz="2000" dirty="0"/>
              <a:t>this makes formation temperature dependent)</a:t>
            </a:r>
          </a:p>
          <a:p>
            <a:pPr eaLnBrk="1" hangingPunct="1"/>
            <a:r>
              <a:rPr lang="en-US" altLang="en-US" sz="2000" dirty="0"/>
              <a:t>Initial growth rate dependent on available nutrient and temperature</a:t>
            </a:r>
          </a:p>
          <a:p>
            <a:pPr eaLnBrk="1" hangingPunct="1"/>
            <a:r>
              <a:rPr lang="en-US" altLang="en-US" sz="2000" dirty="0"/>
              <a:t>Once you get to 10</a:t>
            </a:r>
            <a:r>
              <a:rPr lang="en-US" altLang="en-US" sz="2000" baseline="30000" dirty="0"/>
              <a:t>5</a:t>
            </a:r>
            <a:r>
              <a:rPr lang="en-US" altLang="en-US" sz="2000" dirty="0"/>
              <a:t> to 10</a:t>
            </a:r>
            <a:r>
              <a:rPr lang="en-US" altLang="en-US" sz="2000" baseline="30000" dirty="0"/>
              <a:t>6</a:t>
            </a:r>
            <a:r>
              <a:rPr lang="en-US" altLang="en-US" sz="2000" dirty="0"/>
              <a:t> </a:t>
            </a:r>
            <a:r>
              <a:rPr lang="en-US" altLang="en-US" sz="2000" dirty="0" err="1"/>
              <a:t>cfu</a:t>
            </a:r>
            <a:r>
              <a:rPr lang="en-US" altLang="en-US" sz="2000" dirty="0"/>
              <a:t> you have a strong biofilm that will demonstrate resistance factors  </a:t>
            </a:r>
          </a:p>
        </p:txBody>
      </p:sp>
      <p:grpSp>
        <p:nvGrpSpPr>
          <p:cNvPr id="30725" name="Group 4"/>
          <p:cNvGrpSpPr>
            <a:grpSpLocks/>
          </p:cNvGrpSpPr>
          <p:nvPr/>
        </p:nvGrpSpPr>
        <p:grpSpPr bwMode="auto">
          <a:xfrm>
            <a:off x="685800" y="3609975"/>
            <a:ext cx="8039100" cy="2438400"/>
            <a:chOff x="179512" y="2570351"/>
            <a:chExt cx="3561092" cy="2574738"/>
          </a:xfrm>
        </p:grpSpPr>
        <p:pic>
          <p:nvPicPr>
            <p:cNvPr id="30726" name="Picture 5"/>
            <p:cNvPicPr>
              <a:picLocks noChangeAspect="1" noChangeArrowheads="1"/>
            </p:cNvPicPr>
            <p:nvPr/>
          </p:nvPicPr>
          <p:blipFill>
            <a:blip r:embed="rId3">
              <a:extLst>
                <a:ext uri="{28A0092B-C50C-407E-A947-70E740481C1C}">
                  <a14:useLocalDpi xmlns:a14="http://schemas.microsoft.com/office/drawing/2010/main" val="0"/>
                </a:ext>
              </a:extLst>
            </a:blip>
            <a:srcRect t="20999" r="33018" b="19440"/>
            <a:stretch>
              <a:fillRect/>
            </a:stretch>
          </p:blipFill>
          <p:spPr bwMode="auto">
            <a:xfrm>
              <a:off x="179512" y="2570351"/>
              <a:ext cx="3561092" cy="25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Rectangle 6"/>
            <p:cNvSpPr>
              <a:spLocks noChangeArrowheads="1"/>
            </p:cNvSpPr>
            <p:nvPr/>
          </p:nvSpPr>
          <p:spPr bwMode="auto">
            <a:xfrm>
              <a:off x="3131840" y="2570351"/>
              <a:ext cx="608764" cy="218217"/>
            </a:xfrm>
            <a:prstGeom prst="rect">
              <a:avLst/>
            </a:prstGeom>
            <a:solidFill>
              <a:schemeClr val="bg1"/>
            </a:solidFill>
            <a:ln w="9525" algn="ctr">
              <a:solidFill>
                <a:schemeClr val="bg1"/>
              </a:solidFill>
              <a:round/>
              <a:headEnd/>
              <a:tailEnd/>
            </a:ln>
          </p:spPr>
          <p:txBody>
            <a:bodyPr lIns="33750" tIns="17550" rIns="33750" bIns="17550"/>
            <a:lstStyle>
              <a:lvl1pPr eaLnBrk="0" hangingPunct="0">
                <a:spcBef>
                  <a:spcPts val="1500"/>
                </a:spcBef>
                <a:buBlip>
                  <a:blip r:embed="rId4"/>
                </a:buBlip>
                <a:defRPr sz="2100">
                  <a:solidFill>
                    <a:srgbClr val="004990"/>
                  </a:solidFill>
                  <a:latin typeface="Arial" pitchFamily="34" charset="0"/>
                </a:defRPr>
              </a:lvl1pPr>
              <a:lvl2pPr marL="742950" indent="-285750" eaLnBrk="0" hangingPunct="0">
                <a:spcBef>
                  <a:spcPts val="1000"/>
                </a:spcBef>
                <a:buSzPct val="100000"/>
                <a:buBlip>
                  <a:blip r:embed="rId5"/>
                </a:buBlip>
                <a:defRPr sz="1600">
                  <a:solidFill>
                    <a:schemeClr val="tx2"/>
                  </a:solidFill>
                  <a:latin typeface="Arial" pitchFamily="34" charset="0"/>
                </a:defRPr>
              </a:lvl2pPr>
              <a:lvl3pPr marL="1143000" indent="-228600" eaLnBrk="0" hangingPunct="0">
                <a:spcBef>
                  <a:spcPts val="500"/>
                </a:spcBef>
                <a:buFont typeface="Arial" pitchFamily="34" charset="0"/>
                <a:buChar char="•"/>
                <a:defRPr sz="1000">
                  <a:solidFill>
                    <a:schemeClr val="accent2"/>
                  </a:solidFill>
                  <a:latin typeface="Arial" pitchFamily="34" charset="0"/>
                </a:defRPr>
              </a:lvl3pPr>
              <a:lvl4pPr marL="1600200" indent="-228600" eaLnBrk="0" hangingPunct="0">
                <a:spcBef>
                  <a:spcPts val="500"/>
                </a:spcBef>
                <a:buFont typeface="Arial" pitchFamily="34" charset="0"/>
                <a:buChar char="–"/>
                <a:defRPr sz="1000">
                  <a:solidFill>
                    <a:schemeClr val="accent2"/>
                  </a:solidFill>
                  <a:latin typeface="Arial" pitchFamily="34" charset="0"/>
                </a:defRPr>
              </a:lvl4pPr>
              <a:lvl5pPr marL="2057400" indent="-228600" eaLnBrk="0" hangingPunct="0">
                <a:spcBef>
                  <a:spcPts val="500"/>
                </a:spcBef>
                <a:buFont typeface="Arial" pitchFamily="34" charset="0"/>
                <a:buChar char="»"/>
                <a:defRPr sz="1000">
                  <a:solidFill>
                    <a:schemeClr val="accent2"/>
                  </a:solidFill>
                  <a:latin typeface="Arial" pitchFamily="34" charset="0"/>
                </a:defRPr>
              </a:lvl5pPr>
              <a:lvl6pPr marL="2514600" indent="-228600" eaLnBrk="0" fontAlgn="base" hangingPunct="0">
                <a:spcBef>
                  <a:spcPts val="500"/>
                </a:spcBef>
                <a:spcAft>
                  <a:spcPct val="0"/>
                </a:spcAft>
                <a:buFont typeface="Arial" pitchFamily="34" charset="0"/>
                <a:buChar char="»"/>
                <a:defRPr sz="1000">
                  <a:solidFill>
                    <a:schemeClr val="accent2"/>
                  </a:solidFill>
                  <a:latin typeface="Arial" pitchFamily="34" charset="0"/>
                </a:defRPr>
              </a:lvl6pPr>
              <a:lvl7pPr marL="2971800" indent="-228600" eaLnBrk="0" fontAlgn="base" hangingPunct="0">
                <a:spcBef>
                  <a:spcPts val="500"/>
                </a:spcBef>
                <a:spcAft>
                  <a:spcPct val="0"/>
                </a:spcAft>
                <a:buFont typeface="Arial" pitchFamily="34" charset="0"/>
                <a:buChar char="»"/>
                <a:defRPr sz="1000">
                  <a:solidFill>
                    <a:schemeClr val="accent2"/>
                  </a:solidFill>
                  <a:latin typeface="Arial" pitchFamily="34" charset="0"/>
                </a:defRPr>
              </a:lvl7pPr>
              <a:lvl8pPr marL="3429000" indent="-228600" eaLnBrk="0" fontAlgn="base" hangingPunct="0">
                <a:spcBef>
                  <a:spcPts val="500"/>
                </a:spcBef>
                <a:spcAft>
                  <a:spcPct val="0"/>
                </a:spcAft>
                <a:buFont typeface="Arial" pitchFamily="34" charset="0"/>
                <a:buChar char="»"/>
                <a:defRPr sz="1000">
                  <a:solidFill>
                    <a:schemeClr val="accent2"/>
                  </a:solidFill>
                  <a:latin typeface="Arial" pitchFamily="34" charset="0"/>
                </a:defRPr>
              </a:lvl8pPr>
              <a:lvl9pPr marL="3886200" indent="-228600" eaLnBrk="0" fontAlgn="base" hangingPunct="0">
                <a:spcBef>
                  <a:spcPts val="500"/>
                </a:spcBef>
                <a:spcAft>
                  <a:spcPct val="0"/>
                </a:spcAft>
                <a:buFont typeface="Arial" pitchFamily="34" charset="0"/>
                <a:buChar char="»"/>
                <a:defRPr sz="1000">
                  <a:solidFill>
                    <a:schemeClr val="accent2"/>
                  </a:solidFill>
                  <a:latin typeface="Arial" pitchFamily="34" charset="0"/>
                </a:defRPr>
              </a:lvl9pPr>
            </a:lstStyle>
            <a:p>
              <a:pPr defTabSz="809300" eaLnBrk="1" fontAlgn="base" hangingPunct="1">
                <a:lnSpc>
                  <a:spcPct val="105000"/>
                </a:lnSpc>
                <a:spcBef>
                  <a:spcPct val="0"/>
                </a:spcBef>
                <a:spcAft>
                  <a:spcPct val="0"/>
                </a:spcAft>
                <a:buClr>
                  <a:srgbClr val="1F497D"/>
                </a:buClr>
                <a:buSzPct val="120000"/>
                <a:buNone/>
              </a:pPr>
              <a:endParaRPr lang="en-IE" altLang="en-US" sz="1425" b="1" dirty="0">
                <a:solidFill>
                  <a:srgbClr val="000000"/>
                </a:solidFill>
              </a:endParaRPr>
            </a:p>
          </p:txBody>
        </p:sp>
      </p:grpSp>
    </p:spTree>
    <p:extLst>
      <p:ext uri="{BB962C8B-B14F-4D97-AF65-F5344CB8AC3E}">
        <p14:creationId xmlns:p14="http://schemas.microsoft.com/office/powerpoint/2010/main" val="2329116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58CA-5603-40DC-B5D0-CEDF0B48F489}"/>
              </a:ext>
            </a:extLst>
          </p:cNvPr>
          <p:cNvSpPr>
            <a:spLocks noGrp="1"/>
          </p:cNvSpPr>
          <p:nvPr>
            <p:ph type="title"/>
          </p:nvPr>
        </p:nvSpPr>
        <p:spPr>
          <a:xfrm>
            <a:off x="76200" y="457200"/>
            <a:ext cx="9067800" cy="960438"/>
          </a:xfrm>
        </p:spPr>
        <p:txBody>
          <a:bodyPr>
            <a:normAutofit/>
          </a:bodyPr>
          <a:lstStyle/>
          <a:p>
            <a:r>
              <a:rPr lang="en-US" b="1" dirty="0">
                <a:solidFill>
                  <a:srgbClr val="FF0000"/>
                </a:solidFill>
              </a:rPr>
              <a:t>There are variations </a:t>
            </a:r>
            <a:r>
              <a:rPr lang="en-US" dirty="0"/>
              <a:t>	</a:t>
            </a:r>
          </a:p>
        </p:txBody>
      </p:sp>
      <p:sp>
        <p:nvSpPr>
          <p:cNvPr id="3" name="Content Placeholder 2">
            <a:extLst>
              <a:ext uri="{FF2B5EF4-FFF2-40B4-BE49-F238E27FC236}">
                <a16:creationId xmlns:a16="http://schemas.microsoft.com/office/drawing/2014/main" id="{2626DAF1-DBB9-4AB5-AB93-07950F59766E}"/>
              </a:ext>
            </a:extLst>
          </p:cNvPr>
          <p:cNvSpPr>
            <a:spLocks noGrp="1"/>
          </p:cNvSpPr>
          <p:nvPr>
            <p:ph idx="1"/>
          </p:nvPr>
        </p:nvSpPr>
        <p:spPr>
          <a:xfrm>
            <a:off x="628650" y="1447800"/>
            <a:ext cx="7829550" cy="3657600"/>
          </a:xfrm>
        </p:spPr>
        <p:txBody>
          <a:bodyPr>
            <a:normAutofit/>
          </a:bodyPr>
          <a:lstStyle/>
          <a:p>
            <a:r>
              <a:rPr lang="en-US" sz="2400" dirty="0"/>
              <a:t>The common morphology of </a:t>
            </a:r>
            <a:r>
              <a:rPr lang="en-US" sz="2400" i="1" dirty="0"/>
              <a:t>Listeria</a:t>
            </a:r>
            <a:r>
              <a:rPr lang="en-US" sz="2400" dirty="0"/>
              <a:t> is ……</a:t>
            </a:r>
          </a:p>
          <a:p>
            <a:r>
              <a:rPr lang="en-US" sz="2400" dirty="0"/>
              <a:t>Under environmental stress the pathogen can change to a filamentous bacteria and form a free floating biofilm matrix</a:t>
            </a:r>
          </a:p>
          <a:p>
            <a:r>
              <a:rPr lang="en-US" sz="2400" dirty="0"/>
              <a:t>Remove the environmental stress and the bacteria reverts to typical morphology.</a:t>
            </a:r>
          </a:p>
        </p:txBody>
      </p:sp>
      <p:pic>
        <p:nvPicPr>
          <p:cNvPr id="5" name="Picture 4">
            <a:extLst>
              <a:ext uri="{FF2B5EF4-FFF2-40B4-BE49-F238E27FC236}">
                <a16:creationId xmlns:a16="http://schemas.microsoft.com/office/drawing/2014/main" id="{DCD3A916-90FB-4563-BB56-FC988BC7FE3E}"/>
              </a:ext>
            </a:extLst>
          </p:cNvPr>
          <p:cNvPicPr>
            <a:picLocks noChangeAspect="1"/>
          </p:cNvPicPr>
          <p:nvPr/>
        </p:nvPicPr>
        <p:blipFill>
          <a:blip r:embed="rId2"/>
          <a:stretch>
            <a:fillRect/>
          </a:stretch>
        </p:blipFill>
        <p:spPr>
          <a:xfrm>
            <a:off x="5562600" y="3962384"/>
            <a:ext cx="2667000" cy="2286031"/>
          </a:xfrm>
          <a:prstGeom prst="rect">
            <a:avLst/>
          </a:prstGeom>
        </p:spPr>
      </p:pic>
      <p:pic>
        <p:nvPicPr>
          <p:cNvPr id="2052" name="Picture 4" descr="Related image">
            <a:extLst>
              <a:ext uri="{FF2B5EF4-FFF2-40B4-BE49-F238E27FC236}">
                <a16:creationId xmlns:a16="http://schemas.microsoft.com/office/drawing/2014/main" id="{F3695884-10CD-49CE-9EB1-076DE564B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31270"/>
            <a:ext cx="4316138" cy="225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5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gray">
          <a:xfrm>
            <a:off x="540995" y="311383"/>
            <a:ext cx="8062012" cy="7554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95000"/>
              </a:lnSpc>
              <a:spcBef>
                <a:spcPct val="0"/>
              </a:spcBef>
              <a:spcAft>
                <a:spcPct val="0"/>
              </a:spcAft>
              <a:defRPr sz="2600" b="1" baseline="0">
                <a:solidFill>
                  <a:srgbClr val="0064A0"/>
                </a:solidFill>
                <a:latin typeface="+mj-lt"/>
                <a:ea typeface="+mj-ea"/>
                <a:cs typeface="+mj-cs"/>
              </a:defRPr>
            </a:lvl1pPr>
            <a:lvl2pPr algn="l" rtl="0" eaLnBrk="1" fontAlgn="base" hangingPunct="1">
              <a:lnSpc>
                <a:spcPct val="95000"/>
              </a:lnSpc>
              <a:spcBef>
                <a:spcPct val="0"/>
              </a:spcBef>
              <a:spcAft>
                <a:spcPct val="0"/>
              </a:spcAft>
              <a:defRPr sz="2000" b="1">
                <a:solidFill>
                  <a:schemeClr val="tx2"/>
                </a:solidFill>
                <a:latin typeface="Arial" charset="0"/>
                <a:cs typeface="Arial" charset="0"/>
              </a:defRPr>
            </a:lvl2pPr>
            <a:lvl3pPr algn="l" rtl="0" eaLnBrk="1" fontAlgn="base" hangingPunct="1">
              <a:lnSpc>
                <a:spcPct val="95000"/>
              </a:lnSpc>
              <a:spcBef>
                <a:spcPct val="0"/>
              </a:spcBef>
              <a:spcAft>
                <a:spcPct val="0"/>
              </a:spcAft>
              <a:defRPr sz="2000" b="1">
                <a:solidFill>
                  <a:schemeClr val="tx2"/>
                </a:solidFill>
                <a:latin typeface="Arial" charset="0"/>
                <a:cs typeface="Arial" charset="0"/>
              </a:defRPr>
            </a:lvl3pPr>
            <a:lvl4pPr algn="l" rtl="0" eaLnBrk="1" fontAlgn="base" hangingPunct="1">
              <a:lnSpc>
                <a:spcPct val="95000"/>
              </a:lnSpc>
              <a:spcBef>
                <a:spcPct val="0"/>
              </a:spcBef>
              <a:spcAft>
                <a:spcPct val="0"/>
              </a:spcAft>
              <a:defRPr sz="2000" b="1">
                <a:solidFill>
                  <a:schemeClr val="tx2"/>
                </a:solidFill>
                <a:latin typeface="Arial" charset="0"/>
                <a:cs typeface="Arial" charset="0"/>
              </a:defRPr>
            </a:lvl4pPr>
            <a:lvl5pPr algn="l" rtl="0" eaLnBrk="1" fontAlgn="base" hangingPunct="1">
              <a:lnSpc>
                <a:spcPct val="95000"/>
              </a:lnSpc>
              <a:spcBef>
                <a:spcPct val="0"/>
              </a:spcBef>
              <a:spcAft>
                <a:spcPct val="0"/>
              </a:spcAft>
              <a:defRPr sz="2000" b="1">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2000" b="1">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2000" b="1">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2000" b="1">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2000" b="1">
                <a:solidFill>
                  <a:schemeClr val="tx2"/>
                </a:solidFill>
                <a:latin typeface="Arial" charset="0"/>
                <a:cs typeface="Arial" charset="0"/>
              </a:defRPr>
            </a:lvl9pPr>
          </a:lstStyle>
          <a:p>
            <a:r>
              <a:rPr lang="en-IE" sz="2000" kern="0" dirty="0">
                <a:solidFill>
                  <a:srgbClr val="FF0000"/>
                </a:solidFill>
                <a:sym typeface="Arial" pitchFamily="34" charset="0"/>
              </a:rPr>
              <a:t>Types of biofilms found in Healthcare</a:t>
            </a:r>
            <a:endParaRPr lang="en-IE" sz="2000" kern="0" dirty="0">
              <a:solidFill>
                <a:srgbClr val="FF0000"/>
              </a:solidFill>
            </a:endParaRPr>
          </a:p>
          <a:p>
            <a:endParaRPr lang="en-US" sz="2000" kern="0" dirty="0">
              <a:solidFill>
                <a:schemeClr val="accent2"/>
              </a:solidFill>
              <a:sym typeface="Arial" pitchFamily="34" charset="0"/>
            </a:endParaRPr>
          </a:p>
        </p:txBody>
      </p:sp>
      <p:sp>
        <p:nvSpPr>
          <p:cNvPr id="2" name="TextBox 1">
            <a:extLst>
              <a:ext uri="{FF2B5EF4-FFF2-40B4-BE49-F238E27FC236}">
                <a16:creationId xmlns:a16="http://schemas.microsoft.com/office/drawing/2014/main" id="{4A6B7B9D-B225-42C3-A289-84B12906D74B}"/>
              </a:ext>
            </a:extLst>
          </p:cNvPr>
          <p:cNvSpPr txBox="1"/>
          <p:nvPr/>
        </p:nvSpPr>
        <p:spPr>
          <a:xfrm>
            <a:off x="609600" y="681769"/>
            <a:ext cx="8174868" cy="6022161"/>
          </a:xfrm>
          <a:prstGeom prst="rect">
            <a:avLst/>
          </a:prstGeom>
          <a:noFill/>
        </p:spPr>
        <p:txBody>
          <a:bodyPr wrap="square" lIns="27000" tIns="0" rIns="27000" bIns="0" rtlCol="0">
            <a:spAutoFit/>
          </a:bodyPr>
          <a:lstStyle/>
          <a:p>
            <a:r>
              <a:rPr lang="en-IE" sz="1400" b="1" dirty="0">
                <a:solidFill>
                  <a:srgbClr val="92D050"/>
                </a:solidFill>
              </a:rPr>
              <a:t>Hydrated biofilms</a:t>
            </a:r>
          </a:p>
          <a:p>
            <a:endParaRPr lang="en-IE" sz="1400" dirty="0"/>
          </a:p>
          <a:p>
            <a:r>
              <a:rPr lang="en-IE" sz="1400" dirty="0"/>
              <a:t>One of the most commonly studied types of biofilm</a:t>
            </a:r>
          </a:p>
          <a:p>
            <a:endParaRPr lang="en-IE" sz="1400" dirty="0"/>
          </a:p>
          <a:p>
            <a:r>
              <a:rPr lang="en-IE" sz="1400" dirty="0"/>
              <a:t>Formed in wet environments (pipes, water cooling towers, sewage treatment)</a:t>
            </a:r>
          </a:p>
          <a:p>
            <a:endParaRPr lang="en-IE" sz="1400" dirty="0"/>
          </a:p>
          <a:p>
            <a:r>
              <a:rPr lang="en-IE" sz="1400" dirty="0"/>
              <a:t>Over 90% water, bacteria are growing and multiplying</a:t>
            </a:r>
          </a:p>
          <a:p>
            <a:endParaRPr lang="en-IE" sz="1400" dirty="0"/>
          </a:p>
          <a:p>
            <a:r>
              <a:rPr lang="en-IE" sz="1400" dirty="0"/>
              <a:t>The present EPA test protocol for disinfectants is based on wet </a:t>
            </a:r>
            <a:r>
              <a:rPr lang="en-IE" sz="1400" dirty="0" err="1"/>
              <a:t>bioiflm</a:t>
            </a:r>
            <a:endParaRPr lang="en-IE" sz="1400" dirty="0"/>
          </a:p>
          <a:p>
            <a:endParaRPr lang="en-IE" sz="1400" dirty="0">
              <a:solidFill>
                <a:schemeClr val="accent2"/>
              </a:solidFill>
            </a:endParaRPr>
          </a:p>
          <a:p>
            <a:endParaRPr lang="en-IE" sz="1400" dirty="0">
              <a:solidFill>
                <a:schemeClr val="accent2"/>
              </a:solidFill>
            </a:endParaRPr>
          </a:p>
          <a:p>
            <a:r>
              <a:rPr lang="en-IE" sz="1400" b="1" dirty="0">
                <a:solidFill>
                  <a:srgbClr val="92D050"/>
                </a:solidFill>
              </a:rPr>
              <a:t>Build up biofilm</a:t>
            </a:r>
          </a:p>
          <a:p>
            <a:endParaRPr lang="en-IE" sz="1400" b="1" dirty="0"/>
          </a:p>
          <a:p>
            <a:r>
              <a:rPr lang="en-IE" sz="1400" dirty="0"/>
              <a:t>Occurs on areas which may be regularly exposed to a cycle of wet/dry conditions</a:t>
            </a:r>
          </a:p>
          <a:p>
            <a:endParaRPr lang="en-IE" sz="1400" dirty="0"/>
          </a:p>
          <a:p>
            <a:r>
              <a:rPr lang="en-IE" sz="1400" dirty="0"/>
              <a:t>Examples: faucets, drains, waste pipes</a:t>
            </a:r>
          </a:p>
          <a:p>
            <a:endParaRPr lang="en-IE" sz="1400" dirty="0"/>
          </a:p>
          <a:p>
            <a:r>
              <a:rPr lang="en-IE" sz="1400" dirty="0"/>
              <a:t>Considered to be hydrated due to their high moisture content</a:t>
            </a:r>
          </a:p>
          <a:p>
            <a:endParaRPr lang="en-IE" sz="1400" dirty="0"/>
          </a:p>
          <a:p>
            <a:endParaRPr lang="en-IE" sz="1400" b="1" dirty="0">
              <a:solidFill>
                <a:schemeClr val="accent2"/>
              </a:solidFill>
            </a:endParaRPr>
          </a:p>
          <a:p>
            <a:r>
              <a:rPr lang="en-IE" sz="1400" b="1" dirty="0">
                <a:solidFill>
                  <a:srgbClr val="92D050"/>
                </a:solidFill>
              </a:rPr>
              <a:t>Dry surface biofilm</a:t>
            </a:r>
          </a:p>
          <a:p>
            <a:endParaRPr lang="en-IE" sz="1400" dirty="0"/>
          </a:p>
          <a:p>
            <a:r>
              <a:rPr lang="en-IE" sz="1400" dirty="0"/>
              <a:t>Exist on </a:t>
            </a:r>
            <a:r>
              <a:rPr lang="en-IE" sz="1400" b="1" dirty="0"/>
              <a:t>normally </a:t>
            </a:r>
            <a:r>
              <a:rPr lang="en-IE" sz="1400" dirty="0"/>
              <a:t>dry surfaces (handrails, floors, privacy curtains)</a:t>
            </a:r>
          </a:p>
          <a:p>
            <a:endParaRPr lang="en-IE" sz="1400" dirty="0"/>
          </a:p>
          <a:p>
            <a:r>
              <a:rPr lang="en-IE" sz="1400" dirty="0"/>
              <a:t>Contain less than 61% water, these guys are dormant</a:t>
            </a:r>
            <a:r>
              <a:rPr lang="en-IE" sz="1400" baseline="30000" dirty="0"/>
              <a:t>1 </a:t>
            </a:r>
          </a:p>
          <a:p>
            <a:endParaRPr lang="en-IE" sz="1400" baseline="30000" dirty="0"/>
          </a:p>
          <a:p>
            <a:r>
              <a:rPr lang="en-IE" sz="1400" dirty="0"/>
              <a:t>Present on &gt;90% of surfaces in ICU</a:t>
            </a:r>
            <a:r>
              <a:rPr lang="en-IE" sz="1400" baseline="30000" dirty="0"/>
              <a:t>2</a:t>
            </a:r>
            <a:endParaRPr lang="en-IE" sz="1400" dirty="0"/>
          </a:p>
          <a:p>
            <a:endParaRPr lang="en-IE" sz="900" dirty="0"/>
          </a:p>
          <a:p>
            <a:endParaRPr lang="en-IE" sz="900" dirty="0"/>
          </a:p>
        </p:txBody>
      </p:sp>
      <p:pic>
        <p:nvPicPr>
          <p:cNvPr id="8" name="Picture 7">
            <a:extLst>
              <a:ext uri="{FF2B5EF4-FFF2-40B4-BE49-F238E27FC236}">
                <a16:creationId xmlns:a16="http://schemas.microsoft.com/office/drawing/2014/main" id="{7CDFB96B-7CAE-4D79-86B0-7EAAD12AF651}"/>
              </a:ext>
            </a:extLst>
          </p:cNvPr>
          <p:cNvPicPr>
            <a:picLocks noChangeAspect="1"/>
          </p:cNvPicPr>
          <p:nvPr/>
        </p:nvPicPr>
        <p:blipFill>
          <a:blip r:embed="rId3"/>
          <a:stretch>
            <a:fillRect/>
          </a:stretch>
        </p:blipFill>
        <p:spPr>
          <a:xfrm>
            <a:off x="6857274" y="3158970"/>
            <a:ext cx="1408324" cy="1047793"/>
          </a:xfrm>
          <a:prstGeom prst="rect">
            <a:avLst/>
          </a:prstGeom>
        </p:spPr>
      </p:pic>
      <p:pic>
        <p:nvPicPr>
          <p:cNvPr id="9" name="Picture 8">
            <a:extLst>
              <a:ext uri="{FF2B5EF4-FFF2-40B4-BE49-F238E27FC236}">
                <a16:creationId xmlns:a16="http://schemas.microsoft.com/office/drawing/2014/main" id="{65C9D77E-0462-4D2A-AF06-F7B4384422D2}"/>
              </a:ext>
            </a:extLst>
          </p:cNvPr>
          <p:cNvPicPr>
            <a:picLocks noChangeAspect="1"/>
          </p:cNvPicPr>
          <p:nvPr/>
        </p:nvPicPr>
        <p:blipFill>
          <a:blip r:embed="rId4"/>
          <a:stretch>
            <a:fillRect/>
          </a:stretch>
        </p:blipFill>
        <p:spPr>
          <a:xfrm>
            <a:off x="6857274" y="1454375"/>
            <a:ext cx="1408324" cy="1199684"/>
          </a:xfrm>
          <a:prstGeom prst="rect">
            <a:avLst/>
          </a:prstGeom>
        </p:spPr>
      </p:pic>
      <p:pic>
        <p:nvPicPr>
          <p:cNvPr id="10" name="Picture 9">
            <a:extLst>
              <a:ext uri="{FF2B5EF4-FFF2-40B4-BE49-F238E27FC236}">
                <a16:creationId xmlns:a16="http://schemas.microsoft.com/office/drawing/2014/main" id="{F6AB21C7-CC09-462C-9BCE-8D555C9BA64B}"/>
              </a:ext>
            </a:extLst>
          </p:cNvPr>
          <p:cNvPicPr>
            <a:picLocks noChangeAspect="1"/>
          </p:cNvPicPr>
          <p:nvPr/>
        </p:nvPicPr>
        <p:blipFill>
          <a:blip r:embed="rId5"/>
          <a:stretch>
            <a:fillRect/>
          </a:stretch>
        </p:blipFill>
        <p:spPr>
          <a:xfrm>
            <a:off x="6857274" y="4594338"/>
            <a:ext cx="2069857" cy="1581893"/>
          </a:xfrm>
          <a:prstGeom prst="rect">
            <a:avLst/>
          </a:prstGeom>
        </p:spPr>
      </p:pic>
      <p:sp>
        <p:nvSpPr>
          <p:cNvPr id="11" name="Text Placeholder 2">
            <a:extLst>
              <a:ext uri="{FF2B5EF4-FFF2-40B4-BE49-F238E27FC236}">
                <a16:creationId xmlns:a16="http://schemas.microsoft.com/office/drawing/2014/main" id="{316BE7E6-C6E4-404B-9E04-4F036429D6E6}"/>
              </a:ext>
            </a:extLst>
          </p:cNvPr>
          <p:cNvSpPr txBox="1">
            <a:spLocks/>
          </p:cNvSpPr>
          <p:nvPr/>
        </p:nvSpPr>
        <p:spPr>
          <a:xfrm>
            <a:off x="6857274" y="6308467"/>
            <a:ext cx="2970609" cy="92333"/>
          </a:xfrm>
          <a:prstGeom prst="rect">
            <a:avLst/>
          </a:prstGeom>
          <a:noFill/>
        </p:spPr>
        <p:txBody>
          <a:bodyPr wrap="square" lIns="27000" tIns="0" rIns="27000" bIns="0" rtlCol="0">
            <a:spAutoFit/>
          </a:bodyPr>
          <a:lstStyle>
            <a:defPPr>
              <a:defRPr lang="fr-FR"/>
            </a:defPPr>
            <a:lvl1pPr>
              <a:defRPr sz="1200" baseline="30000"/>
            </a:lvl1pPr>
            <a:lvl2pPr marL="0" indent="0" algn="l" defTabSz="685800" rtl="0" eaLnBrk="1" latinLnBrk="0" hangingPunct="1">
              <a:lnSpc>
                <a:spcPct val="100000"/>
              </a:lnSpc>
              <a:spcBef>
                <a:spcPts val="1000"/>
              </a:spcBef>
              <a:buFontTx/>
              <a:buNone/>
              <a:defRPr sz="1900" kern="1200">
                <a:solidFill>
                  <a:schemeClr val="tx2"/>
                </a:solidFill>
                <a:latin typeface="+mn-lt"/>
                <a:ea typeface="+mn-ea"/>
                <a:cs typeface="+mn-cs"/>
              </a:defRPr>
            </a:lvl2pPr>
            <a:lvl3pPr marL="144000" indent="-144000" algn="l" defTabSz="685800" rtl="0" eaLnBrk="1" latinLnBrk="0" hangingPunct="1">
              <a:lnSpc>
                <a:spcPct val="100000"/>
              </a:lnSpc>
              <a:spcBef>
                <a:spcPts val="300"/>
              </a:spcBef>
              <a:buFontTx/>
              <a:buBlip>
                <a:blip r:embed="rId6"/>
              </a:buBlip>
              <a:defRPr sz="1400" kern="1200">
                <a:solidFill>
                  <a:schemeClr val="tx1"/>
                </a:solidFill>
                <a:latin typeface="+mn-lt"/>
                <a:ea typeface="+mn-ea"/>
                <a:cs typeface="+mn-cs"/>
              </a:defRPr>
            </a:lvl3pPr>
            <a:lvl4pPr marL="0" indent="0" algn="l" defTabSz="685800" rtl="0" eaLnBrk="1" latinLnBrk="0" hangingPunct="1">
              <a:lnSpc>
                <a:spcPct val="100000"/>
              </a:lnSpc>
              <a:spcBef>
                <a:spcPts val="1000"/>
              </a:spcBef>
              <a:buFontTx/>
              <a:buNone/>
              <a:defRPr sz="1600" kern="1200">
                <a:solidFill>
                  <a:schemeClr val="accent2"/>
                </a:solidFill>
                <a:latin typeface="+mn-lt"/>
                <a:ea typeface="+mn-ea"/>
                <a:cs typeface="+mn-cs"/>
              </a:defRPr>
            </a:lvl4pPr>
            <a:lvl5pPr marL="0" indent="0" algn="l" defTabSz="685800" rtl="0" eaLnBrk="1" latinLnBrk="0" hangingPunct="1">
              <a:lnSpc>
                <a:spcPct val="100000"/>
              </a:lnSpc>
              <a:spcBef>
                <a:spcPts val="1200"/>
              </a:spcBef>
              <a:buFontTx/>
              <a:buNone/>
              <a:defRPr sz="11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IE" sz="900" dirty="0" err="1"/>
              <a:t>Hu,H</a:t>
            </a:r>
            <a:r>
              <a:rPr lang="en-IE" sz="900" dirty="0"/>
              <a:t>. et al. 2015. J. Hos. Infect. 91:35-44</a:t>
            </a:r>
          </a:p>
        </p:txBody>
      </p:sp>
      <p:sp>
        <p:nvSpPr>
          <p:cNvPr id="13" name="TextBox 12">
            <a:extLst>
              <a:ext uri="{FF2B5EF4-FFF2-40B4-BE49-F238E27FC236}">
                <a16:creationId xmlns:a16="http://schemas.microsoft.com/office/drawing/2014/main" id="{C4AC5AAC-6916-43B1-A2DA-446401983F2A}"/>
              </a:ext>
            </a:extLst>
          </p:cNvPr>
          <p:cNvSpPr txBox="1"/>
          <p:nvPr/>
        </p:nvSpPr>
        <p:spPr>
          <a:xfrm>
            <a:off x="609600" y="6520934"/>
            <a:ext cx="4050450" cy="184666"/>
          </a:xfrm>
          <a:prstGeom prst="rect">
            <a:avLst/>
          </a:prstGeom>
          <a:noFill/>
        </p:spPr>
        <p:txBody>
          <a:bodyPr wrap="square" lIns="27000" tIns="0" rIns="27000" bIns="0" rtlCol="0">
            <a:spAutoFit/>
          </a:bodyPr>
          <a:lstStyle/>
          <a:p>
            <a:r>
              <a:rPr lang="en-IE" sz="600" baseline="30000" dirty="0"/>
              <a:t>1</a:t>
            </a:r>
            <a:r>
              <a:rPr lang="en-IE" sz="600" dirty="0"/>
              <a:t>Almatroudi, A et al. 2018. J. Hosp. Infect. 98:161-167. </a:t>
            </a:r>
            <a:r>
              <a:rPr lang="en-IE" sz="600" baseline="30000" dirty="0"/>
              <a:t>2</a:t>
            </a:r>
            <a:r>
              <a:rPr lang="en-IE" sz="600" dirty="0"/>
              <a:t>Hu, H et al. 2015. J. Hosp. Infect. 91:35-44</a:t>
            </a:r>
            <a:endParaRPr lang="en-IE" sz="600" baseline="30000" dirty="0"/>
          </a:p>
          <a:p>
            <a:endParaRPr lang="en-IE" sz="600" dirty="0"/>
          </a:p>
        </p:txBody>
      </p:sp>
    </p:spTree>
    <p:extLst>
      <p:ext uri="{BB962C8B-B14F-4D97-AF65-F5344CB8AC3E}">
        <p14:creationId xmlns:p14="http://schemas.microsoft.com/office/powerpoint/2010/main" val="33454350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A445-3D2C-3456-AA43-B22470B632CF}"/>
              </a:ext>
            </a:extLst>
          </p:cNvPr>
          <p:cNvSpPr>
            <a:spLocks noGrp="1"/>
          </p:cNvSpPr>
          <p:nvPr>
            <p:ph type="ctrTitle"/>
          </p:nvPr>
        </p:nvSpPr>
        <p:spPr>
          <a:xfrm>
            <a:off x="520296" y="214645"/>
            <a:ext cx="8064500" cy="975483"/>
          </a:xfrm>
        </p:spPr>
        <p:txBody>
          <a:bodyPr/>
          <a:lstStyle/>
          <a:p>
            <a:r>
              <a:rPr lang="en-US" dirty="0">
                <a:solidFill>
                  <a:srgbClr val="FF0000"/>
                </a:solidFill>
              </a:rPr>
              <a:t>Wet-Dry  what is the difference?</a:t>
            </a:r>
          </a:p>
        </p:txBody>
      </p:sp>
      <p:sp>
        <p:nvSpPr>
          <p:cNvPr id="3" name="Subtitle 2">
            <a:extLst>
              <a:ext uri="{FF2B5EF4-FFF2-40B4-BE49-F238E27FC236}">
                <a16:creationId xmlns:a16="http://schemas.microsoft.com/office/drawing/2014/main" id="{F1A9B3EF-132D-EF7E-486B-199E41162492}"/>
              </a:ext>
            </a:extLst>
          </p:cNvPr>
          <p:cNvSpPr>
            <a:spLocks noGrp="1"/>
          </p:cNvSpPr>
          <p:nvPr>
            <p:ph type="subTitle" idx="1"/>
          </p:nvPr>
        </p:nvSpPr>
        <p:spPr>
          <a:xfrm>
            <a:off x="520296" y="990600"/>
            <a:ext cx="8064500" cy="4589421"/>
          </a:xfrm>
        </p:spPr>
        <p:txBody>
          <a:bodyPr>
            <a:normAutofit fontScale="62500" lnSpcReduction="20000"/>
          </a:bodyPr>
          <a:lstStyle/>
          <a:p>
            <a:r>
              <a:rPr lang="en-US" dirty="0"/>
              <a:t>The extent of biofilm growth on “Normally Dry” surfaces was Unexpected when first observed.</a:t>
            </a:r>
            <a:r>
              <a:rPr lang="en-US" baseline="30000" dirty="0"/>
              <a:t>1</a:t>
            </a:r>
            <a:endParaRPr lang="en-US" dirty="0"/>
          </a:p>
          <a:p>
            <a:r>
              <a:rPr lang="en-US" dirty="0"/>
              <a:t>All biofilms initially grow as hydrated biofilm, in the lab it takes 24 to 48 hours to dehydrate a wet biofilm.</a:t>
            </a:r>
            <a:r>
              <a:rPr lang="en-US" baseline="30000" dirty="0"/>
              <a:t>2</a:t>
            </a:r>
            <a:endParaRPr lang="en-US" dirty="0"/>
          </a:p>
          <a:p>
            <a:r>
              <a:rPr lang="en-US" dirty="0"/>
              <a:t>A dry biofilm starts to rehydrate after 4 to 8 min and can be completely rehydrated after 36 to 40 min.</a:t>
            </a:r>
            <a:r>
              <a:rPr lang="en-US" baseline="30000" dirty="0"/>
              <a:t>3</a:t>
            </a:r>
            <a:endParaRPr lang="en-US" dirty="0"/>
          </a:p>
          <a:p>
            <a:r>
              <a:rPr lang="en-US" dirty="0"/>
              <a:t>Why would a “dry” surface grow biofilm</a:t>
            </a:r>
          </a:p>
          <a:p>
            <a:pPr marL="457200" indent="-457200">
              <a:buFont typeface="Arial" panose="020B0604020202020204" pitchFamily="34" charset="0"/>
              <a:buChar char="•"/>
            </a:pPr>
            <a:r>
              <a:rPr lang="en-US" dirty="0"/>
              <a:t>High humidity (63 percent or above)</a:t>
            </a:r>
          </a:p>
          <a:p>
            <a:pPr marL="457200" indent="-457200">
              <a:buFont typeface="Arial" panose="020B0604020202020204" pitchFamily="34" charset="0"/>
              <a:buChar char="•"/>
            </a:pPr>
            <a:r>
              <a:rPr lang="en-US" dirty="0"/>
              <a:t>Localized high humidity (location of vents, lack of insulation)</a:t>
            </a:r>
          </a:p>
          <a:p>
            <a:pPr marL="457200" indent="-457200">
              <a:buFont typeface="Arial" panose="020B0604020202020204" pitchFamily="34" charset="0"/>
              <a:buChar char="•"/>
            </a:pPr>
            <a:r>
              <a:rPr lang="en-US" dirty="0"/>
              <a:t>Incidental spills</a:t>
            </a:r>
          </a:p>
          <a:p>
            <a:pPr marL="457200" indent="-457200">
              <a:buFont typeface="Arial" panose="020B0604020202020204" pitchFamily="34" charset="0"/>
              <a:buChar char="•"/>
            </a:pPr>
            <a:r>
              <a:rPr lang="en-US" dirty="0"/>
              <a:t>Condensation</a:t>
            </a:r>
          </a:p>
          <a:p>
            <a:pPr marL="457200" indent="-457200">
              <a:buFont typeface="Arial" panose="020B0604020202020204" pitchFamily="34" charset="0"/>
              <a:buChar char="•"/>
            </a:pPr>
            <a:r>
              <a:rPr lang="en-US" dirty="0"/>
              <a:t>Cleaning and disinfection</a:t>
            </a:r>
          </a:p>
          <a:p>
            <a:pPr marL="1200150" lvl="1" indent="-457200">
              <a:buFont typeface="Arial" panose="020B0604020202020204" pitchFamily="34" charset="0"/>
              <a:buChar char="•"/>
            </a:pPr>
            <a:r>
              <a:rPr lang="en-US" dirty="0"/>
              <a:t>What if our disinfectant is the cause of biofilm growth?</a:t>
            </a:r>
          </a:p>
          <a:p>
            <a:pPr marL="1200150" lvl="1" indent="-457200">
              <a:buFont typeface="Arial" panose="020B0604020202020204" pitchFamily="34" charset="0"/>
              <a:buChar char="•"/>
            </a:pPr>
            <a:r>
              <a:rPr lang="en-US" dirty="0"/>
              <a:t>If you apply a 10 min quat with a wiper then you just added water to the surface to keep the surface wet for 10 min.</a:t>
            </a:r>
          </a:p>
        </p:txBody>
      </p:sp>
      <p:sp>
        <p:nvSpPr>
          <p:cNvPr id="5" name="TextBox 4">
            <a:extLst>
              <a:ext uri="{FF2B5EF4-FFF2-40B4-BE49-F238E27FC236}">
                <a16:creationId xmlns:a16="http://schemas.microsoft.com/office/drawing/2014/main" id="{D5D1B5F0-0320-013F-FBE4-7E1F05BF8EBF}"/>
              </a:ext>
            </a:extLst>
          </p:cNvPr>
          <p:cNvSpPr txBox="1"/>
          <p:nvPr/>
        </p:nvSpPr>
        <p:spPr>
          <a:xfrm>
            <a:off x="539749" y="5997024"/>
            <a:ext cx="8064500" cy="338554"/>
          </a:xfrm>
          <a:prstGeom prst="rect">
            <a:avLst/>
          </a:prstGeom>
          <a:noFill/>
        </p:spPr>
        <p:txBody>
          <a:bodyPr wrap="square">
            <a:spAutoFit/>
          </a:bodyPr>
          <a:lstStyle/>
          <a:p>
            <a:pPr algn="l"/>
            <a:r>
              <a:rPr lang="en-US" sz="800" b="1" i="0" u="none" strike="noStrike" baseline="30000" dirty="0"/>
              <a:t>3</a:t>
            </a:r>
            <a:r>
              <a:rPr lang="en-US" sz="800" b="1" i="0" u="none" strike="noStrike" baseline="0" dirty="0"/>
              <a:t>Dependency of hydration and growth conditions on the mechanical properties of oral biofilms J. Pattem1,6,7</a:t>
            </a:r>
            <a:r>
              <a:rPr lang="en-US" sz="800" b="0" i="0" u="none" strike="noStrike" baseline="0" dirty="0"/>
              <a:t>*</a:t>
            </a:r>
            <a:r>
              <a:rPr lang="en-US" sz="800" b="1" i="0" u="none" strike="noStrike" baseline="0" dirty="0"/>
              <a:t>, M. Davrandi2,7, S. Aguayo3, B. Slak4, R. Maev4, E. Allan2, D. Spratt2 &amp; L. Bozec1,5 Scientific Reports </a:t>
            </a:r>
            <a:r>
              <a:rPr lang="en-US" sz="800" b="0" i="0" u="none" strike="noStrike" baseline="0" dirty="0"/>
              <a:t>(2021) 11:16234</a:t>
            </a:r>
            <a:endParaRPr lang="en-US" sz="800" dirty="0"/>
          </a:p>
        </p:txBody>
      </p:sp>
      <p:sp>
        <p:nvSpPr>
          <p:cNvPr id="7" name="TextBox 6">
            <a:extLst>
              <a:ext uri="{FF2B5EF4-FFF2-40B4-BE49-F238E27FC236}">
                <a16:creationId xmlns:a16="http://schemas.microsoft.com/office/drawing/2014/main" id="{3E5D3A91-BDEE-50EC-3CE1-8BB15C39E2F0}"/>
              </a:ext>
            </a:extLst>
          </p:cNvPr>
          <p:cNvSpPr txBox="1"/>
          <p:nvPr/>
        </p:nvSpPr>
        <p:spPr>
          <a:xfrm>
            <a:off x="555962" y="5638384"/>
            <a:ext cx="8686800" cy="338554"/>
          </a:xfrm>
          <a:prstGeom prst="rect">
            <a:avLst/>
          </a:prstGeom>
          <a:noFill/>
        </p:spPr>
        <p:txBody>
          <a:bodyPr wrap="square">
            <a:spAutoFit/>
          </a:bodyPr>
          <a:lstStyle/>
          <a:p>
            <a:pPr algn="l"/>
            <a:r>
              <a:rPr lang="en-US" sz="800" b="0" i="0" u="none" strike="noStrike" baseline="0" dirty="0">
                <a:solidFill>
                  <a:srgbClr val="131413"/>
                </a:solidFill>
              </a:rPr>
              <a:t>A rapid model for developing dry surface biofilms of Staphylococcus aureus and </a:t>
            </a:r>
            <a:r>
              <a:rPr lang="it-IT" sz="800" b="0" i="0" u="none" strike="noStrike" baseline="0" dirty="0">
                <a:solidFill>
                  <a:srgbClr val="131413"/>
                </a:solidFill>
              </a:rPr>
              <a:t>Pseudomonas aeruginosa for in vitro </a:t>
            </a:r>
            <a:r>
              <a:rPr lang="en-US" sz="800" b="0" i="0" u="none" strike="noStrike" baseline="0" dirty="0">
                <a:solidFill>
                  <a:srgbClr val="131413"/>
                </a:solidFill>
              </a:rPr>
              <a:t>disinfectant efficacy testing Carine A. Nkemngong1, Maxwell G. Voorn1, </a:t>
            </a:r>
            <a:r>
              <a:rPr lang="en-US" sz="800" b="0" i="0" u="none" strike="noStrike" baseline="0" dirty="0" err="1">
                <a:solidFill>
                  <a:srgbClr val="131413"/>
                </a:solidFill>
              </a:rPr>
              <a:t>Xiaobao</a:t>
            </a:r>
            <a:r>
              <a:rPr lang="en-US" sz="800" b="0" i="0" u="none" strike="noStrike" baseline="0" dirty="0">
                <a:solidFill>
                  <a:srgbClr val="131413"/>
                </a:solidFill>
              </a:rPr>
              <a:t> Li2, Peter J. Teska2 and Haley F. Oliver1*Antimicrobial Resistance and Infection Control (2020) 9:134</a:t>
            </a:r>
            <a:endParaRPr lang="en-US" sz="800" dirty="0"/>
          </a:p>
        </p:txBody>
      </p:sp>
      <p:sp>
        <p:nvSpPr>
          <p:cNvPr id="9" name="TextBox 8">
            <a:extLst>
              <a:ext uri="{FF2B5EF4-FFF2-40B4-BE49-F238E27FC236}">
                <a16:creationId xmlns:a16="http://schemas.microsoft.com/office/drawing/2014/main" id="{C474FCDC-155A-E04E-FDE9-1CF0FF7C29E1}"/>
              </a:ext>
            </a:extLst>
          </p:cNvPr>
          <p:cNvSpPr txBox="1"/>
          <p:nvPr/>
        </p:nvSpPr>
        <p:spPr>
          <a:xfrm>
            <a:off x="591630" y="5270649"/>
            <a:ext cx="8610599" cy="338554"/>
          </a:xfrm>
          <a:prstGeom prst="rect">
            <a:avLst/>
          </a:prstGeom>
          <a:noFill/>
        </p:spPr>
        <p:txBody>
          <a:bodyPr wrap="square">
            <a:spAutoFit/>
          </a:bodyPr>
          <a:lstStyle/>
          <a:p>
            <a:pPr algn="l"/>
            <a:r>
              <a:rPr lang="en-US" sz="800" b="0" i="0" u="none" strike="noStrike" baseline="0" dirty="0"/>
              <a:t>Presence of biofilm containing viable </a:t>
            </a:r>
            <a:r>
              <a:rPr lang="en-US" sz="800" b="0" i="0" u="none" strike="noStrike" baseline="0" dirty="0" err="1"/>
              <a:t>multiresistant</a:t>
            </a:r>
            <a:r>
              <a:rPr lang="en-US" sz="800" b="0" i="0" u="none" strike="noStrike" baseline="0" dirty="0"/>
              <a:t> organisms despite terminal cleaning on clinical surfaces in an intensive care unit. Vickery, K.; Deva, A.; </a:t>
            </a:r>
            <a:r>
              <a:rPr lang="en-US" sz="800" b="0" i="0" u="none" strike="noStrike" baseline="0" dirty="0" err="1"/>
              <a:t>Jacombs</a:t>
            </a:r>
            <a:r>
              <a:rPr lang="en-US" sz="800" b="0" i="0" u="none" strike="noStrike" baseline="0" dirty="0"/>
              <a:t>, A.; Allan, J.; Valente, P.; </a:t>
            </a:r>
            <a:r>
              <a:rPr lang="en-US" sz="800" b="0" i="0" u="none" strike="noStrike" baseline="0" dirty="0" err="1"/>
              <a:t>Gosbell</a:t>
            </a:r>
            <a:r>
              <a:rPr lang="en-US" sz="800" b="0" i="0" u="none" strike="noStrike" baseline="0" dirty="0"/>
              <a:t>, I.B. J. Hosp. Infect. </a:t>
            </a:r>
            <a:r>
              <a:rPr lang="en-US" sz="800" b="1" i="0" u="none" strike="noStrike" baseline="0" dirty="0"/>
              <a:t>2012</a:t>
            </a:r>
            <a:r>
              <a:rPr lang="en-US" sz="800" b="0" i="0" u="none" strike="noStrike" baseline="0" dirty="0"/>
              <a:t>, 80, 52–55.</a:t>
            </a:r>
            <a:endParaRPr lang="en-US" sz="800" dirty="0"/>
          </a:p>
        </p:txBody>
      </p:sp>
    </p:spTree>
    <p:extLst>
      <p:ext uri="{BB962C8B-B14F-4D97-AF65-F5344CB8AC3E}">
        <p14:creationId xmlns:p14="http://schemas.microsoft.com/office/powerpoint/2010/main" val="1530949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AED03-CD89-E085-13B5-820D664FCFD7}"/>
              </a:ext>
            </a:extLst>
          </p:cNvPr>
          <p:cNvSpPr>
            <a:spLocks noGrp="1"/>
          </p:cNvSpPr>
          <p:nvPr>
            <p:ph type="ctrTitle"/>
          </p:nvPr>
        </p:nvSpPr>
        <p:spPr/>
        <p:txBody>
          <a:bodyPr/>
          <a:lstStyle/>
          <a:p>
            <a:r>
              <a:rPr lang="en-US" dirty="0">
                <a:solidFill>
                  <a:srgbClr val="FF0000"/>
                </a:solidFill>
              </a:rPr>
              <a:t>Interesting things  happen in Biofilm</a:t>
            </a:r>
          </a:p>
        </p:txBody>
      </p:sp>
    </p:spTree>
    <p:extLst>
      <p:ext uri="{BB962C8B-B14F-4D97-AF65-F5344CB8AC3E}">
        <p14:creationId xmlns:p14="http://schemas.microsoft.com/office/powerpoint/2010/main" val="837248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descr="038903601_1"/>
          <p:cNvPicPr>
            <a:picLocks noChangeAspect="1"/>
          </p:cNvPicPr>
          <p:nvPr/>
        </p:nvPicPr>
        <p:blipFill>
          <a:blip r:embed="rId3" cstate="print"/>
          <a:srcRect/>
          <a:stretch>
            <a:fillRect/>
          </a:stretch>
        </p:blipFill>
        <p:spPr>
          <a:xfrm>
            <a:off x="0" y="1000142"/>
            <a:ext cx="9144000" cy="3780420"/>
          </a:xfrm>
          <a:prstGeom prst="rect">
            <a:avLst/>
          </a:prstGeom>
          <a:noFill/>
          <a:ln>
            <a:noFill/>
          </a:ln>
        </p:spPr>
      </p:pic>
      <p:sp>
        <p:nvSpPr>
          <p:cNvPr id="5" name="Rectangle 8"/>
          <p:cNvSpPr txBox="1"/>
          <p:nvPr/>
        </p:nvSpPr>
        <p:spPr>
          <a:xfrm>
            <a:off x="1601388" y="1322786"/>
            <a:ext cx="5829300" cy="573884"/>
          </a:xfrm>
          <a:prstGeom prst="rect">
            <a:avLst/>
          </a:prstGeom>
          <a:noFill/>
          <a:ln>
            <a:noFill/>
          </a:ln>
        </p:spPr>
        <p:txBody>
          <a:bodyPr vert="horz" wrap="square" lIns="68580" tIns="34290" rIns="68580" bIns="34290" anchor="b" anchorCtr="0" compatLnSpc="1"/>
          <a:lstStyle/>
          <a:p>
            <a:pPr>
              <a:defRPr sz="1800" b="0" i="0" u="none" strike="noStrike" kern="0" cap="none" spc="0" baseline="0">
                <a:solidFill>
                  <a:srgbClr val="000000"/>
                </a:solidFill>
                <a:uFillTx/>
              </a:defRPr>
            </a:pPr>
            <a:br>
              <a:rPr lang="fr-FR" sz="3300" b="1" dirty="0">
                <a:solidFill>
                  <a:srgbClr val="FFFFFF"/>
                </a:solidFill>
                <a:latin typeface="Calibri" pitchFamily="34"/>
              </a:rPr>
            </a:br>
            <a:endParaRPr lang="fr-FR" sz="3300" b="1" dirty="0">
              <a:solidFill>
                <a:srgbClr val="FFFFFF"/>
              </a:solidFill>
              <a:latin typeface="Calibri" pitchFamily="34"/>
            </a:endParaRPr>
          </a:p>
        </p:txBody>
      </p:sp>
      <p:sp>
        <p:nvSpPr>
          <p:cNvPr id="6" name="TextBox 5"/>
          <p:cNvSpPr txBox="1"/>
          <p:nvPr/>
        </p:nvSpPr>
        <p:spPr>
          <a:xfrm>
            <a:off x="190062" y="356567"/>
            <a:ext cx="8534400" cy="500137"/>
          </a:xfrm>
          <a:prstGeom prst="rect">
            <a:avLst/>
          </a:prstGeom>
          <a:noFill/>
          <a:ln>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GB" sz="2800" b="1" dirty="0">
                <a:solidFill>
                  <a:srgbClr val="FF0000"/>
                </a:solidFill>
                <a:latin typeface="Imago Book"/>
              </a:rPr>
              <a:t>Plasmids and DNA Exchange In Biofilm</a:t>
            </a:r>
            <a:endParaRPr lang="en-US" sz="2800" b="1" dirty="0">
              <a:solidFill>
                <a:srgbClr val="FF0000"/>
              </a:solidFill>
              <a:latin typeface="Imago Book"/>
            </a:endParaRPr>
          </a:p>
        </p:txBody>
      </p:sp>
      <p:sp>
        <p:nvSpPr>
          <p:cNvPr id="7" name="Rectangle 6"/>
          <p:cNvSpPr/>
          <p:nvPr/>
        </p:nvSpPr>
        <p:spPr>
          <a:xfrm>
            <a:off x="1385647" y="1312122"/>
            <a:ext cx="972108" cy="415498"/>
          </a:xfrm>
          <a:prstGeom prst="rect">
            <a:avLst/>
          </a:prstGeom>
        </p:spPr>
        <p:txBody>
          <a:bodyPr wrap="square">
            <a:spAutoFit/>
          </a:bodyPr>
          <a:lstStyle/>
          <a:p>
            <a:r>
              <a:rPr lang="fr-FR" sz="2100" b="1" dirty="0">
                <a:solidFill>
                  <a:srgbClr val="FFFFFF"/>
                </a:solidFill>
                <a:latin typeface="Calibri" pitchFamily="34"/>
              </a:rPr>
              <a:t>Pm</a:t>
            </a:r>
            <a:endParaRPr lang="en-IE" sz="900" dirty="0"/>
          </a:p>
        </p:txBody>
      </p:sp>
      <p:sp>
        <p:nvSpPr>
          <p:cNvPr id="2" name="TextBox 1">
            <a:extLst>
              <a:ext uri="{FF2B5EF4-FFF2-40B4-BE49-F238E27FC236}">
                <a16:creationId xmlns:a16="http://schemas.microsoft.com/office/drawing/2014/main" id="{FE9B5A69-0F2E-4008-81BE-EEBC079EC803}"/>
              </a:ext>
            </a:extLst>
          </p:cNvPr>
          <p:cNvSpPr txBox="1"/>
          <p:nvPr/>
        </p:nvSpPr>
        <p:spPr>
          <a:xfrm>
            <a:off x="71189" y="5061709"/>
            <a:ext cx="8772145" cy="646331"/>
          </a:xfrm>
          <a:prstGeom prst="rect">
            <a:avLst/>
          </a:prstGeom>
          <a:noFill/>
        </p:spPr>
        <p:txBody>
          <a:bodyPr wrap="none" rtlCol="0">
            <a:spAutoFit/>
          </a:bodyPr>
          <a:lstStyle/>
          <a:p>
            <a:r>
              <a:rPr lang="en-US" dirty="0"/>
              <a:t>Bacteria swap plasmids in Biofilm, including the CRE plasmid</a:t>
            </a:r>
          </a:p>
          <a:p>
            <a:r>
              <a:rPr lang="en-US" dirty="0"/>
              <a:t>It may not have been a resistant organism when it joined the community but it will be  soon</a:t>
            </a:r>
          </a:p>
        </p:txBody>
      </p:sp>
      <p:sp>
        <p:nvSpPr>
          <p:cNvPr id="8" name="TextBox 7">
            <a:extLst>
              <a:ext uri="{FF2B5EF4-FFF2-40B4-BE49-F238E27FC236}">
                <a16:creationId xmlns:a16="http://schemas.microsoft.com/office/drawing/2014/main" id="{5846A5FB-9F99-ED39-573D-1800E63BCF5A}"/>
              </a:ext>
            </a:extLst>
          </p:cNvPr>
          <p:cNvSpPr txBox="1"/>
          <p:nvPr/>
        </p:nvSpPr>
        <p:spPr>
          <a:xfrm>
            <a:off x="184418" y="6501433"/>
            <a:ext cx="8534400" cy="230832"/>
          </a:xfrm>
          <a:prstGeom prst="rect">
            <a:avLst/>
          </a:prstGeom>
          <a:noFill/>
        </p:spPr>
        <p:txBody>
          <a:bodyPr wrap="square">
            <a:spAutoFit/>
          </a:bodyPr>
          <a:lstStyle/>
          <a:p>
            <a:pPr algn="l"/>
            <a:r>
              <a:rPr lang="en-US" sz="900" i="0" dirty="0">
                <a:effectLst/>
              </a:rPr>
              <a:t>Plasmid transfer in biofilms: a perspective on limitations and opportunities </a:t>
            </a:r>
            <a:r>
              <a:rPr lang="en-US" sz="900" i="0" dirty="0">
                <a:solidFill>
                  <a:srgbClr val="0000FF"/>
                </a:solidFill>
                <a:effectLst/>
                <a:hlinkClick r:id="rId4">
                  <a:extLst>
                    <a:ext uri="{A12FA001-AC4F-418D-AE19-62706E023703}">
                      <ahyp:hlinkClr xmlns:ahyp="http://schemas.microsoft.com/office/drawing/2018/hyperlinkcolor" val="tx"/>
                    </a:ext>
                  </a:extLst>
                </a:hlinkClick>
              </a:rPr>
              <a:t>Thibault </a:t>
            </a:r>
            <a:r>
              <a:rPr lang="en-US" sz="900" i="0" dirty="0" err="1">
                <a:effectLst/>
                <a:hlinkClick r:id="rId4">
                  <a:extLst>
                    <a:ext uri="{A12FA001-AC4F-418D-AE19-62706E023703}">
                      <ahyp:hlinkClr xmlns:ahyp="http://schemas.microsoft.com/office/drawing/2018/hyperlinkcolor" val="tx"/>
                    </a:ext>
                  </a:extLst>
                </a:hlinkClick>
              </a:rPr>
              <a:t>Stalder</a:t>
            </a:r>
            <a:r>
              <a:rPr lang="en-US" sz="900" i="0" dirty="0">
                <a:effectLst/>
              </a:rPr>
              <a:t> &amp;  </a:t>
            </a:r>
            <a:r>
              <a:rPr lang="en-US" sz="900" i="0" dirty="0">
                <a:effectLst/>
                <a:hlinkClick r:id="rId5">
                  <a:extLst>
                    <a:ext uri="{A12FA001-AC4F-418D-AE19-62706E023703}">
                      <ahyp:hlinkClr xmlns:ahyp="http://schemas.microsoft.com/office/drawing/2018/hyperlinkcolor" val="tx"/>
                    </a:ext>
                  </a:extLst>
                </a:hlinkClick>
              </a:rPr>
              <a:t>Eva Top</a:t>
            </a:r>
            <a:r>
              <a:rPr lang="en-US" sz="900" i="0" dirty="0">
                <a:effectLst/>
              </a:rPr>
              <a:t>   </a:t>
            </a:r>
            <a:r>
              <a:rPr lang="en-US" sz="900" i="1" dirty="0" err="1">
                <a:effectLst/>
              </a:rPr>
              <a:t>npj</a:t>
            </a:r>
            <a:r>
              <a:rPr lang="en-US" sz="900" i="1" dirty="0">
                <a:effectLst/>
              </a:rPr>
              <a:t> Biofilms Microbiomes</a:t>
            </a:r>
            <a:r>
              <a:rPr lang="en-US" sz="900" i="0" dirty="0">
                <a:effectLst/>
              </a:rPr>
              <a:t> 2, 16022 (2016).</a:t>
            </a:r>
          </a:p>
        </p:txBody>
      </p:sp>
    </p:spTree>
    <p:extLst>
      <p:ext uri="{BB962C8B-B14F-4D97-AF65-F5344CB8AC3E}">
        <p14:creationId xmlns:p14="http://schemas.microsoft.com/office/powerpoint/2010/main" val="17603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p:cNvSpPr txBox="1">
            <a:spLocks/>
          </p:cNvSpPr>
          <p:nvPr/>
        </p:nvSpPr>
        <p:spPr bwMode="gray">
          <a:xfrm>
            <a:off x="228600" y="402011"/>
            <a:ext cx="8686800" cy="7554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95000"/>
              </a:lnSpc>
              <a:spcBef>
                <a:spcPct val="0"/>
              </a:spcBef>
              <a:spcAft>
                <a:spcPct val="0"/>
              </a:spcAft>
              <a:defRPr sz="2600" b="1" baseline="0">
                <a:solidFill>
                  <a:srgbClr val="0064A0"/>
                </a:solidFill>
                <a:latin typeface="+mj-lt"/>
                <a:ea typeface="+mj-ea"/>
                <a:cs typeface="+mj-cs"/>
              </a:defRPr>
            </a:lvl1pPr>
            <a:lvl2pPr algn="l" rtl="0" eaLnBrk="1" fontAlgn="base" hangingPunct="1">
              <a:lnSpc>
                <a:spcPct val="95000"/>
              </a:lnSpc>
              <a:spcBef>
                <a:spcPct val="0"/>
              </a:spcBef>
              <a:spcAft>
                <a:spcPct val="0"/>
              </a:spcAft>
              <a:defRPr sz="2000" b="1">
                <a:solidFill>
                  <a:schemeClr val="tx2"/>
                </a:solidFill>
                <a:latin typeface="Arial" charset="0"/>
                <a:cs typeface="Arial" charset="0"/>
              </a:defRPr>
            </a:lvl2pPr>
            <a:lvl3pPr algn="l" rtl="0" eaLnBrk="1" fontAlgn="base" hangingPunct="1">
              <a:lnSpc>
                <a:spcPct val="95000"/>
              </a:lnSpc>
              <a:spcBef>
                <a:spcPct val="0"/>
              </a:spcBef>
              <a:spcAft>
                <a:spcPct val="0"/>
              </a:spcAft>
              <a:defRPr sz="2000" b="1">
                <a:solidFill>
                  <a:schemeClr val="tx2"/>
                </a:solidFill>
                <a:latin typeface="Arial" charset="0"/>
                <a:cs typeface="Arial" charset="0"/>
              </a:defRPr>
            </a:lvl3pPr>
            <a:lvl4pPr algn="l" rtl="0" eaLnBrk="1" fontAlgn="base" hangingPunct="1">
              <a:lnSpc>
                <a:spcPct val="95000"/>
              </a:lnSpc>
              <a:spcBef>
                <a:spcPct val="0"/>
              </a:spcBef>
              <a:spcAft>
                <a:spcPct val="0"/>
              </a:spcAft>
              <a:defRPr sz="2000" b="1">
                <a:solidFill>
                  <a:schemeClr val="tx2"/>
                </a:solidFill>
                <a:latin typeface="Arial" charset="0"/>
                <a:cs typeface="Arial" charset="0"/>
              </a:defRPr>
            </a:lvl4pPr>
            <a:lvl5pPr algn="l" rtl="0" eaLnBrk="1" fontAlgn="base" hangingPunct="1">
              <a:lnSpc>
                <a:spcPct val="95000"/>
              </a:lnSpc>
              <a:spcBef>
                <a:spcPct val="0"/>
              </a:spcBef>
              <a:spcAft>
                <a:spcPct val="0"/>
              </a:spcAft>
              <a:defRPr sz="2000" b="1">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2000" b="1">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2000" b="1">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2000" b="1">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2000" b="1">
                <a:solidFill>
                  <a:schemeClr val="tx2"/>
                </a:solidFill>
                <a:latin typeface="Arial" charset="0"/>
                <a:cs typeface="Arial" charset="0"/>
              </a:defRPr>
            </a:lvl9pPr>
          </a:lstStyle>
          <a:p>
            <a:r>
              <a:rPr lang="en-US" sz="2800" kern="0" dirty="0">
                <a:solidFill>
                  <a:srgbClr val="FF0000"/>
                </a:solidFill>
                <a:latin typeface="Imago Book"/>
                <a:sym typeface="Arial" pitchFamily="34" charset="0"/>
              </a:rPr>
              <a:t>Protection and Stress Resistance</a:t>
            </a:r>
            <a:endParaRPr lang="en-US" sz="1800" kern="0" dirty="0">
              <a:solidFill>
                <a:srgbClr val="FF0000"/>
              </a:solidFill>
              <a:sym typeface="Arial" pitchFamily="34" charset="0"/>
            </a:endParaRPr>
          </a:p>
          <a:p>
            <a:r>
              <a:rPr lang="en-US" sz="2400" kern="0" dirty="0" err="1">
                <a:solidFill>
                  <a:schemeClr val="accent2"/>
                </a:solidFill>
                <a:sym typeface="Arial" pitchFamily="34" charset="0"/>
              </a:rPr>
              <a:t>Persister</a:t>
            </a:r>
            <a:r>
              <a:rPr lang="en-US" sz="2400" kern="0" dirty="0">
                <a:solidFill>
                  <a:schemeClr val="accent2"/>
                </a:solidFill>
                <a:sym typeface="Arial" pitchFamily="34" charset="0"/>
              </a:rPr>
              <a:t> cells</a:t>
            </a:r>
            <a:endParaRPr lang="en-IE" sz="2400" kern="0" dirty="0"/>
          </a:p>
        </p:txBody>
      </p:sp>
      <p:sp>
        <p:nvSpPr>
          <p:cNvPr id="4" name="TextBox 3"/>
          <p:cNvSpPr txBox="1"/>
          <p:nvPr/>
        </p:nvSpPr>
        <p:spPr>
          <a:xfrm>
            <a:off x="78362" y="1676400"/>
            <a:ext cx="5130571" cy="4485843"/>
          </a:xfrm>
          <a:prstGeom prst="rect">
            <a:avLst/>
          </a:prstGeom>
          <a:noFill/>
        </p:spPr>
        <p:txBody>
          <a:bodyPr wrap="square" rtlCol="0">
            <a:spAutoFit/>
          </a:bodyPr>
          <a:lstStyle/>
          <a:p>
            <a:pPr marL="214313" indent="-214313">
              <a:buClr>
                <a:srgbClr val="0078C8"/>
              </a:buClr>
              <a:buFont typeface="Arial" panose="020B0604020202020204" pitchFamily="34" charset="0"/>
              <a:buChar char="•"/>
            </a:pPr>
            <a:r>
              <a:rPr lang="en-IE" sz="1600" b="1" dirty="0"/>
              <a:t>Small dormant sub-population of biofilm which can remain viable after treatment with an antimicrobial</a:t>
            </a:r>
          </a:p>
          <a:p>
            <a:pPr marL="214313" indent="-214313">
              <a:buClr>
                <a:srgbClr val="0078C8"/>
              </a:buClr>
              <a:buFont typeface="Arial" panose="020B0604020202020204" pitchFamily="34" charset="0"/>
              <a:buChar char="•"/>
            </a:pPr>
            <a:endParaRPr lang="en-IE" sz="1600" b="1" dirty="0">
              <a:solidFill>
                <a:srgbClr val="0A95A4"/>
              </a:solidFill>
            </a:endParaRPr>
          </a:p>
          <a:p>
            <a:pPr marL="214313" indent="-214313">
              <a:buClr>
                <a:srgbClr val="0078C8"/>
              </a:buClr>
              <a:buFont typeface="Arial" panose="020B0604020202020204" pitchFamily="34" charset="0"/>
              <a:buChar char="•"/>
            </a:pPr>
            <a:endParaRPr lang="en-IE" sz="1600" b="1" dirty="0">
              <a:solidFill>
                <a:srgbClr val="0A95A4"/>
              </a:solidFill>
            </a:endParaRPr>
          </a:p>
          <a:p>
            <a:pPr>
              <a:buClr>
                <a:srgbClr val="0078C8"/>
              </a:buClr>
            </a:pPr>
            <a:endParaRPr lang="en-IE" sz="1600" b="1" dirty="0">
              <a:solidFill>
                <a:srgbClr val="0A95A4"/>
              </a:solidFill>
            </a:endParaRPr>
          </a:p>
          <a:p>
            <a:pPr marL="214313" indent="-214313">
              <a:buClr>
                <a:srgbClr val="0078C8"/>
              </a:buClr>
              <a:buFont typeface="Arial" panose="020B0604020202020204" pitchFamily="34" charset="0"/>
              <a:buChar char="•"/>
            </a:pPr>
            <a:r>
              <a:rPr lang="en-IE" sz="1600" b="1" dirty="0"/>
              <a:t>Lose tolerance upon re-growth</a:t>
            </a:r>
          </a:p>
          <a:p>
            <a:pPr marL="214313" indent="-214313">
              <a:buClr>
                <a:srgbClr val="0078C8"/>
              </a:buClr>
              <a:buFont typeface="Arial" panose="020B0604020202020204" pitchFamily="34" charset="0"/>
              <a:buChar char="•"/>
            </a:pPr>
            <a:endParaRPr lang="en-IE" sz="1600" b="1" dirty="0">
              <a:solidFill>
                <a:srgbClr val="0A95A4"/>
              </a:solidFill>
            </a:endParaRPr>
          </a:p>
          <a:p>
            <a:pPr>
              <a:buClr>
                <a:srgbClr val="0078C8"/>
              </a:buClr>
            </a:pPr>
            <a:endParaRPr lang="en-IE" sz="1600" b="1" dirty="0">
              <a:solidFill>
                <a:srgbClr val="0A95A4"/>
              </a:solidFill>
            </a:endParaRPr>
          </a:p>
          <a:p>
            <a:pPr algn="l">
              <a:buClr>
                <a:srgbClr val="0078C8"/>
              </a:buClr>
            </a:pPr>
            <a:endParaRPr lang="en-IE" sz="1600" b="1" dirty="0">
              <a:solidFill>
                <a:srgbClr val="0A95A4"/>
              </a:solidFill>
            </a:endParaRPr>
          </a:p>
          <a:p>
            <a:pPr marL="214313" indent="-214313">
              <a:buClr>
                <a:srgbClr val="0078C8"/>
              </a:buClr>
              <a:buFont typeface="Arial" panose="020B0604020202020204" pitchFamily="34" charset="0"/>
              <a:buChar char="•"/>
            </a:pPr>
            <a:r>
              <a:rPr lang="en-IE" sz="1600" b="1" dirty="0"/>
              <a:t>Specialized survivor cells, completely dormant so no cellular membrane transport</a:t>
            </a:r>
          </a:p>
          <a:p>
            <a:pPr algn="l">
              <a:buClr>
                <a:srgbClr val="0078C8"/>
              </a:buClr>
            </a:pPr>
            <a:endParaRPr lang="en-IE" sz="1600" b="1" dirty="0">
              <a:solidFill>
                <a:srgbClr val="0A95A4"/>
              </a:solidFill>
            </a:endParaRPr>
          </a:p>
          <a:p>
            <a:pPr algn="l">
              <a:buClr>
                <a:srgbClr val="0078C8"/>
              </a:buClr>
            </a:pPr>
            <a:endParaRPr lang="en-IE" sz="1600" b="1" dirty="0">
              <a:solidFill>
                <a:srgbClr val="0A95A4"/>
              </a:solidFill>
            </a:endParaRPr>
          </a:p>
          <a:p>
            <a:pPr marL="214313" indent="-214313">
              <a:buClr>
                <a:srgbClr val="0078C8"/>
              </a:buClr>
              <a:buFont typeface="Arial" panose="020B0604020202020204" pitchFamily="34" charset="0"/>
              <a:buChar char="•"/>
            </a:pPr>
            <a:endParaRPr lang="en-IE" sz="1600" b="1" dirty="0">
              <a:solidFill>
                <a:srgbClr val="0A95A4"/>
              </a:solidFill>
            </a:endParaRPr>
          </a:p>
          <a:p>
            <a:pPr marL="214313" indent="-214313">
              <a:buClr>
                <a:srgbClr val="0078C8"/>
              </a:buClr>
              <a:buFont typeface="Arial" panose="020B0604020202020204" pitchFamily="34" charset="0"/>
              <a:buChar char="•"/>
            </a:pPr>
            <a:r>
              <a:rPr lang="en-IE" sz="1600" b="1" dirty="0"/>
              <a:t>Allows quick regrowth of biofilms making them extremely difficult to eradicate, biofilm can reform in as little as 40 min, up to twice as thick.</a:t>
            </a:r>
          </a:p>
          <a:p>
            <a:pPr marL="214313" indent="-214313">
              <a:buClr>
                <a:srgbClr val="0078C8"/>
              </a:buClr>
              <a:buFont typeface="Arial" panose="020B0604020202020204" pitchFamily="34" charset="0"/>
              <a:buChar char="•"/>
            </a:pPr>
            <a:endParaRPr lang="en-IE" sz="1350" b="1" dirty="0">
              <a:solidFill>
                <a:schemeClr val="tx2"/>
              </a:solidFill>
              <a:latin typeface="Arial Rounded MT Bold" panose="020F0704030504030204" pitchFamily="34" charset="0"/>
            </a:endParaRPr>
          </a:p>
        </p:txBody>
      </p:sp>
      <p:sp>
        <p:nvSpPr>
          <p:cNvPr id="5" name="Rectangle 4"/>
          <p:cNvSpPr/>
          <p:nvPr/>
        </p:nvSpPr>
        <p:spPr>
          <a:xfrm>
            <a:off x="5692625" y="5004703"/>
            <a:ext cx="1782198" cy="184666"/>
          </a:xfrm>
          <a:prstGeom prst="rect">
            <a:avLst/>
          </a:prstGeom>
        </p:spPr>
        <p:txBody>
          <a:bodyPr wrap="square">
            <a:spAutoFit/>
          </a:bodyPr>
          <a:lstStyle/>
          <a:p>
            <a:r>
              <a:rPr lang="en-IE" sz="600" dirty="0"/>
              <a:t>Lewis, K. (2007) Nature. Rev. </a:t>
            </a:r>
            <a:r>
              <a:rPr lang="en-IE" sz="600" dirty="0" err="1"/>
              <a:t>Microbiol</a:t>
            </a:r>
            <a:r>
              <a:rPr lang="en-IE" sz="600" dirty="0"/>
              <a:t>. 5:48-56</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35200"/>
            <a:ext cx="3720498" cy="3540238"/>
          </a:xfrm>
          <a:prstGeom prst="rect">
            <a:avLst/>
          </a:prstGeom>
          <a:noFill/>
          <a:ln>
            <a:noFill/>
          </a:ln>
          <a:effectLst>
            <a:glow rad="38100">
              <a:schemeClr val="accent4">
                <a:satMod val="175000"/>
                <a:alpha val="19000"/>
              </a:schemeClr>
            </a:glo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FC8F15D-EEC1-457B-9F54-B41DB4EF6B07}"/>
              </a:ext>
            </a:extLst>
          </p:cNvPr>
          <p:cNvSpPr/>
          <p:nvPr/>
        </p:nvSpPr>
        <p:spPr>
          <a:xfrm>
            <a:off x="6003243" y="5492722"/>
            <a:ext cx="2376264" cy="215444"/>
          </a:xfrm>
          <a:prstGeom prst="rect">
            <a:avLst/>
          </a:prstGeom>
        </p:spPr>
        <p:txBody>
          <a:bodyPr wrap="square">
            <a:spAutoFit/>
          </a:bodyPr>
          <a:lstStyle/>
          <a:p>
            <a:r>
              <a:rPr lang="en-IE" sz="800" dirty="0"/>
              <a:t>Lewis, K. (2007) Nature. Rev. </a:t>
            </a:r>
            <a:r>
              <a:rPr lang="en-IE" sz="800" dirty="0" err="1"/>
              <a:t>Microbiol</a:t>
            </a:r>
            <a:r>
              <a:rPr lang="en-IE" sz="800" dirty="0"/>
              <a:t>. 5:48-56</a:t>
            </a:r>
          </a:p>
        </p:txBody>
      </p:sp>
      <p:sp>
        <p:nvSpPr>
          <p:cNvPr id="2" name="Rectangle 1">
            <a:extLst>
              <a:ext uri="{FF2B5EF4-FFF2-40B4-BE49-F238E27FC236}">
                <a16:creationId xmlns:a16="http://schemas.microsoft.com/office/drawing/2014/main" id="{6DD1F803-ECEB-13DB-E9AA-A8727720E192}"/>
              </a:ext>
            </a:extLst>
          </p:cNvPr>
          <p:cNvSpPr>
            <a:spLocks noChangeArrowheads="1"/>
          </p:cNvSpPr>
          <p:nvPr/>
        </p:nvSpPr>
        <p:spPr bwMode="auto">
          <a:xfrm>
            <a:off x="228600" y="6053210"/>
            <a:ext cx="7620676" cy="523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5392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effectLst/>
                <a:latin typeface="+mn-lt"/>
              </a:rPr>
              <a:t>Bacterial </a:t>
            </a:r>
            <a:r>
              <a:rPr kumimoji="0" lang="en-US" altLang="en-US" sz="900" b="0" i="0" u="none" strike="noStrike" cap="none" normalizeH="0" baseline="0" dirty="0" err="1">
                <a:ln>
                  <a:noFill/>
                </a:ln>
                <a:effectLst/>
                <a:latin typeface="+mn-lt"/>
              </a:rPr>
              <a:t>Persister</a:t>
            </a:r>
            <a:r>
              <a:rPr kumimoji="0" lang="en-US" altLang="en-US" sz="900" b="0" i="0" u="none" strike="noStrike" cap="none" normalizeH="0" baseline="0" dirty="0">
                <a:ln>
                  <a:noFill/>
                </a:ln>
                <a:effectLst/>
                <a:latin typeface="+mn-lt"/>
              </a:rPr>
              <a:t> Cell Formation and Dormancy </a:t>
            </a:r>
            <a:r>
              <a:rPr kumimoji="0" lang="en-US" altLang="en-US" sz="900" b="0" i="0" u="sng" strike="noStrike" cap="none" normalizeH="0" baseline="0" dirty="0">
                <a:ln>
                  <a:noFill/>
                </a:ln>
                <a:effectLst/>
                <a:latin typeface="+mn-lt"/>
                <a:hlinkClick r:id="rId4">
                  <a:extLst>
                    <a:ext uri="{A12FA001-AC4F-418D-AE19-62706E023703}">
                      <ahyp:hlinkClr xmlns:ahyp="http://schemas.microsoft.com/office/drawing/2018/hyperlinkcolor" val="tx"/>
                    </a:ext>
                  </a:extLst>
                </a:hlinkClick>
              </a:rPr>
              <a:t>Thomas K. Wood</a:t>
            </a:r>
            <a:r>
              <a:rPr kumimoji="0" lang="en-US" altLang="en-US" sz="900" b="0" i="0" u="none" strike="noStrike" cap="none" normalizeH="0" baseline="0" dirty="0">
                <a:ln>
                  <a:noFill/>
                </a:ln>
                <a:effectLst/>
                <a:latin typeface="+mn-lt"/>
              </a:rPr>
              <a:t>,</a:t>
            </a:r>
            <a:r>
              <a:rPr kumimoji="0" lang="en-US" altLang="en-US" sz="900" b="0" i="0" u="none" strike="noStrike" cap="none" normalizeH="0" baseline="30000" dirty="0">
                <a:ln>
                  <a:noFill/>
                </a:ln>
                <a:effectLst/>
                <a:latin typeface="+mn-lt"/>
              </a:rPr>
              <a:t>  </a:t>
            </a:r>
            <a:r>
              <a:rPr kumimoji="0" lang="en-US" altLang="en-US" sz="900" b="0" i="0" u="sng" strike="noStrike" cap="none" normalizeH="0" baseline="0" dirty="0">
                <a:ln>
                  <a:noFill/>
                </a:ln>
                <a:solidFill>
                  <a:srgbClr val="0000FF"/>
                </a:solidFill>
                <a:effectLst/>
                <a:latin typeface="+mn-lt"/>
                <a:hlinkClick r:id="rId5">
                  <a:extLst>
                    <a:ext uri="{A12FA001-AC4F-418D-AE19-62706E023703}">
                      <ahyp:hlinkClr xmlns:ahyp="http://schemas.microsoft.com/office/drawing/2018/hyperlinkcolor" val="tx"/>
                    </a:ext>
                  </a:extLst>
                </a:hlinkClick>
              </a:rPr>
              <a:t>Stephen J. </a:t>
            </a:r>
            <a:r>
              <a:rPr kumimoji="0" lang="en-US" altLang="en-US" sz="900" b="0" i="0" u="sng" strike="noStrike" cap="none" normalizeH="0" baseline="0" dirty="0" err="1">
                <a:ln>
                  <a:noFill/>
                </a:ln>
                <a:effectLst/>
                <a:latin typeface="+mn-lt"/>
                <a:hlinkClick r:id="rId5">
                  <a:extLst>
                    <a:ext uri="{A12FA001-AC4F-418D-AE19-62706E023703}">
                      <ahyp:hlinkClr xmlns:ahyp="http://schemas.microsoft.com/office/drawing/2018/hyperlinkcolor" val="tx"/>
                    </a:ext>
                  </a:extLst>
                </a:hlinkClick>
              </a:rPr>
              <a:t>Knabel</a:t>
            </a:r>
            <a:r>
              <a:rPr kumimoji="0" lang="en-US" altLang="en-US" sz="900" b="0" i="0" u="none" strike="noStrike" cap="none" normalizeH="0" baseline="0" dirty="0" err="1">
                <a:ln>
                  <a:noFill/>
                </a:ln>
                <a:effectLst/>
                <a:latin typeface="+mn-lt"/>
              </a:rPr>
              <a:t>,</a:t>
            </a:r>
            <a:r>
              <a:rPr kumimoji="0" lang="en-US" altLang="en-US" sz="900" b="0" i="0" u="none" strike="noStrike" cap="none" normalizeH="0" baseline="30000" dirty="0" err="1">
                <a:ln>
                  <a:noFill/>
                </a:ln>
                <a:effectLst/>
                <a:latin typeface="+mn-lt"/>
              </a:rPr>
              <a:t>c</a:t>
            </a:r>
            <a:r>
              <a:rPr kumimoji="0" lang="en-US" altLang="en-US" sz="900" b="0" i="0" u="none" strike="noStrike" cap="none" normalizeH="0" baseline="0" dirty="0">
                <a:ln>
                  <a:noFill/>
                </a:ln>
                <a:effectLst/>
                <a:latin typeface="+mn-lt"/>
              </a:rPr>
              <a:t> and </a:t>
            </a:r>
            <a:r>
              <a:rPr kumimoji="0" lang="en-US" altLang="en-US" sz="900" b="0" i="0" u="sng" strike="noStrike" cap="none" normalizeH="0" baseline="0" dirty="0">
                <a:ln>
                  <a:noFill/>
                </a:ln>
                <a:solidFill>
                  <a:srgbClr val="0000FF"/>
                </a:solidFill>
                <a:effectLst/>
                <a:latin typeface="+mn-lt"/>
                <a:hlinkClick r:id="rId6">
                  <a:extLst>
                    <a:ext uri="{A12FA001-AC4F-418D-AE19-62706E023703}">
                      <ahyp:hlinkClr xmlns:ahyp="http://schemas.microsoft.com/office/drawing/2018/hyperlinkcolor" val="tx"/>
                    </a:ext>
                  </a:extLst>
                </a:hlinkClick>
              </a:rPr>
              <a:t>Brian W. </a:t>
            </a:r>
            <a:r>
              <a:rPr kumimoji="0" lang="en-US" altLang="en-US" sz="900" b="0" i="0" u="sng" strike="noStrike" cap="none" normalizeH="0" baseline="0" dirty="0" err="1">
                <a:ln>
                  <a:noFill/>
                </a:ln>
                <a:effectLst/>
                <a:latin typeface="+mn-lt"/>
                <a:hlinkClick r:id="rId6">
                  <a:extLst>
                    <a:ext uri="{A12FA001-AC4F-418D-AE19-62706E023703}">
                      <ahyp:hlinkClr xmlns:ahyp="http://schemas.microsoft.com/office/drawing/2018/hyperlinkcolor" val="tx"/>
                    </a:ext>
                  </a:extLst>
                </a:hlinkClick>
              </a:rPr>
              <a:t>Kwan</a:t>
            </a:r>
            <a:r>
              <a:rPr kumimoji="0" lang="en-US" altLang="en-US" sz="900" b="0" i="0" u="none" strike="noStrike" cap="none" normalizeH="0" baseline="30000" dirty="0" err="1">
                <a:ln>
                  <a:noFill/>
                </a:ln>
                <a:effectLst/>
                <a:latin typeface="+mn-lt"/>
              </a:rPr>
              <a:t>a</a:t>
            </a:r>
            <a:r>
              <a:rPr kumimoji="0" lang="en-US" altLang="en-US" sz="900" b="0" i="0" u="none" strike="noStrike" cap="none" normalizeH="0" baseline="30000" dirty="0">
                <a:ln>
                  <a:noFill/>
                </a:ln>
                <a:effectLst/>
                <a:latin typeface="+mn-lt"/>
              </a:rPr>
              <a:t>,</a:t>
            </a:r>
            <a:r>
              <a:rPr kumimoji="0" lang="en-US" altLang="en-US" sz="900" b="0" i="0" u="sng" strike="noStrike" cap="none" normalizeH="0" baseline="0" dirty="0">
                <a:ln>
                  <a:noFill/>
                </a:ln>
                <a:effectLst/>
                <a:latin typeface="+mn-lt"/>
                <a:hlinkClick r:id="rId7">
                  <a:extLst>
                    <a:ext uri="{A12FA001-AC4F-418D-AE19-62706E023703}">
                      <ahyp:hlinkClr xmlns:ahyp="http://schemas.microsoft.com/office/drawing/2018/hyperlinkcolor" val="tx"/>
                    </a:ext>
                  </a:extLst>
                </a:hlinkClick>
              </a:rPr>
              <a:t>*</a:t>
            </a:r>
            <a:r>
              <a:rPr kumimoji="0" lang="en-US" altLang="en-US" sz="900" b="0" i="0" u="sng" strike="noStrike" cap="none" normalizeH="0" baseline="0" dirty="0">
                <a:ln>
                  <a:noFill/>
                </a:ln>
                <a:effectLst/>
                <a:latin typeface="+mn-lt"/>
              </a:rPr>
              <a:t> </a:t>
            </a:r>
            <a:r>
              <a:rPr lang="fr-FR" sz="900" b="0" i="0" u="sng" dirty="0" err="1">
                <a:solidFill>
                  <a:srgbClr val="0000FF"/>
                </a:solidFill>
                <a:effectLst/>
                <a:latin typeface="+mn-lt"/>
                <a:hlinkClick r:id="rId8">
                  <a:extLst>
                    <a:ext uri="{A12FA001-AC4F-418D-AE19-62706E023703}">
                      <ahyp:hlinkClr xmlns:ahyp="http://schemas.microsoft.com/office/drawing/2018/hyperlinkcolor" val="tx"/>
                    </a:ext>
                  </a:extLst>
                </a:hlinkClick>
              </a:rPr>
              <a:t>Appl</a:t>
            </a:r>
            <a:r>
              <a:rPr lang="fr-FR" sz="900" b="0" i="0" u="sng" dirty="0">
                <a:solidFill>
                  <a:srgbClr val="0000FF"/>
                </a:solidFill>
                <a:effectLst/>
                <a:latin typeface="+mn-lt"/>
                <a:hlinkClick r:id="rId8">
                  <a:extLst>
                    <a:ext uri="{A12FA001-AC4F-418D-AE19-62706E023703}">
                      <ahyp:hlinkClr xmlns:ahyp="http://schemas.microsoft.com/office/drawing/2018/hyperlinkcolor" val="tx"/>
                    </a:ext>
                  </a:extLst>
                </a:hlinkClick>
              </a:rPr>
              <a:t> Environ </a:t>
            </a:r>
            <a:r>
              <a:rPr lang="fr-FR" sz="900" b="0" i="0" u="sng" dirty="0" err="1">
                <a:solidFill>
                  <a:srgbClr val="0000FF"/>
                </a:solidFill>
                <a:effectLst/>
                <a:latin typeface="+mn-lt"/>
                <a:hlinkClick r:id="rId8">
                  <a:extLst>
                    <a:ext uri="{A12FA001-AC4F-418D-AE19-62706E023703}">
                      <ahyp:hlinkClr xmlns:ahyp="http://schemas.microsoft.com/office/drawing/2018/hyperlinkcolor" val="tx"/>
                    </a:ext>
                  </a:extLst>
                </a:hlinkClick>
              </a:rPr>
              <a:t>Microbiol</a:t>
            </a:r>
            <a:r>
              <a:rPr lang="fr-FR" sz="900" b="0" i="0" u="sng" dirty="0">
                <a:effectLst/>
                <a:latin typeface="+mn-lt"/>
                <a:hlinkClick r:id="rId8">
                  <a:extLst>
                    <a:ext uri="{A12FA001-AC4F-418D-AE19-62706E023703}">
                      <ahyp:hlinkClr xmlns:ahyp="http://schemas.microsoft.com/office/drawing/2018/hyperlinkcolor" val="tx"/>
                    </a:ext>
                  </a:extLst>
                </a:hlinkClick>
              </a:rPr>
              <a:t>.</a:t>
            </a:r>
            <a:r>
              <a:rPr lang="fr-FR" sz="900" b="0" i="0" dirty="0">
                <a:effectLst/>
                <a:latin typeface="+mn-lt"/>
              </a:rPr>
              <a:t> 2013 </a:t>
            </a:r>
            <a:r>
              <a:rPr lang="fr-FR" sz="900" b="0" i="0" dirty="0" err="1">
                <a:effectLst/>
                <a:latin typeface="+mn-lt"/>
              </a:rPr>
              <a:t>Dec</a:t>
            </a:r>
            <a:r>
              <a:rPr lang="fr-FR" sz="900" b="0" i="0" dirty="0">
                <a:effectLst/>
                <a:latin typeface="+mn-lt"/>
              </a:rPr>
              <a:t>; 79(23): 7116–7121.</a:t>
            </a:r>
            <a:endParaRPr kumimoji="0" lang="en-US" altLang="en-US" sz="900" b="0" i="0" u="none" strike="noStrike" cap="none" normalizeH="0" baseline="0" dirty="0">
              <a:ln>
                <a:noFill/>
              </a:ln>
              <a:effectLst/>
              <a:latin typeface="+mn-lt"/>
            </a:endParaRPr>
          </a:p>
        </p:txBody>
      </p:sp>
      <p:pic>
        <p:nvPicPr>
          <p:cNvPr id="1026" name="Picture 2" descr="corresponding author">
            <a:extLst>
              <a:ext uri="{FF2B5EF4-FFF2-40B4-BE49-F238E27FC236}">
                <a16:creationId xmlns:a16="http://schemas.microsoft.com/office/drawing/2014/main" id="{8857385F-DEF5-EA81-CC0A-51792A675C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0475" y="101600"/>
            <a:ext cx="66675" cy="37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150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260BB-17A9-EFDB-8830-B848D738C5D6}"/>
              </a:ext>
            </a:extLst>
          </p:cNvPr>
          <p:cNvSpPr txBox="1"/>
          <p:nvPr/>
        </p:nvSpPr>
        <p:spPr>
          <a:xfrm>
            <a:off x="304800" y="533400"/>
            <a:ext cx="8153400" cy="5755422"/>
          </a:xfrm>
          <a:prstGeom prst="rect">
            <a:avLst/>
          </a:prstGeom>
          <a:noFill/>
        </p:spPr>
        <p:txBody>
          <a:bodyPr wrap="square">
            <a:spAutoFit/>
          </a:bodyPr>
          <a:lstStyle/>
          <a:p>
            <a:r>
              <a:rPr lang="en-US" dirty="0">
                <a:solidFill>
                  <a:srgbClr val="0070C0"/>
                </a:solidFill>
              </a:rPr>
              <a:t>Mark Hodgson, LRSC, CMIP</a:t>
            </a:r>
          </a:p>
          <a:p>
            <a:endParaRPr lang="en-US" sz="1400" dirty="0"/>
          </a:p>
          <a:p>
            <a:endParaRPr lang="en-US" sz="1400" dirty="0"/>
          </a:p>
          <a:p>
            <a:r>
              <a:rPr lang="en-US" sz="1400" dirty="0"/>
              <a:t>Mark Hodgson has worked in healthcare and infection prevention for over 30 years, a chemist with a strong background in environmental microbiology and the impact of fomites on patients.  He has been a leader in developing programs driven by quality and sound scientific principles. Mr. Hodgson has also been a regulatory liaison and provided litigation support and expert witness in the states of New York, New Jersey, Ohio and Florida. Mr. Hodgson has performed water quality and indoor air quality evaluations in Europe, North America, South America, North Africa, Australia, Southeast Asia and Sub-Saharan Africa.</a:t>
            </a:r>
          </a:p>
          <a:p>
            <a:endParaRPr lang="en-US" sz="1400" dirty="0"/>
          </a:p>
          <a:p>
            <a:r>
              <a:rPr lang="en-US" sz="1400" dirty="0"/>
              <a:t> </a:t>
            </a:r>
          </a:p>
          <a:p>
            <a:r>
              <a:rPr lang="en-US" sz="1400" dirty="0"/>
              <a:t>With broad-based knowledge of the disinfectant industry, he has conducted outbreak investigations and risk assessments as well as prepared protocols for the control of Legionellosis, conducted research on </a:t>
            </a:r>
            <a:r>
              <a:rPr lang="en-US" sz="1400" dirty="0" err="1"/>
              <a:t>Clostridoidies</a:t>
            </a:r>
            <a:r>
              <a:rPr lang="en-US" sz="1400" dirty="0"/>
              <a:t> outbreaks, and developed prevention programs.  Mr. Hodgson has completed numerous investigations of fungal contamination, and outbreaks of multi drug resistant bacteria. He has managed remediation projects of Microbial-contaminated hospitals, including developing work protocols and monitoring of work practices and has investigated over 500 buildings for fungal contamination.</a:t>
            </a:r>
          </a:p>
          <a:p>
            <a:r>
              <a:rPr lang="en-US" sz="1400" dirty="0"/>
              <a:t> </a:t>
            </a:r>
          </a:p>
          <a:p>
            <a:endParaRPr lang="en-US" sz="1400" dirty="0"/>
          </a:p>
          <a:p>
            <a:r>
              <a:rPr lang="en-US" sz="1400" dirty="0"/>
              <a:t>Mr. Hodgson was a lead instructor for courses on Microbial Evaluation of Buildings for the Texas Department of Health, New Jersey State Department of Health and Human Services, Pennsylvania State Department of Health, New York City Department of Health, United States Housing and Urban Development Agency, the United States Navy and the United States Air Force.  Mr. Hodgson is the coauthor of Healthcare Mold Management a Prevention, Assessment, and Remediation Training Guide.</a:t>
            </a:r>
          </a:p>
          <a:p>
            <a:endParaRPr lang="en-US" sz="1400" dirty="0"/>
          </a:p>
          <a:p>
            <a:r>
              <a:rPr lang="en-US" sz="1400" dirty="0"/>
              <a:t> </a:t>
            </a:r>
          </a:p>
        </p:txBody>
      </p:sp>
    </p:spTree>
    <p:extLst>
      <p:ext uri="{BB962C8B-B14F-4D97-AF65-F5344CB8AC3E}">
        <p14:creationId xmlns:p14="http://schemas.microsoft.com/office/powerpoint/2010/main" val="1269747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7FAFE9-02E6-453F-ABA9-20758DDA615C}"/>
              </a:ext>
            </a:extLst>
          </p:cNvPr>
          <p:cNvSpPr txBox="1"/>
          <p:nvPr/>
        </p:nvSpPr>
        <p:spPr>
          <a:xfrm>
            <a:off x="94114" y="240141"/>
            <a:ext cx="8327718" cy="10312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700" b="1" kern="1200" dirty="0">
                <a:solidFill>
                  <a:srgbClr val="FF0000"/>
                </a:solidFill>
                <a:latin typeface="+mj-lt"/>
                <a:ea typeface="+mj-ea"/>
                <a:cs typeface="+mj-cs"/>
              </a:rPr>
              <a:t>Bacteria Communicate in Biofilm</a:t>
            </a:r>
          </a:p>
        </p:txBody>
      </p:sp>
      <p:pic>
        <p:nvPicPr>
          <p:cNvPr id="3" name="Picture 2">
            <a:extLst>
              <a:ext uri="{FF2B5EF4-FFF2-40B4-BE49-F238E27FC236}">
                <a16:creationId xmlns:a16="http://schemas.microsoft.com/office/drawing/2014/main" id="{A8282CCD-001F-493D-B4CE-0422978743FE}"/>
              </a:ext>
            </a:extLst>
          </p:cNvPr>
          <p:cNvPicPr>
            <a:picLocks noChangeAspect="1"/>
          </p:cNvPicPr>
          <p:nvPr/>
        </p:nvPicPr>
        <p:blipFill>
          <a:blip r:embed="rId3"/>
          <a:stretch>
            <a:fillRect/>
          </a:stretch>
        </p:blipFill>
        <p:spPr>
          <a:xfrm>
            <a:off x="690554" y="2514600"/>
            <a:ext cx="4696174" cy="2853308"/>
          </a:xfrm>
          <a:prstGeom prst="rect">
            <a:avLst/>
          </a:prstGeom>
        </p:spPr>
      </p:pic>
      <p:sp>
        <p:nvSpPr>
          <p:cNvPr id="10" name="Freeform: Shape 9">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en-US"/>
          </a:p>
        </p:txBody>
      </p:sp>
      <p:sp>
        <p:nvSpPr>
          <p:cNvPr id="12" name="Freeform: Shape 11">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0E239F-0695-4595-9AC8-048727D4FE89}"/>
              </a:ext>
            </a:extLst>
          </p:cNvPr>
          <p:cNvSpPr txBox="1"/>
          <p:nvPr/>
        </p:nvSpPr>
        <p:spPr>
          <a:xfrm>
            <a:off x="5561774" y="1838531"/>
            <a:ext cx="3125026" cy="4212154"/>
          </a:xfrm>
          <a:prstGeom prst="rect">
            <a:avLst/>
          </a:prstGeom>
        </p:spPr>
        <p:txBody>
          <a:bodyPr vert="horz" lIns="91440" tIns="45720" rIns="91440" bIns="45720" rtlCol="0" anchor="ctr">
            <a:normAutofit/>
          </a:bodyPr>
          <a:lstStyle/>
          <a:p>
            <a:pPr defTabSz="914400">
              <a:lnSpc>
                <a:spcPct val="90000"/>
              </a:lnSpc>
              <a:spcAft>
                <a:spcPts val="600"/>
              </a:spcAft>
            </a:pPr>
            <a:r>
              <a:rPr lang="en-US" sz="1600" b="1" dirty="0"/>
              <a:t>Quorum Sensing</a:t>
            </a:r>
            <a:r>
              <a:rPr lang="en-US" sz="1600" dirty="0"/>
              <a:t>: Bacteria communicates to one another through chemical signals</a:t>
            </a:r>
          </a:p>
          <a:p>
            <a:pPr defTabSz="914400">
              <a:lnSpc>
                <a:spcPct val="90000"/>
              </a:lnSpc>
              <a:spcAft>
                <a:spcPts val="600"/>
              </a:spcAft>
            </a:pPr>
            <a:r>
              <a:rPr lang="en-US" sz="1600" dirty="0"/>
              <a:t>	</a:t>
            </a:r>
          </a:p>
          <a:p>
            <a:pPr defTabSz="914400">
              <a:lnSpc>
                <a:spcPct val="90000"/>
              </a:lnSpc>
              <a:spcAft>
                <a:spcPts val="600"/>
              </a:spcAft>
            </a:pPr>
            <a:r>
              <a:rPr lang="en-US" sz="1600" b="1" dirty="0"/>
              <a:t>Use of chemical signals to indicate:</a:t>
            </a:r>
          </a:p>
          <a:p>
            <a:pPr marL="942975" lvl="2" indent="-228600" defTabSz="914400">
              <a:lnSpc>
                <a:spcPct val="90000"/>
              </a:lnSpc>
              <a:spcAft>
                <a:spcPts val="600"/>
              </a:spcAft>
              <a:buFont typeface="Arial" panose="020B0604020202020204" pitchFamily="34" charset="0"/>
              <a:buChar char="•"/>
            </a:pPr>
            <a:r>
              <a:rPr lang="en-US" sz="1600" dirty="0"/>
              <a:t>Flee</a:t>
            </a:r>
          </a:p>
          <a:p>
            <a:pPr marL="942975" lvl="2" indent="-228600" defTabSz="914400">
              <a:lnSpc>
                <a:spcPct val="90000"/>
              </a:lnSpc>
              <a:spcAft>
                <a:spcPts val="600"/>
              </a:spcAft>
              <a:buFont typeface="Arial" panose="020B0604020202020204" pitchFamily="34" charset="0"/>
              <a:buChar char="•"/>
            </a:pPr>
            <a:r>
              <a:rPr lang="en-US" sz="1600" dirty="0"/>
              <a:t>Eat</a:t>
            </a:r>
          </a:p>
          <a:p>
            <a:pPr marL="942975" lvl="2" indent="-228600" defTabSz="914400">
              <a:lnSpc>
                <a:spcPct val="90000"/>
              </a:lnSpc>
              <a:spcAft>
                <a:spcPts val="600"/>
              </a:spcAft>
              <a:buFont typeface="Arial" panose="020B0604020202020204" pitchFamily="34" charset="0"/>
              <a:buChar char="•"/>
            </a:pPr>
            <a:r>
              <a:rPr lang="en-US" sz="1600" dirty="0"/>
              <a:t>Become dormant</a:t>
            </a:r>
          </a:p>
          <a:p>
            <a:pPr marL="942975" lvl="2" indent="-228600" defTabSz="914400">
              <a:lnSpc>
                <a:spcPct val="90000"/>
              </a:lnSpc>
              <a:spcAft>
                <a:spcPts val="600"/>
              </a:spcAft>
              <a:buFont typeface="Arial" panose="020B0604020202020204" pitchFamily="34" charset="0"/>
              <a:buChar char="•"/>
            </a:pPr>
            <a:r>
              <a:rPr lang="en-US" sz="1600" dirty="0"/>
              <a:t>Multiply</a:t>
            </a:r>
          </a:p>
          <a:p>
            <a:pPr marL="942975" lvl="2" indent="-228600" defTabSz="914400">
              <a:lnSpc>
                <a:spcPct val="90000"/>
              </a:lnSpc>
              <a:spcAft>
                <a:spcPts val="600"/>
              </a:spcAft>
              <a:buFont typeface="Arial" panose="020B0604020202020204" pitchFamily="34" charset="0"/>
              <a:buChar char="•"/>
            </a:pPr>
            <a:r>
              <a:rPr lang="en-US" sz="1600" dirty="0"/>
              <a:t>Die</a:t>
            </a:r>
          </a:p>
          <a:p>
            <a:pPr indent="-228600" defTabSz="914400">
              <a:lnSpc>
                <a:spcPct val="90000"/>
              </a:lnSpc>
              <a:spcAft>
                <a:spcPts val="600"/>
              </a:spcAft>
              <a:buFont typeface="Arial" panose="020B0604020202020204" pitchFamily="34" charset="0"/>
              <a:buChar char="•"/>
            </a:pPr>
            <a:endParaRPr lang="en-US" sz="1600" dirty="0"/>
          </a:p>
          <a:p>
            <a:pPr defTabSz="914400">
              <a:lnSpc>
                <a:spcPct val="90000"/>
              </a:lnSpc>
              <a:spcAft>
                <a:spcPts val="600"/>
              </a:spcAft>
            </a:pPr>
            <a:r>
              <a:rPr lang="en-US" sz="1600" b="1" dirty="0"/>
              <a:t>And probably a bunch of stuff we have not yet identified</a:t>
            </a:r>
            <a:endParaRPr lang="en-US" sz="1600" dirty="0"/>
          </a:p>
        </p:txBody>
      </p:sp>
      <p:sp>
        <p:nvSpPr>
          <p:cNvPr id="2" name="TextBox 1">
            <a:extLst>
              <a:ext uri="{FF2B5EF4-FFF2-40B4-BE49-F238E27FC236}">
                <a16:creationId xmlns:a16="http://schemas.microsoft.com/office/drawing/2014/main" id="{9FD97766-B59A-4523-AB7F-081E3DDBD5D0}"/>
              </a:ext>
            </a:extLst>
          </p:cNvPr>
          <p:cNvSpPr txBox="1"/>
          <p:nvPr/>
        </p:nvSpPr>
        <p:spPr>
          <a:xfrm>
            <a:off x="228600" y="6344388"/>
            <a:ext cx="8839199" cy="523220"/>
          </a:xfrm>
          <a:prstGeom prst="rect">
            <a:avLst/>
          </a:prstGeom>
          <a:noFill/>
        </p:spPr>
        <p:txBody>
          <a:bodyPr wrap="square" rtlCol="0">
            <a:spAutoFit/>
          </a:bodyPr>
          <a:lstStyle/>
          <a:p>
            <a:pPr lvl="0">
              <a:spcBef>
                <a:spcPct val="20000"/>
              </a:spcBef>
            </a:pPr>
            <a:r>
              <a:rPr lang="en-US" sz="1400" dirty="0" err="1">
                <a:solidFill>
                  <a:prstClr val="black"/>
                </a:solidFill>
                <a:latin typeface="Imago Book"/>
              </a:rPr>
              <a:t>Sociomicrobiology:theconnections</a:t>
            </a:r>
            <a:r>
              <a:rPr lang="en-US" sz="1400" dirty="0">
                <a:solidFill>
                  <a:prstClr val="black"/>
                </a:solidFill>
                <a:latin typeface="Imago Book"/>
              </a:rPr>
              <a:t> </a:t>
            </a:r>
            <a:r>
              <a:rPr lang="en-US" sz="1400" dirty="0" err="1">
                <a:solidFill>
                  <a:prstClr val="black"/>
                </a:solidFill>
                <a:latin typeface="Imago Book"/>
              </a:rPr>
              <a:t>betweenquorumsensingandbiofilms</a:t>
            </a:r>
            <a:r>
              <a:rPr lang="en-US" sz="1400" dirty="0">
                <a:solidFill>
                  <a:prstClr val="black"/>
                </a:solidFill>
                <a:latin typeface="Imago Book"/>
              </a:rPr>
              <a:t> </a:t>
            </a:r>
            <a:r>
              <a:rPr lang="en-US" sz="1400" dirty="0" err="1">
                <a:solidFill>
                  <a:prstClr val="black"/>
                </a:solidFill>
                <a:latin typeface="Imago Book"/>
              </a:rPr>
              <a:t>MatthewR.ParsekandE.P.Greenberg</a:t>
            </a:r>
            <a:r>
              <a:rPr lang="en-US" sz="1400" dirty="0">
                <a:solidFill>
                  <a:prstClr val="black"/>
                </a:solidFill>
                <a:latin typeface="Imago Book"/>
              </a:rPr>
              <a:t> </a:t>
            </a:r>
            <a:r>
              <a:rPr lang="en-US" sz="1400" dirty="0" err="1">
                <a:solidFill>
                  <a:prstClr val="black"/>
                </a:solidFill>
                <a:latin typeface="Imago Book"/>
              </a:rPr>
              <a:t>TRENDSinMicrobiology</a:t>
            </a:r>
            <a:r>
              <a:rPr lang="en-US" sz="1400" dirty="0">
                <a:solidFill>
                  <a:prstClr val="black"/>
                </a:solidFill>
                <a:latin typeface="Imago Book"/>
              </a:rPr>
              <a:t> Vol.13No.1January2005</a:t>
            </a:r>
            <a:endParaRPr lang="en-US" sz="1400" u="sng" dirty="0">
              <a:solidFill>
                <a:prstClr val="black"/>
              </a:solidFill>
              <a:latin typeface="Imago Book"/>
            </a:endParaRPr>
          </a:p>
        </p:txBody>
      </p:sp>
    </p:spTree>
    <p:extLst>
      <p:ext uri="{BB962C8B-B14F-4D97-AF65-F5344CB8AC3E}">
        <p14:creationId xmlns:p14="http://schemas.microsoft.com/office/powerpoint/2010/main" val="37589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7449-4BB3-AF57-5A43-886F202CA442}"/>
              </a:ext>
            </a:extLst>
          </p:cNvPr>
          <p:cNvSpPr>
            <a:spLocks noGrp="1"/>
          </p:cNvSpPr>
          <p:nvPr>
            <p:ph type="ctrTitle"/>
          </p:nvPr>
        </p:nvSpPr>
        <p:spPr/>
        <p:txBody>
          <a:bodyPr/>
          <a:lstStyle/>
          <a:p>
            <a:r>
              <a:rPr lang="en-US" dirty="0">
                <a:solidFill>
                  <a:srgbClr val="FF0000"/>
                </a:solidFill>
              </a:rPr>
              <a:t>Special Circumstances</a:t>
            </a:r>
          </a:p>
        </p:txBody>
      </p:sp>
      <p:sp>
        <p:nvSpPr>
          <p:cNvPr id="3" name="Subtitle 2">
            <a:extLst>
              <a:ext uri="{FF2B5EF4-FFF2-40B4-BE49-F238E27FC236}">
                <a16:creationId xmlns:a16="http://schemas.microsoft.com/office/drawing/2014/main" id="{48E545DF-CADD-79B2-FA06-5155E0AEFA39}"/>
              </a:ext>
            </a:extLst>
          </p:cNvPr>
          <p:cNvSpPr>
            <a:spLocks noGrp="1"/>
          </p:cNvSpPr>
          <p:nvPr>
            <p:ph type="subTitle" idx="1"/>
          </p:nvPr>
        </p:nvSpPr>
        <p:spPr/>
        <p:txBody>
          <a:bodyPr/>
          <a:lstStyle/>
          <a:p>
            <a:r>
              <a:rPr lang="en-US" dirty="0"/>
              <a:t>A fully hydrated Biofilm in Every Patient Room</a:t>
            </a:r>
          </a:p>
        </p:txBody>
      </p:sp>
    </p:spTree>
    <p:extLst>
      <p:ext uri="{BB962C8B-B14F-4D97-AF65-F5344CB8AC3E}">
        <p14:creationId xmlns:p14="http://schemas.microsoft.com/office/powerpoint/2010/main" val="78056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gray">
          <a:xfrm>
            <a:off x="432198" y="304800"/>
            <a:ext cx="8062012" cy="7554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95000"/>
              </a:lnSpc>
              <a:spcBef>
                <a:spcPct val="0"/>
              </a:spcBef>
              <a:spcAft>
                <a:spcPct val="0"/>
              </a:spcAft>
              <a:defRPr sz="2600" b="1" baseline="0">
                <a:solidFill>
                  <a:srgbClr val="0064A0"/>
                </a:solidFill>
                <a:latin typeface="+mj-lt"/>
                <a:ea typeface="+mj-ea"/>
                <a:cs typeface="+mj-cs"/>
              </a:defRPr>
            </a:lvl1pPr>
            <a:lvl2pPr algn="l" rtl="0" eaLnBrk="1" fontAlgn="base" hangingPunct="1">
              <a:lnSpc>
                <a:spcPct val="95000"/>
              </a:lnSpc>
              <a:spcBef>
                <a:spcPct val="0"/>
              </a:spcBef>
              <a:spcAft>
                <a:spcPct val="0"/>
              </a:spcAft>
              <a:defRPr sz="2000" b="1">
                <a:solidFill>
                  <a:schemeClr val="tx2"/>
                </a:solidFill>
                <a:latin typeface="Arial" charset="0"/>
                <a:cs typeface="Arial" charset="0"/>
              </a:defRPr>
            </a:lvl2pPr>
            <a:lvl3pPr algn="l" rtl="0" eaLnBrk="1" fontAlgn="base" hangingPunct="1">
              <a:lnSpc>
                <a:spcPct val="95000"/>
              </a:lnSpc>
              <a:spcBef>
                <a:spcPct val="0"/>
              </a:spcBef>
              <a:spcAft>
                <a:spcPct val="0"/>
              </a:spcAft>
              <a:defRPr sz="2000" b="1">
                <a:solidFill>
                  <a:schemeClr val="tx2"/>
                </a:solidFill>
                <a:latin typeface="Arial" charset="0"/>
                <a:cs typeface="Arial" charset="0"/>
              </a:defRPr>
            </a:lvl3pPr>
            <a:lvl4pPr algn="l" rtl="0" eaLnBrk="1" fontAlgn="base" hangingPunct="1">
              <a:lnSpc>
                <a:spcPct val="95000"/>
              </a:lnSpc>
              <a:spcBef>
                <a:spcPct val="0"/>
              </a:spcBef>
              <a:spcAft>
                <a:spcPct val="0"/>
              </a:spcAft>
              <a:defRPr sz="2000" b="1">
                <a:solidFill>
                  <a:schemeClr val="tx2"/>
                </a:solidFill>
                <a:latin typeface="Arial" charset="0"/>
                <a:cs typeface="Arial" charset="0"/>
              </a:defRPr>
            </a:lvl4pPr>
            <a:lvl5pPr algn="l" rtl="0" eaLnBrk="1" fontAlgn="base" hangingPunct="1">
              <a:lnSpc>
                <a:spcPct val="95000"/>
              </a:lnSpc>
              <a:spcBef>
                <a:spcPct val="0"/>
              </a:spcBef>
              <a:spcAft>
                <a:spcPct val="0"/>
              </a:spcAft>
              <a:defRPr sz="2000" b="1">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2000" b="1">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2000" b="1">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2000" b="1">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2000" b="1">
                <a:solidFill>
                  <a:schemeClr val="tx2"/>
                </a:solidFill>
                <a:latin typeface="Arial" charset="0"/>
                <a:cs typeface="Arial" charset="0"/>
              </a:defRPr>
            </a:lvl9pPr>
          </a:lstStyle>
          <a:p>
            <a:r>
              <a:rPr lang="en-IE" sz="2000" kern="0" dirty="0">
                <a:solidFill>
                  <a:schemeClr val="accent2"/>
                </a:solidFill>
                <a:sym typeface="Arial" pitchFamily="34" charset="0"/>
              </a:rPr>
              <a:t>Deadly drains…</a:t>
            </a:r>
            <a:endParaRPr lang="en-IE" sz="2000" kern="0" dirty="0">
              <a:solidFill>
                <a:schemeClr val="accent2"/>
              </a:solidFill>
            </a:endParaRPr>
          </a:p>
          <a:p>
            <a:endParaRPr lang="en-US" sz="2000" kern="0" dirty="0">
              <a:solidFill>
                <a:schemeClr val="accent2"/>
              </a:solidFill>
              <a:sym typeface="Arial" pitchFamily="34" charset="0"/>
            </a:endParaRPr>
          </a:p>
        </p:txBody>
      </p:sp>
      <p:sp>
        <p:nvSpPr>
          <p:cNvPr id="2" name="TextBox 1">
            <a:extLst>
              <a:ext uri="{FF2B5EF4-FFF2-40B4-BE49-F238E27FC236}">
                <a16:creationId xmlns:a16="http://schemas.microsoft.com/office/drawing/2014/main" id="{4A6B7B9D-B225-42C3-A289-84B12906D74B}"/>
              </a:ext>
            </a:extLst>
          </p:cNvPr>
          <p:cNvSpPr txBox="1"/>
          <p:nvPr/>
        </p:nvSpPr>
        <p:spPr>
          <a:xfrm>
            <a:off x="409400" y="762000"/>
            <a:ext cx="8243474" cy="4685898"/>
          </a:xfrm>
          <a:prstGeom prst="rect">
            <a:avLst/>
          </a:prstGeom>
          <a:noFill/>
        </p:spPr>
        <p:txBody>
          <a:bodyPr wrap="square" lIns="27000" tIns="0" rIns="27000" bIns="0" rtlCol="0">
            <a:spAutoFit/>
          </a:bodyPr>
          <a:lstStyle/>
          <a:p>
            <a:r>
              <a:rPr lang="en-IE" b="1" dirty="0"/>
              <a:t>New research is beginning to highlight the risk of infection from sink drains</a:t>
            </a:r>
          </a:p>
          <a:p>
            <a:endParaRPr lang="en-IE" dirty="0"/>
          </a:p>
          <a:p>
            <a:pPr marL="214313" indent="-214313">
              <a:buClr>
                <a:schemeClr val="accent2"/>
              </a:buClr>
              <a:buFont typeface="Arial" panose="020B0604020202020204" pitchFamily="34" charset="0"/>
              <a:buChar char="•"/>
            </a:pPr>
            <a:r>
              <a:rPr lang="en-IE" dirty="0"/>
              <a:t>Adding a nutrient source (blood, foodstuffs, beverages, surplus medication) down the sink drain could allow biofilm to grow up the drain at a rate of 2.54 cm per day</a:t>
            </a:r>
            <a:r>
              <a:rPr lang="en-IE" baseline="30000" dirty="0"/>
              <a:t>1</a:t>
            </a:r>
          </a:p>
          <a:p>
            <a:pPr marL="214313" indent="-214313">
              <a:buClr>
                <a:schemeClr val="accent2"/>
              </a:buClr>
              <a:buFont typeface="Arial" panose="020B0604020202020204" pitchFamily="34" charset="0"/>
              <a:buChar char="•"/>
            </a:pPr>
            <a:endParaRPr lang="en-IE" baseline="30000" dirty="0"/>
          </a:p>
          <a:p>
            <a:pPr marL="214313" indent="-214313">
              <a:buClr>
                <a:schemeClr val="accent2"/>
              </a:buClr>
              <a:buFont typeface="Arial" panose="020B0604020202020204" pitchFamily="34" charset="0"/>
              <a:buChar char="•"/>
            </a:pPr>
            <a:r>
              <a:rPr lang="en-IE" dirty="0"/>
              <a:t>Disruption of these sink/drain biofilms can transfer viable organisms up to 1 m to surrounding area</a:t>
            </a:r>
            <a:r>
              <a:rPr lang="en-IE" baseline="30000" dirty="0"/>
              <a:t>2</a:t>
            </a:r>
            <a:endParaRPr lang="en-IE" dirty="0"/>
          </a:p>
          <a:p>
            <a:pPr marL="557213" lvl="1" indent="-214313">
              <a:buClr>
                <a:schemeClr val="accent2"/>
              </a:buClr>
              <a:buFont typeface="Arial" panose="020B0604020202020204" pitchFamily="34" charset="0"/>
              <a:buChar char="•"/>
            </a:pPr>
            <a:r>
              <a:rPr lang="en-IE" dirty="0"/>
              <a:t>Dispersal of organisms from the tap had been attributed to previous outbreaks</a:t>
            </a:r>
            <a:r>
              <a:rPr lang="en-IE" baseline="30000" dirty="0"/>
              <a:t>3,4</a:t>
            </a:r>
            <a:endParaRPr lang="en-IE" dirty="0"/>
          </a:p>
          <a:p>
            <a:pPr marL="557213" lvl="1" indent="-214313">
              <a:buClr>
                <a:schemeClr val="accent2"/>
              </a:buClr>
              <a:buFont typeface="Arial" panose="020B0604020202020204" pitchFamily="34" charset="0"/>
              <a:buChar char="•"/>
            </a:pPr>
            <a:endParaRPr lang="en-IE" dirty="0"/>
          </a:p>
          <a:p>
            <a:pPr marL="214313" indent="-214313">
              <a:buClr>
                <a:schemeClr val="accent2"/>
              </a:buClr>
              <a:buFont typeface="Arial" panose="020B0604020202020204" pitchFamily="34" charset="0"/>
              <a:buChar char="•"/>
            </a:pPr>
            <a:r>
              <a:rPr lang="en-IE" i="1" dirty="0"/>
              <a:t>Pseudomonas aeruginosa </a:t>
            </a:r>
            <a:r>
              <a:rPr lang="en-IE" dirty="0"/>
              <a:t>and Carbapenem resistant Enterobacteriaceae (CRE) are frequently associated with hospital sinks</a:t>
            </a:r>
          </a:p>
          <a:p>
            <a:pPr marL="557213" lvl="1" indent="-214313">
              <a:buClr>
                <a:schemeClr val="accent2"/>
              </a:buClr>
              <a:buFont typeface="Arial" panose="020B0604020202020204" pitchFamily="34" charset="0"/>
              <a:buChar char="•"/>
            </a:pPr>
            <a:r>
              <a:rPr lang="en-IE" dirty="0"/>
              <a:t>Disinfection of sinks has been shown to dramatically decrease level of CRE colonization</a:t>
            </a:r>
            <a:r>
              <a:rPr lang="en-IE" baseline="30000" dirty="0"/>
              <a:t>5</a:t>
            </a:r>
          </a:p>
          <a:p>
            <a:pPr marL="557213" lvl="1" indent="-214313">
              <a:buClr>
                <a:schemeClr val="accent2"/>
              </a:buClr>
              <a:buFont typeface="Arial" panose="020B0604020202020204" pitchFamily="34" charset="0"/>
              <a:buChar char="•"/>
            </a:pPr>
            <a:r>
              <a:rPr lang="en-IE" dirty="0"/>
              <a:t>Resistant pathogens have been shown to colonize drains for over 6 years</a:t>
            </a:r>
          </a:p>
          <a:p>
            <a:pPr marL="671513" lvl="1" indent="-214313">
              <a:buClr>
                <a:schemeClr val="accent2"/>
              </a:buClr>
              <a:buFont typeface="Arial" panose="020B0604020202020204" pitchFamily="34" charset="0"/>
              <a:buChar char="•"/>
            </a:pPr>
            <a:endParaRPr lang="en-IE" dirty="0"/>
          </a:p>
          <a:p>
            <a:pPr marL="128588" indent="-128588">
              <a:buFont typeface="Arial" panose="020B0604020202020204" pitchFamily="34" charset="0"/>
              <a:buChar char="•"/>
            </a:pPr>
            <a:endParaRPr lang="en-IE" sz="1350" dirty="0"/>
          </a:p>
          <a:p>
            <a:endParaRPr lang="en-IE" sz="1350" dirty="0"/>
          </a:p>
          <a:p>
            <a:endParaRPr lang="en-IE" sz="1350" dirty="0"/>
          </a:p>
        </p:txBody>
      </p:sp>
      <p:sp>
        <p:nvSpPr>
          <p:cNvPr id="3" name="TextBox 2">
            <a:extLst>
              <a:ext uri="{FF2B5EF4-FFF2-40B4-BE49-F238E27FC236}">
                <a16:creationId xmlns:a16="http://schemas.microsoft.com/office/drawing/2014/main" id="{67949327-AB4F-4AEA-8341-7486F984444F}"/>
              </a:ext>
            </a:extLst>
          </p:cNvPr>
          <p:cNvSpPr txBox="1"/>
          <p:nvPr/>
        </p:nvSpPr>
        <p:spPr>
          <a:xfrm>
            <a:off x="1223628" y="5265722"/>
            <a:ext cx="7560840" cy="807913"/>
          </a:xfrm>
          <a:prstGeom prst="rect">
            <a:avLst/>
          </a:prstGeom>
          <a:noFill/>
        </p:spPr>
        <p:txBody>
          <a:bodyPr wrap="square" lIns="27000" tIns="0" rIns="27000" bIns="0" rtlCol="0">
            <a:spAutoFit/>
          </a:bodyPr>
          <a:lstStyle/>
          <a:p>
            <a:r>
              <a:rPr lang="en-IE" sz="1050" baseline="30000" dirty="0"/>
              <a:t>1</a:t>
            </a:r>
            <a:r>
              <a:rPr lang="en-IE" sz="1050" dirty="0"/>
              <a:t>Kotay, S. et al. 2017. Appl. Environ. </a:t>
            </a:r>
            <a:r>
              <a:rPr lang="en-IE" sz="1050" dirty="0" err="1"/>
              <a:t>Microbiol</a:t>
            </a:r>
            <a:r>
              <a:rPr lang="en-IE" sz="1050" dirty="0"/>
              <a:t>. 83:1-12. </a:t>
            </a:r>
          </a:p>
          <a:p>
            <a:r>
              <a:rPr lang="en-IE" sz="1050" baseline="30000" dirty="0"/>
              <a:t>2</a:t>
            </a:r>
            <a:r>
              <a:rPr lang="en-IE" sz="1050" dirty="0"/>
              <a:t>Aranega-Bou, P. et al 2019 J. Hosp. Infect 102:63-69. </a:t>
            </a:r>
          </a:p>
          <a:p>
            <a:r>
              <a:rPr lang="en-IE" sz="1050" baseline="30000" dirty="0"/>
              <a:t>3</a:t>
            </a:r>
            <a:r>
              <a:rPr lang="en-IE" sz="1050" dirty="0"/>
              <a:t>Kotsanas, D. 2013, Med. J. Aus. 198:267-269. </a:t>
            </a:r>
          </a:p>
          <a:p>
            <a:r>
              <a:rPr lang="en-IE" sz="1050" baseline="30000" dirty="0"/>
              <a:t>4</a:t>
            </a:r>
            <a:r>
              <a:rPr lang="en-IE" sz="1050" dirty="0"/>
              <a:t>Leitner, E. 2015. </a:t>
            </a:r>
            <a:r>
              <a:rPr lang="en-IE" sz="1050" dirty="0" err="1"/>
              <a:t>Antimicrob</a:t>
            </a:r>
            <a:r>
              <a:rPr lang="en-IE" sz="1050" dirty="0"/>
              <a:t>. Agents Chemother 59:714-716. </a:t>
            </a:r>
          </a:p>
          <a:p>
            <a:r>
              <a:rPr lang="en-IE" sz="1050" baseline="30000" dirty="0"/>
              <a:t>5</a:t>
            </a:r>
            <a:r>
              <a:rPr lang="en-IE" sz="1050" dirty="0"/>
              <a:t>Smolders, D. 2019 J. Hosp. Infect 102:82-88. </a:t>
            </a:r>
          </a:p>
        </p:txBody>
      </p:sp>
    </p:spTree>
    <p:extLst>
      <p:ext uri="{BB962C8B-B14F-4D97-AF65-F5344CB8AC3E}">
        <p14:creationId xmlns:p14="http://schemas.microsoft.com/office/powerpoint/2010/main" val="14512580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9DCC-F240-BCB1-AC62-5FDCB42EDC7B}"/>
              </a:ext>
            </a:extLst>
          </p:cNvPr>
          <p:cNvSpPr>
            <a:spLocks noGrp="1"/>
          </p:cNvSpPr>
          <p:nvPr>
            <p:ph type="ctrTitle"/>
          </p:nvPr>
        </p:nvSpPr>
        <p:spPr/>
        <p:txBody>
          <a:bodyPr/>
          <a:lstStyle/>
          <a:p>
            <a:r>
              <a:rPr lang="en-US" dirty="0">
                <a:solidFill>
                  <a:srgbClr val="FF0000"/>
                </a:solidFill>
              </a:rPr>
              <a:t>SHEA/CDC/APIC</a:t>
            </a:r>
            <a:br>
              <a:rPr lang="en-US" dirty="0">
                <a:solidFill>
                  <a:srgbClr val="FF0000"/>
                </a:solidFill>
              </a:rPr>
            </a:br>
            <a:r>
              <a:rPr lang="en-US" dirty="0">
                <a:solidFill>
                  <a:srgbClr val="FF0000"/>
                </a:solidFill>
              </a:rPr>
              <a:t>Recently Published Guidelines on Hand Hygiene</a:t>
            </a:r>
          </a:p>
        </p:txBody>
      </p:sp>
      <p:sp>
        <p:nvSpPr>
          <p:cNvPr id="3" name="Subtitle 2">
            <a:extLst>
              <a:ext uri="{FF2B5EF4-FFF2-40B4-BE49-F238E27FC236}">
                <a16:creationId xmlns:a16="http://schemas.microsoft.com/office/drawing/2014/main" id="{E7E23D6C-4022-ADC6-0E7C-03C283BC3DE7}"/>
              </a:ext>
            </a:extLst>
          </p:cNvPr>
          <p:cNvSpPr>
            <a:spLocks noGrp="1"/>
          </p:cNvSpPr>
          <p:nvPr>
            <p:ph type="subTitle" idx="1"/>
          </p:nvPr>
        </p:nvSpPr>
        <p:spPr>
          <a:xfrm>
            <a:off x="570795" y="2209800"/>
            <a:ext cx="8064500" cy="3021667"/>
          </a:xfrm>
        </p:spPr>
        <p:txBody>
          <a:bodyPr>
            <a:normAutofit fontScale="85000" lnSpcReduction="10000"/>
          </a:bodyPr>
          <a:lstStyle/>
          <a:p>
            <a:pPr marL="457200" indent="-457200">
              <a:buFont typeface="Arial" panose="020B0604020202020204" pitchFamily="34" charset="0"/>
              <a:buChar char="•"/>
            </a:pPr>
            <a:r>
              <a:rPr lang="en-US" dirty="0"/>
              <a:t>Focus on the risk of hand contamination during hand hygiene</a:t>
            </a:r>
          </a:p>
          <a:p>
            <a:pPr marL="457200" indent="-457200">
              <a:buFont typeface="Arial" panose="020B0604020202020204" pitchFamily="34" charset="0"/>
              <a:buChar char="•"/>
            </a:pPr>
            <a:r>
              <a:rPr lang="en-US" dirty="0" err="1"/>
              <a:t>Risj</a:t>
            </a:r>
            <a:r>
              <a:rPr lang="en-US" dirty="0"/>
              <a:t> is identified as contaminated </a:t>
            </a:r>
            <a:r>
              <a:rPr lang="en-US" dirty="0" err="1"/>
              <a:t>drainlines</a:t>
            </a:r>
            <a:r>
              <a:rPr lang="en-US" dirty="0"/>
              <a:t> with biofilm in p-traps </a:t>
            </a:r>
            <a:r>
              <a:rPr lang="en-US" dirty="0" err="1"/>
              <a:t>harbouring</a:t>
            </a:r>
            <a:r>
              <a:rPr lang="en-US" dirty="0"/>
              <a:t> resistant organisms</a:t>
            </a:r>
          </a:p>
          <a:p>
            <a:pPr marL="457200" indent="-457200">
              <a:buFont typeface="Arial" panose="020B0604020202020204" pitchFamily="34" charset="0"/>
              <a:buChar char="•"/>
            </a:pPr>
            <a:r>
              <a:rPr lang="en-IE" dirty="0" err="1"/>
              <a:t>Recomends</a:t>
            </a:r>
            <a:r>
              <a:rPr lang="en-IE" dirty="0"/>
              <a:t> disinfectants that have passed the US EPA biofilm test method present best solution</a:t>
            </a:r>
            <a:r>
              <a:rPr lang="en-IE" baseline="30000" dirty="0"/>
              <a:t>6</a:t>
            </a:r>
            <a:endParaRPr lang="en-IE" dirty="0"/>
          </a:p>
          <a:p>
            <a:pPr marL="457200" indent="-457200">
              <a:buFont typeface="Arial" panose="020B0604020202020204" pitchFamily="34" charset="0"/>
              <a:buChar char="•"/>
            </a:pPr>
            <a:r>
              <a:rPr lang="en-IE" dirty="0"/>
              <a:t>Applied to the  drain line in a foam</a:t>
            </a:r>
          </a:p>
          <a:p>
            <a:endParaRPr lang="en-US" dirty="0"/>
          </a:p>
          <a:p>
            <a:endParaRPr lang="en-US" dirty="0"/>
          </a:p>
        </p:txBody>
      </p:sp>
      <p:sp>
        <p:nvSpPr>
          <p:cNvPr id="5" name="TextBox 4">
            <a:extLst>
              <a:ext uri="{FF2B5EF4-FFF2-40B4-BE49-F238E27FC236}">
                <a16:creationId xmlns:a16="http://schemas.microsoft.com/office/drawing/2014/main" id="{43503145-6FD3-46DD-2DE5-45CE65047498}"/>
              </a:ext>
            </a:extLst>
          </p:cNvPr>
          <p:cNvSpPr txBox="1"/>
          <p:nvPr/>
        </p:nvSpPr>
        <p:spPr>
          <a:xfrm>
            <a:off x="539750" y="6096000"/>
            <a:ext cx="7842249" cy="369332"/>
          </a:xfrm>
          <a:prstGeom prst="rect">
            <a:avLst/>
          </a:prstGeom>
          <a:noFill/>
        </p:spPr>
        <p:txBody>
          <a:bodyPr wrap="square">
            <a:spAutoFit/>
          </a:bodyPr>
          <a:lstStyle/>
          <a:p>
            <a:r>
              <a:rPr lang="en-US" sz="1800" b="0" i="0" u="none" strike="noStrike" baseline="30000" dirty="0"/>
              <a:t>6</a:t>
            </a:r>
            <a:r>
              <a:rPr lang="en-US" sz="1800" b="0" i="0" u="none" strike="noStrike" baseline="0" dirty="0"/>
              <a:t>Glowicz  et al Infection Control &amp; Hospital Epidemiology (2023), 44, 355–376</a:t>
            </a:r>
            <a:endParaRPr lang="en-IE" sz="1800" dirty="0"/>
          </a:p>
        </p:txBody>
      </p:sp>
    </p:spTree>
    <p:extLst>
      <p:ext uri="{BB962C8B-B14F-4D97-AF65-F5344CB8AC3E}">
        <p14:creationId xmlns:p14="http://schemas.microsoft.com/office/powerpoint/2010/main" val="1642137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sprayer with a blue handle">
            <a:extLst>
              <a:ext uri="{FF2B5EF4-FFF2-40B4-BE49-F238E27FC236}">
                <a16:creationId xmlns:a16="http://schemas.microsoft.com/office/drawing/2014/main" id="{FE69F0F8-1EA5-36DF-6117-FF36DF8944BD}"/>
              </a:ext>
            </a:extLst>
          </p:cNvPr>
          <p:cNvPicPr>
            <a:picLocks noChangeAspect="1"/>
          </p:cNvPicPr>
          <p:nvPr/>
        </p:nvPicPr>
        <p:blipFill>
          <a:blip r:embed="rId2"/>
          <a:stretch>
            <a:fillRect/>
          </a:stretch>
        </p:blipFill>
        <p:spPr>
          <a:xfrm>
            <a:off x="6338886" y="4495799"/>
            <a:ext cx="2652713" cy="1768475"/>
          </a:xfrm>
          <a:prstGeom prst="rect">
            <a:avLst/>
          </a:prstGeom>
        </p:spPr>
      </p:pic>
      <p:pic>
        <p:nvPicPr>
          <p:cNvPr id="6" name="Content Placeholder 5" descr="A white plastic container with blue hose&#10;&#10;Description automatically generated">
            <a:extLst>
              <a:ext uri="{FF2B5EF4-FFF2-40B4-BE49-F238E27FC236}">
                <a16:creationId xmlns:a16="http://schemas.microsoft.com/office/drawing/2014/main" id="{B9E2351B-56DC-4415-CBB2-5662787330A8}"/>
              </a:ext>
            </a:extLst>
          </p:cNvPr>
          <p:cNvPicPr>
            <a:picLocks noGrp="1" noChangeAspect="1"/>
          </p:cNvPicPr>
          <p:nvPr>
            <p:ph sz="half" idx="2"/>
          </p:nvPr>
        </p:nvPicPr>
        <p:blipFill>
          <a:blip r:embed="rId3"/>
          <a:stretch>
            <a:fillRect/>
          </a:stretch>
        </p:blipFill>
        <p:spPr>
          <a:xfrm>
            <a:off x="4514850" y="681037"/>
            <a:ext cx="2973544" cy="4351338"/>
          </a:xfrm>
        </p:spPr>
      </p:pic>
      <p:sp>
        <p:nvSpPr>
          <p:cNvPr id="2" name="Title 1">
            <a:extLst>
              <a:ext uri="{FF2B5EF4-FFF2-40B4-BE49-F238E27FC236}">
                <a16:creationId xmlns:a16="http://schemas.microsoft.com/office/drawing/2014/main" id="{B13C09EA-7D67-49C5-38BB-375DDDE7218B}"/>
              </a:ext>
            </a:extLst>
          </p:cNvPr>
          <p:cNvSpPr>
            <a:spLocks noGrp="1"/>
          </p:cNvSpPr>
          <p:nvPr>
            <p:ph type="title"/>
          </p:nvPr>
        </p:nvSpPr>
        <p:spPr/>
        <p:txBody>
          <a:bodyPr/>
          <a:lstStyle/>
          <a:p>
            <a:r>
              <a:rPr lang="en-US" dirty="0">
                <a:solidFill>
                  <a:srgbClr val="FF0000"/>
                </a:solidFill>
              </a:rPr>
              <a:t>Disinfecting Drain Lines</a:t>
            </a:r>
          </a:p>
        </p:txBody>
      </p:sp>
      <p:sp>
        <p:nvSpPr>
          <p:cNvPr id="3" name="Content Placeholder 2">
            <a:extLst>
              <a:ext uri="{FF2B5EF4-FFF2-40B4-BE49-F238E27FC236}">
                <a16:creationId xmlns:a16="http://schemas.microsoft.com/office/drawing/2014/main" id="{28EB6C98-87ED-EEF6-0CF5-39B191A3C28C}"/>
              </a:ext>
            </a:extLst>
          </p:cNvPr>
          <p:cNvSpPr>
            <a:spLocks noGrp="1"/>
          </p:cNvSpPr>
          <p:nvPr>
            <p:ph sz="half" idx="1"/>
          </p:nvPr>
        </p:nvSpPr>
        <p:spPr/>
        <p:txBody>
          <a:bodyPr>
            <a:normAutofit fontScale="62500" lnSpcReduction="20000"/>
          </a:bodyPr>
          <a:lstStyle/>
          <a:p>
            <a:r>
              <a:rPr lang="en-US" dirty="0"/>
              <a:t>Make sure your disinfectant has an EPA registered claim as effective against bacteria in biofilm.</a:t>
            </a:r>
          </a:p>
          <a:p>
            <a:r>
              <a:rPr lang="en-US" dirty="0"/>
              <a:t>Use a foaming device to displace the water in the P-Trap with foamed disinfectant.</a:t>
            </a:r>
          </a:p>
          <a:p>
            <a:r>
              <a:rPr lang="en-US" dirty="0"/>
              <a:t>Do not use the sink for the required contact time of the disinfectant.</a:t>
            </a:r>
          </a:p>
          <a:p>
            <a:r>
              <a:rPr lang="en-US" dirty="0"/>
              <a:t>Make sure the disinfectant has a pH greater than 5 – otherwise it is illegal to discharge to sanitary sewer under 40CFR403.</a:t>
            </a:r>
          </a:p>
        </p:txBody>
      </p:sp>
    </p:spTree>
    <p:extLst>
      <p:ext uri="{BB962C8B-B14F-4D97-AF65-F5344CB8AC3E}">
        <p14:creationId xmlns:p14="http://schemas.microsoft.com/office/powerpoint/2010/main" val="303280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CD522-1005-0ED6-3BD8-BF613D5FF060}"/>
              </a:ext>
            </a:extLst>
          </p:cNvPr>
          <p:cNvSpPr>
            <a:spLocks noGrp="1"/>
          </p:cNvSpPr>
          <p:nvPr>
            <p:ph type="ctrTitle"/>
          </p:nvPr>
        </p:nvSpPr>
        <p:spPr/>
        <p:txBody>
          <a:bodyPr>
            <a:normAutofit/>
          </a:bodyPr>
          <a:lstStyle/>
          <a:p>
            <a:r>
              <a:rPr lang="en-US" sz="4000" dirty="0">
                <a:solidFill>
                  <a:srgbClr val="FF0000"/>
                </a:solidFill>
              </a:rPr>
              <a:t>Biofilms on Normally Dry Surfaces</a:t>
            </a:r>
          </a:p>
        </p:txBody>
      </p:sp>
      <p:sp>
        <p:nvSpPr>
          <p:cNvPr id="4" name="Subtitle 3">
            <a:extLst>
              <a:ext uri="{FF2B5EF4-FFF2-40B4-BE49-F238E27FC236}">
                <a16:creationId xmlns:a16="http://schemas.microsoft.com/office/drawing/2014/main" id="{59C0BA46-3D9E-506A-B3A4-0FA4E1208FE0}"/>
              </a:ext>
            </a:extLst>
          </p:cNvPr>
          <p:cNvSpPr>
            <a:spLocks noGrp="1"/>
          </p:cNvSpPr>
          <p:nvPr>
            <p:ph type="subTitle" idx="1"/>
          </p:nvPr>
        </p:nvSpPr>
        <p:spPr/>
        <p:txBody>
          <a:bodyPr/>
          <a:lstStyle/>
          <a:p>
            <a:r>
              <a:rPr lang="en-US" dirty="0"/>
              <a:t>The unexpected challenge</a:t>
            </a:r>
          </a:p>
        </p:txBody>
      </p:sp>
    </p:spTree>
    <p:extLst>
      <p:ext uri="{BB962C8B-B14F-4D97-AF65-F5344CB8AC3E}">
        <p14:creationId xmlns:p14="http://schemas.microsoft.com/office/powerpoint/2010/main" val="1870134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8" name="Rectangle 6"/>
          <p:cNvSpPr>
            <a:spLocks noGrp="1" noChangeArrowheads="1"/>
          </p:cNvSpPr>
          <p:nvPr>
            <p:ph type="title" idx="4294967295"/>
          </p:nvPr>
        </p:nvSpPr>
        <p:spPr>
          <a:xfrm>
            <a:off x="0" y="304800"/>
            <a:ext cx="8686800" cy="609600"/>
          </a:xfrm>
        </p:spPr>
        <p:txBody>
          <a:bodyPr>
            <a:noAutofit/>
          </a:bodyPr>
          <a:lstStyle/>
          <a:p>
            <a:r>
              <a:rPr lang="en-US" sz="2400" b="1" dirty="0">
                <a:solidFill>
                  <a:srgbClr val="FF0000"/>
                </a:solidFill>
                <a:sym typeface="Arial" pitchFamily="34" charset="0"/>
              </a:rPr>
              <a:t>Biofilms – New Research</a:t>
            </a:r>
            <a:br>
              <a:rPr lang="en-US" sz="2400" b="1" dirty="0">
                <a:latin typeface="Arial Rounded MT Bold" panose="020F0704030504030204" pitchFamily="34" charset="0"/>
                <a:sym typeface="Arial" pitchFamily="34" charset="0"/>
              </a:rPr>
            </a:br>
            <a:endParaRPr lang="en-US" sz="2400" b="1" dirty="0">
              <a:solidFill>
                <a:schemeClr val="accent2"/>
              </a:solidFill>
              <a:latin typeface="Arial Rounded MT Bold" panose="020F0704030504030204" pitchFamily="34" charset="0"/>
              <a:sym typeface="Arial" pitchFamily="34" charset="0"/>
            </a:endParaRPr>
          </a:p>
        </p:txBody>
      </p:sp>
      <p:pic>
        <p:nvPicPr>
          <p:cNvPr id="12290" name="Picture 2"/>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419" b="419"/>
          <a:stretch>
            <a:fillRect/>
          </a:stretch>
        </p:blipFill>
        <p:spPr bwMode="auto">
          <a:xfrm>
            <a:off x="228600" y="1651907"/>
            <a:ext cx="3762375" cy="3619500"/>
          </a:xfrm>
          <a:prstGeom prst="rect">
            <a:avLst/>
          </a:prstGeom>
          <a:noFill/>
          <a:ln>
            <a:noFill/>
          </a:ln>
          <a:effectLst>
            <a:glow rad="190500">
              <a:schemeClr val="accent4">
                <a:satMod val="175000"/>
                <a:alpha val="18000"/>
              </a:schemeClr>
            </a:glow>
            <a:outerShdw blurRad="50800" dist="38100" dir="2700000" algn="tl" rotWithShape="0">
              <a:srgbClr val="000000">
                <a:alpha val="50000"/>
              </a:srgbClr>
            </a:outerShdw>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8"/>
          <p:cNvSpPr>
            <a:spLocks noGrp="1"/>
          </p:cNvSpPr>
          <p:nvPr>
            <p:ph type="body" sz="quarter" idx="4294967295"/>
          </p:nvPr>
        </p:nvSpPr>
        <p:spPr>
          <a:xfrm>
            <a:off x="4191000" y="1371600"/>
            <a:ext cx="4876800" cy="4459287"/>
          </a:xfrm>
        </p:spPr>
        <p:txBody>
          <a:bodyPr>
            <a:noAutofit/>
          </a:bodyPr>
          <a:lstStyle/>
          <a:p>
            <a:pPr marL="214313" indent="-214313"/>
            <a:r>
              <a:rPr lang="en-US" sz="1800" b="1" dirty="0">
                <a:latin typeface="+mj-lt"/>
              </a:rPr>
              <a:t>First characterized by Vickery </a:t>
            </a:r>
            <a:r>
              <a:rPr lang="en-US" sz="1800" b="1" i="1" dirty="0">
                <a:latin typeface="+mj-lt"/>
              </a:rPr>
              <a:t>et al. </a:t>
            </a:r>
            <a:r>
              <a:rPr lang="en-US" sz="1800" b="1" dirty="0">
                <a:latin typeface="+mj-lt"/>
              </a:rPr>
              <a:t>after destructive sampling of an ICU</a:t>
            </a:r>
            <a:br>
              <a:rPr lang="en-US" sz="1800" b="1" dirty="0">
                <a:latin typeface="+mj-lt"/>
              </a:rPr>
            </a:br>
            <a:endParaRPr lang="en-US" sz="1800" b="1" dirty="0">
              <a:latin typeface="+mj-lt"/>
            </a:endParaRPr>
          </a:p>
          <a:p>
            <a:pPr marL="214313" indent="-214313"/>
            <a:r>
              <a:rPr lang="en-US" sz="1800" b="1" dirty="0">
                <a:latin typeface="+mj-lt"/>
              </a:rPr>
              <a:t>Evidence of biofilms on:</a:t>
            </a:r>
          </a:p>
          <a:p>
            <a:pPr marL="457200" lvl="2" indent="-257175">
              <a:buFont typeface="+mj-lt"/>
              <a:buAutoNum type="alphaLcPeriod"/>
            </a:pPr>
            <a:r>
              <a:rPr lang="en-US" sz="1800" b="1" dirty="0">
                <a:latin typeface="+mj-lt"/>
              </a:rPr>
              <a:t>Blind chord</a:t>
            </a:r>
          </a:p>
          <a:p>
            <a:pPr marL="457200" lvl="2" indent="-257175">
              <a:buFont typeface="+mj-lt"/>
              <a:buAutoNum type="alphaLcPeriod"/>
            </a:pPr>
            <a:r>
              <a:rPr lang="en-US" sz="1800" b="1" dirty="0">
                <a:latin typeface="+mj-lt"/>
              </a:rPr>
              <a:t>Opaque ward door</a:t>
            </a:r>
          </a:p>
          <a:p>
            <a:pPr marL="457200" lvl="2" indent="-257175">
              <a:buFont typeface="+mj-lt"/>
              <a:buAutoNum type="alphaLcPeriod"/>
            </a:pPr>
            <a:r>
              <a:rPr lang="en-US" sz="1800" b="1" dirty="0">
                <a:latin typeface="+mj-lt"/>
              </a:rPr>
              <a:t>Reagent box</a:t>
            </a:r>
          </a:p>
          <a:p>
            <a:pPr marL="457200" lvl="2" indent="-257175">
              <a:buFont typeface="+mj-lt"/>
              <a:buAutoNum type="alphaLcPeriod"/>
            </a:pPr>
            <a:r>
              <a:rPr lang="en-US" sz="1800" b="1" dirty="0">
                <a:latin typeface="+mj-lt"/>
              </a:rPr>
              <a:t>Privacy Curtains </a:t>
            </a:r>
          </a:p>
          <a:p>
            <a:pPr marL="214313" indent="-214313"/>
            <a:endParaRPr lang="en-US" sz="1800" b="1" dirty="0">
              <a:latin typeface="+mj-lt"/>
            </a:endParaRPr>
          </a:p>
          <a:p>
            <a:pPr marL="214313" indent="-214313"/>
            <a:r>
              <a:rPr lang="en-US" sz="1800" b="1" dirty="0">
                <a:latin typeface="+mj-lt"/>
              </a:rPr>
              <a:t>Hypothesis: surface condensation or  high relative humidity allowed biofilms to form. Or just the wrong disinfectant incorrectly applied. Once formed EPS protected the microbes form desiccation &amp; made them difficult to remove</a:t>
            </a:r>
            <a:endParaRPr lang="en-US" sz="1800" dirty="0">
              <a:latin typeface="Arial Rounded MT Bold" panose="020F0704030504030204" pitchFamily="34" charset="0"/>
            </a:endParaRPr>
          </a:p>
        </p:txBody>
      </p:sp>
      <p:sp>
        <p:nvSpPr>
          <p:cNvPr id="2" name="TextBox 1">
            <a:extLst>
              <a:ext uri="{FF2B5EF4-FFF2-40B4-BE49-F238E27FC236}">
                <a16:creationId xmlns:a16="http://schemas.microsoft.com/office/drawing/2014/main" id="{287CAC23-E2BB-4B52-83FD-AC5D398ABD48}"/>
              </a:ext>
            </a:extLst>
          </p:cNvPr>
          <p:cNvSpPr txBox="1"/>
          <p:nvPr/>
        </p:nvSpPr>
        <p:spPr>
          <a:xfrm>
            <a:off x="457200" y="5943600"/>
            <a:ext cx="8229600" cy="646331"/>
          </a:xfrm>
          <a:prstGeom prst="rect">
            <a:avLst/>
          </a:prstGeom>
          <a:noFill/>
        </p:spPr>
        <p:txBody>
          <a:bodyPr wrap="square" rtlCol="0">
            <a:spAutoFit/>
          </a:bodyPr>
          <a:lstStyle/>
          <a:p>
            <a:pPr lvl="0" algn="ctr">
              <a:spcBef>
                <a:spcPct val="20000"/>
              </a:spcBef>
            </a:pPr>
            <a:r>
              <a:rPr lang="en-US" sz="1200" b="1" dirty="0">
                <a:solidFill>
                  <a:prstClr val="black"/>
                </a:solidFill>
                <a:latin typeface="Imago Book"/>
              </a:rPr>
              <a:t>K. Vickery et al.  2012. Presence of biofilm containing viable multi resistant organisms despite terminal cleaning on clinical surfaces in an intensive care unit. J. Hos. Infect. 80:52-55. </a:t>
            </a:r>
            <a:r>
              <a:rPr lang="en-US" sz="1200" u="sng" dirty="0">
                <a:solidFill>
                  <a:prstClr val="black"/>
                </a:solidFill>
                <a:latin typeface="Imago Book"/>
                <a:hlinkClick r:id="rId4">
                  <a:extLst>
                    <a:ext uri="{A12FA001-AC4F-418D-AE19-62706E023703}">
                      <ahyp:hlinkClr xmlns:ahyp="http://schemas.microsoft.com/office/drawing/2018/hyperlinkcolor" val="tx"/>
                    </a:ext>
                  </a:extLst>
                </a:hlinkClick>
              </a:rPr>
              <a:t>https://www.journalofhospitalinfection.com/article/S0195-6701%2811%2900319-7/abstract</a:t>
            </a:r>
            <a:endParaRPr lang="en-US" sz="1200" u="sng" dirty="0">
              <a:solidFill>
                <a:prstClr val="black"/>
              </a:solidFill>
              <a:latin typeface="Imago Book"/>
            </a:endParaRPr>
          </a:p>
        </p:txBody>
      </p:sp>
    </p:spTree>
    <p:extLst>
      <p:ext uri="{BB962C8B-B14F-4D97-AF65-F5344CB8AC3E}">
        <p14:creationId xmlns:p14="http://schemas.microsoft.com/office/powerpoint/2010/main" val="34910484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8" name="Rectangle 6"/>
          <p:cNvSpPr>
            <a:spLocks noGrp="1" noChangeArrowheads="1"/>
          </p:cNvSpPr>
          <p:nvPr>
            <p:ph type="title" idx="4294967295"/>
          </p:nvPr>
        </p:nvSpPr>
        <p:spPr>
          <a:xfrm>
            <a:off x="0" y="400050"/>
            <a:ext cx="8686800" cy="666750"/>
          </a:xfrm>
        </p:spPr>
        <p:txBody>
          <a:bodyPr>
            <a:noAutofit/>
          </a:bodyPr>
          <a:lstStyle/>
          <a:p>
            <a:r>
              <a:rPr lang="en-US" sz="2400" b="1" dirty="0">
                <a:solidFill>
                  <a:srgbClr val="FF0000"/>
                </a:solidFill>
                <a:latin typeface="+mn-lt"/>
                <a:sym typeface="Arial" pitchFamily="34" charset="0"/>
              </a:rPr>
              <a:t>Biofilms – New Research</a:t>
            </a:r>
            <a:br>
              <a:rPr lang="en-US" sz="2400" b="1" dirty="0">
                <a:solidFill>
                  <a:schemeClr val="tx2"/>
                </a:solidFill>
                <a:latin typeface="Arial Rounded MT Bold" panose="020F0704030504030204" pitchFamily="34" charset="0"/>
                <a:sym typeface="Arial" pitchFamily="34" charset="0"/>
              </a:rPr>
            </a:br>
            <a:endParaRPr lang="en-US" sz="2400" b="1" dirty="0">
              <a:solidFill>
                <a:schemeClr val="tx2"/>
              </a:solidFill>
              <a:latin typeface="Arial Rounded MT Bold" panose="020F0704030504030204" pitchFamily="34" charset="0"/>
              <a:sym typeface="Arial" pitchFamily="34" charset="0"/>
            </a:endParaRPr>
          </a:p>
        </p:txBody>
      </p:sp>
      <p:sp>
        <p:nvSpPr>
          <p:cNvPr id="3" name="Text Placeholder 2"/>
          <p:cNvSpPr>
            <a:spLocks noGrp="1"/>
          </p:cNvSpPr>
          <p:nvPr>
            <p:ph type="body" sz="quarter" idx="4294967295"/>
          </p:nvPr>
        </p:nvSpPr>
        <p:spPr>
          <a:xfrm>
            <a:off x="228600" y="6248400"/>
            <a:ext cx="8686800" cy="533400"/>
          </a:xfrm>
        </p:spPr>
        <p:txBody>
          <a:bodyPr>
            <a:noAutofit/>
          </a:bodyPr>
          <a:lstStyle/>
          <a:p>
            <a:pPr marL="0" marR="0" indent="0">
              <a:spcBef>
                <a:spcPts val="0"/>
              </a:spcBef>
              <a:spcAft>
                <a:spcPts val="0"/>
              </a:spcAft>
              <a:buNone/>
            </a:pPr>
            <a:r>
              <a:rPr lang="en-US" sz="1000" dirty="0" err="1">
                <a:solidFill>
                  <a:srgbClr val="000000"/>
                </a:solidFill>
                <a:latin typeface="Calibri" panose="020F0502020204030204" pitchFamily="34" charset="0"/>
                <a:ea typeface="Calibri" panose="020F0502020204030204" pitchFamily="34" charset="0"/>
              </a:rPr>
              <a:t>Hu,H</a:t>
            </a:r>
            <a:r>
              <a:rPr lang="en-US" sz="1000" dirty="0">
                <a:solidFill>
                  <a:srgbClr val="000000"/>
                </a:solidFill>
                <a:latin typeface="Calibri" panose="020F0502020204030204" pitchFamily="34" charset="0"/>
                <a:ea typeface="Calibri" panose="020F0502020204030204" pitchFamily="34" charset="0"/>
              </a:rPr>
              <a:t>. </a:t>
            </a:r>
            <a:r>
              <a:rPr lang="en-US" sz="1000" i="1" dirty="0">
                <a:solidFill>
                  <a:srgbClr val="000000"/>
                </a:solidFill>
                <a:latin typeface="Calibri" panose="020F0502020204030204" pitchFamily="34" charset="0"/>
                <a:ea typeface="Calibri" panose="020F0502020204030204" pitchFamily="34" charset="0"/>
              </a:rPr>
              <a:t>et al</a:t>
            </a:r>
            <a:r>
              <a:rPr lang="en-US" sz="1000" dirty="0">
                <a:solidFill>
                  <a:srgbClr val="000000"/>
                </a:solidFill>
                <a:latin typeface="Calibri" panose="020F0502020204030204" pitchFamily="34" charset="0"/>
                <a:ea typeface="Calibri" panose="020F0502020204030204" pitchFamily="34" charset="0"/>
              </a:rPr>
              <a:t>. 2015. Intensive care unit environmental surfaces are contaminated by multidrug-resistant bacteria in biofilms: combined results of conventional culture, pyrosequencing, scanning electron microscopy, and confocal laser microscopy. </a:t>
            </a:r>
            <a:r>
              <a:rPr lang="en-US" sz="1000" i="1" dirty="0">
                <a:latin typeface="Calibri" panose="020F0502020204030204" pitchFamily="34" charset="0"/>
                <a:ea typeface="Calibri" panose="020F0502020204030204" pitchFamily="34" charset="0"/>
              </a:rPr>
              <a:t>J. Hos. Infect</a:t>
            </a:r>
            <a:r>
              <a:rPr lang="en-US" sz="1000" dirty="0">
                <a:latin typeface="Calibri" panose="020F0502020204030204" pitchFamily="34" charset="0"/>
                <a:ea typeface="Calibri" panose="020F0502020204030204" pitchFamily="34" charset="0"/>
              </a:rPr>
              <a:t>. 91:35-44</a:t>
            </a:r>
            <a:r>
              <a:rPr lang="en-US" sz="800" dirty="0">
                <a:latin typeface="Calibri" panose="020F0502020204030204" pitchFamily="34" charset="0"/>
                <a:ea typeface="Calibri" panose="020F0502020204030204" pitchFamily="34" charset="0"/>
              </a:rPr>
              <a:t>, </a:t>
            </a:r>
            <a:r>
              <a:rPr lang="en-US" sz="1000" u="sng" dirty="0">
                <a:solidFill>
                  <a:srgbClr val="000000"/>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https://www.ncbi.nlm.nih.gov/pubmed/26187533</a:t>
            </a:r>
            <a:endParaRPr lang="en-US" sz="800" dirty="0">
              <a:latin typeface="Calibri" panose="020F0502020204030204" pitchFamily="34" charset="0"/>
              <a:ea typeface="Calibri" panose="020F0502020204030204" pitchFamily="34" charset="0"/>
            </a:endParaRPr>
          </a:p>
        </p:txBody>
      </p:sp>
      <p:sp>
        <p:nvSpPr>
          <p:cNvPr id="9" name="Textplatzhalter 8"/>
          <p:cNvSpPr>
            <a:spLocks noGrp="1"/>
          </p:cNvSpPr>
          <p:nvPr>
            <p:ph type="body" sz="quarter" idx="4294967295"/>
          </p:nvPr>
        </p:nvSpPr>
        <p:spPr>
          <a:xfrm>
            <a:off x="4937125" y="1808163"/>
            <a:ext cx="4206875" cy="4135437"/>
          </a:xfrm>
        </p:spPr>
        <p:txBody>
          <a:bodyPr>
            <a:normAutofit fontScale="70000" lnSpcReduction="20000"/>
          </a:bodyPr>
          <a:lstStyle/>
          <a:p>
            <a:pPr marL="0" indent="0">
              <a:buNone/>
            </a:pPr>
            <a:r>
              <a:rPr lang="en-US" sz="2300" b="1" dirty="0"/>
              <a:t>Hu </a:t>
            </a:r>
            <a:r>
              <a:rPr lang="en-US" sz="2300" b="1" i="1" dirty="0"/>
              <a:t>et al.</a:t>
            </a:r>
            <a:r>
              <a:rPr lang="en-US" sz="2300" b="1" dirty="0"/>
              <a:t> also found dry surface biofilms on 93% of surfaces in an ICU, 52% had MDROs</a:t>
            </a:r>
          </a:p>
          <a:p>
            <a:pPr marL="214313" indent="-214313"/>
            <a:endParaRPr lang="en-US" sz="1200" b="1" dirty="0"/>
          </a:p>
          <a:p>
            <a:pPr marL="214313" indent="-214313"/>
            <a:endParaRPr lang="en-US" sz="1200" b="1" dirty="0"/>
          </a:p>
          <a:p>
            <a:pPr marL="457200" lvl="2" indent="-257175">
              <a:buFont typeface="+mj-lt"/>
              <a:buAutoNum type="alphaLcPeriod"/>
            </a:pPr>
            <a:r>
              <a:rPr lang="en-US" b="1" dirty="0"/>
              <a:t>Privacy curtain</a:t>
            </a:r>
          </a:p>
          <a:p>
            <a:pPr marL="457200" lvl="2" indent="-257175">
              <a:buFont typeface="+mj-lt"/>
              <a:buAutoNum type="alphaLcPeriod"/>
            </a:pPr>
            <a:r>
              <a:rPr lang="en-US" b="1" dirty="0"/>
              <a:t>Ward entry door</a:t>
            </a:r>
          </a:p>
          <a:p>
            <a:pPr marL="457200" lvl="2" indent="-257175">
              <a:buFont typeface="+mj-lt"/>
              <a:buAutoNum type="alphaLcPeriod"/>
            </a:pPr>
            <a:r>
              <a:rPr lang="en-US" b="1" dirty="0"/>
              <a:t>Mattress</a:t>
            </a:r>
          </a:p>
          <a:p>
            <a:pPr marL="457200" lvl="2" indent="-257175">
              <a:buFont typeface="+mj-lt"/>
              <a:buAutoNum type="alphaLcPeriod"/>
            </a:pPr>
            <a:r>
              <a:rPr lang="en-US" b="1" dirty="0"/>
              <a:t>Wire note clip</a:t>
            </a:r>
          </a:p>
          <a:p>
            <a:pPr marL="200025" lvl="2" indent="0">
              <a:buNone/>
            </a:pPr>
            <a:endParaRPr lang="en-US" b="1" dirty="0"/>
          </a:p>
          <a:p>
            <a:pPr marL="200025" lvl="2" indent="0">
              <a:buNone/>
            </a:pPr>
            <a:endParaRPr lang="en-US" b="1" dirty="0"/>
          </a:p>
          <a:p>
            <a:pPr marL="457200" lvl="2" indent="-257175">
              <a:buFont typeface="+mj-lt"/>
              <a:buAutoNum type="alphaLcPeriod"/>
            </a:pPr>
            <a:endParaRPr lang="en-US" b="1" dirty="0"/>
          </a:p>
          <a:p>
            <a:pPr marL="514350" lvl="2" indent="0">
              <a:buNone/>
            </a:pPr>
            <a:r>
              <a:rPr lang="en-US" b="1" dirty="0"/>
              <a:t>All these biofilms were found after 2 rounds of terminal cleaning!</a:t>
            </a:r>
          </a:p>
          <a:p>
            <a:pPr marL="514350" lvl="2" indent="0">
              <a:buNone/>
            </a:pPr>
            <a:endParaRPr lang="en-US" b="1" dirty="0"/>
          </a:p>
          <a:p>
            <a:pPr marL="514350" lvl="2" indent="0">
              <a:buNone/>
            </a:pPr>
            <a:r>
              <a:rPr lang="en-US" b="1" dirty="0"/>
              <a:t>Are the cleaning processes in place truly effective?</a:t>
            </a:r>
          </a:p>
          <a:p>
            <a:pPr lvl="2" indent="0">
              <a:buNone/>
            </a:pPr>
            <a:endParaRPr lang="en-US" b="1" dirty="0">
              <a:solidFill>
                <a:schemeClr val="tx2"/>
              </a:solidFill>
              <a:latin typeface="Arial Rounded MT Bold" panose="020F0704030504030204" pitchFamily="34" charset="0"/>
            </a:endParaRP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2" y="1808820"/>
            <a:ext cx="3834426" cy="3672408"/>
          </a:xfrm>
          <a:prstGeom prst="rect">
            <a:avLst/>
          </a:prstGeom>
          <a:noFill/>
          <a:ln>
            <a:noFill/>
          </a:ln>
          <a:effectLst>
            <a:glow rad="165100">
              <a:schemeClr val="accent4">
                <a:satMod val="175000"/>
                <a:alpha val="12000"/>
              </a:schemeClr>
            </a:glo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709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0" end="10"/>
                                            </p:txEl>
                                          </p:spTgt>
                                        </p:tgtEl>
                                        <p:attrNameLst>
                                          <p:attrName>style.visibility</p:attrName>
                                        </p:attrNameLst>
                                      </p:cBhvr>
                                      <p:to>
                                        <p:strVal val="visible"/>
                                      </p:to>
                                    </p:set>
                                    <p:animEffect transition="in" filter="fade">
                                      <p:cBhvr>
                                        <p:cTn id="7" dur="500"/>
                                        <p:tgtEl>
                                          <p:spTgt spid="9">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2" end="12"/>
                                            </p:txEl>
                                          </p:spTgt>
                                        </p:tgtEl>
                                        <p:attrNameLst>
                                          <p:attrName>style.visibility</p:attrName>
                                        </p:attrNameLst>
                                      </p:cBhvr>
                                      <p:to>
                                        <p:strVal val="visible"/>
                                      </p:to>
                                    </p:set>
                                    <p:animEffect transition="in" filter="fade">
                                      <p:cBhvr>
                                        <p:cTn id="10"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8" name="Rectangle 6"/>
          <p:cNvSpPr>
            <a:spLocks noGrp="1" noChangeArrowheads="1"/>
          </p:cNvSpPr>
          <p:nvPr>
            <p:ph type="title" idx="4294967295"/>
          </p:nvPr>
        </p:nvSpPr>
        <p:spPr>
          <a:xfrm>
            <a:off x="0" y="328613"/>
            <a:ext cx="9144000" cy="857250"/>
          </a:xfrm>
        </p:spPr>
        <p:txBody>
          <a:bodyPr>
            <a:noAutofit/>
          </a:bodyPr>
          <a:lstStyle/>
          <a:p>
            <a:r>
              <a:rPr lang="en-US" sz="2700" dirty="0">
                <a:solidFill>
                  <a:srgbClr val="FF0000"/>
                </a:solidFill>
                <a:latin typeface="+mn-lt"/>
                <a:sym typeface="Arial" pitchFamily="34" charset="0"/>
              </a:rPr>
              <a:t> </a:t>
            </a:r>
            <a:r>
              <a:rPr lang="en-US" sz="2700" b="1" dirty="0">
                <a:solidFill>
                  <a:srgbClr val="FF0000"/>
                </a:solidFill>
                <a:latin typeface="+mn-lt"/>
                <a:sym typeface="Arial" pitchFamily="34" charset="0"/>
              </a:rPr>
              <a:t>Biofilms</a:t>
            </a:r>
            <a:br>
              <a:rPr lang="en-US" sz="2700" dirty="0">
                <a:solidFill>
                  <a:srgbClr val="0A95A4"/>
                </a:solidFill>
                <a:latin typeface="+mn-lt"/>
                <a:sym typeface="Arial" pitchFamily="34" charset="0"/>
              </a:rPr>
            </a:br>
            <a:endParaRPr lang="en-US" sz="2700" dirty="0">
              <a:solidFill>
                <a:srgbClr val="0A95A4"/>
              </a:solidFill>
              <a:latin typeface="+mn-lt"/>
              <a:sym typeface="Arial" pitchFamily="34" charset="0"/>
            </a:endParaRPr>
          </a:p>
        </p:txBody>
      </p:sp>
      <p:sp>
        <p:nvSpPr>
          <p:cNvPr id="9" name="Textplatzhalter 8"/>
          <p:cNvSpPr>
            <a:spLocks noGrp="1"/>
          </p:cNvSpPr>
          <p:nvPr>
            <p:ph type="body" sz="quarter" idx="4294967295"/>
          </p:nvPr>
        </p:nvSpPr>
        <p:spPr>
          <a:xfrm>
            <a:off x="0" y="1371600"/>
            <a:ext cx="8099425" cy="4632325"/>
          </a:xfrm>
          <a:noFill/>
          <a:effectLst>
            <a:glow rad="419100">
              <a:schemeClr val="accent4">
                <a:lumMod val="20000"/>
                <a:lumOff val="80000"/>
                <a:alpha val="97000"/>
              </a:schemeClr>
            </a:glow>
            <a:softEdge rad="0"/>
          </a:effectLst>
        </p:spPr>
        <p:txBody>
          <a:bodyPr>
            <a:normAutofit fontScale="85000" lnSpcReduction="20000"/>
          </a:bodyPr>
          <a:lstStyle/>
          <a:p>
            <a:r>
              <a:rPr lang="en-US" sz="2300" b="1" dirty="0"/>
              <a:t>Hu </a:t>
            </a:r>
            <a:r>
              <a:rPr lang="en-US" sz="2300" b="1" i="1" dirty="0"/>
              <a:t>et al. </a:t>
            </a:r>
            <a:r>
              <a:rPr lang="en-US" sz="2300" b="1" dirty="0"/>
              <a:t>investigated what species were present in these biofilms</a:t>
            </a:r>
          </a:p>
          <a:p>
            <a:endParaRPr lang="en-US" sz="2300" b="1" dirty="0"/>
          </a:p>
          <a:p>
            <a:pPr marL="214313" indent="-214313">
              <a:lnSpc>
                <a:spcPct val="150000"/>
              </a:lnSpc>
            </a:pPr>
            <a:r>
              <a:rPr lang="en-US" sz="2300" b="1" dirty="0"/>
              <a:t>All were multi-species</a:t>
            </a:r>
          </a:p>
          <a:p>
            <a:pPr marL="214313" indent="-214313">
              <a:lnSpc>
                <a:spcPct val="150000"/>
              </a:lnSpc>
            </a:pPr>
            <a:r>
              <a:rPr lang="en-US" sz="2300" b="1" i="1" dirty="0"/>
              <a:t>Staphylococcus aureus </a:t>
            </a:r>
            <a:r>
              <a:rPr lang="en-US" sz="2300" b="1" dirty="0"/>
              <a:t>present in 50% of biofilms</a:t>
            </a:r>
          </a:p>
          <a:p>
            <a:pPr marL="214313" indent="-214313">
              <a:lnSpc>
                <a:spcPct val="150000"/>
              </a:lnSpc>
            </a:pPr>
            <a:endParaRPr lang="en-US" sz="2300" b="1" dirty="0"/>
          </a:p>
          <a:p>
            <a:pPr marL="214313" indent="-214313">
              <a:lnSpc>
                <a:spcPct val="150000"/>
              </a:lnSpc>
            </a:pPr>
            <a:r>
              <a:rPr lang="en-US" sz="2300" b="1" dirty="0"/>
              <a:t>Most common species overall:</a:t>
            </a:r>
          </a:p>
          <a:p>
            <a:pPr marL="414338" lvl="1" indent="-214313"/>
            <a:r>
              <a:rPr lang="en-US" sz="2300" b="1" dirty="0" err="1"/>
              <a:t>Faecalibacterium</a:t>
            </a:r>
            <a:r>
              <a:rPr lang="en-US" sz="2300" b="1" dirty="0"/>
              <a:t> </a:t>
            </a:r>
            <a:r>
              <a:rPr lang="en-US" sz="2300" b="1" dirty="0" err="1"/>
              <a:t>prausnitzii</a:t>
            </a:r>
            <a:endParaRPr lang="en-US" sz="2300" b="1" dirty="0"/>
          </a:p>
          <a:p>
            <a:pPr marL="414338" lvl="1" indent="-214313"/>
            <a:r>
              <a:rPr lang="en-US" sz="2300" b="1" dirty="0" err="1"/>
              <a:t>Massilia</a:t>
            </a:r>
            <a:r>
              <a:rPr lang="en-US" sz="2300" b="1" dirty="0"/>
              <a:t> </a:t>
            </a:r>
            <a:r>
              <a:rPr lang="en-US" sz="2300" b="1" dirty="0" err="1"/>
              <a:t>timonae</a:t>
            </a:r>
            <a:endParaRPr lang="en-US" sz="2300" b="1" dirty="0"/>
          </a:p>
          <a:p>
            <a:pPr marL="414338" lvl="1" indent="-214313"/>
            <a:r>
              <a:rPr lang="en-US" sz="2300" b="1" i="1" dirty="0" err="1"/>
              <a:t>Stapylococcus</a:t>
            </a:r>
            <a:r>
              <a:rPr lang="en-US" sz="2300" b="1" i="1" dirty="0"/>
              <a:t> aureus</a:t>
            </a:r>
          </a:p>
          <a:p>
            <a:pPr marL="414338" lvl="1" indent="-214313"/>
            <a:r>
              <a:rPr lang="en-US" sz="2300" b="1" dirty="0"/>
              <a:t>Coagulase-negative </a:t>
            </a:r>
            <a:r>
              <a:rPr lang="en-US" sz="2300" b="1" dirty="0" err="1"/>
              <a:t>staphylocci</a:t>
            </a:r>
            <a:endParaRPr lang="en-US" sz="2300" b="1" dirty="0"/>
          </a:p>
          <a:p>
            <a:pPr marL="414338" lvl="1" indent="-214313"/>
            <a:r>
              <a:rPr lang="en-US" sz="2300" b="1" i="1" dirty="0"/>
              <a:t>Pseudomonas</a:t>
            </a:r>
            <a:r>
              <a:rPr lang="en-US" sz="2300" b="1" dirty="0"/>
              <a:t> species</a:t>
            </a:r>
          </a:p>
          <a:p>
            <a:pPr marL="414338" lvl="1" indent="-214313"/>
            <a:r>
              <a:rPr lang="en-US" sz="2300" b="1" dirty="0"/>
              <a:t>Propionibacterium acnes</a:t>
            </a:r>
          </a:p>
          <a:p>
            <a:pPr marL="214313" indent="-214313"/>
            <a:endParaRPr lang="en-US" sz="1350" b="1" i="1" dirty="0">
              <a:solidFill>
                <a:srgbClr val="0A95A4"/>
              </a:solidFill>
            </a:endParaRPr>
          </a:p>
          <a:p>
            <a:endParaRPr lang="en-US" sz="1200" b="1" dirty="0">
              <a:solidFill>
                <a:srgbClr val="0A95A4"/>
              </a:solidFill>
            </a:endParaRPr>
          </a:p>
        </p:txBody>
      </p:sp>
      <p:pic>
        <p:nvPicPr>
          <p:cNvPr id="3074" name="Picture 2" descr="Image result for bacterial biofilm pictures">
            <a:extLst>
              <a:ext uri="{FF2B5EF4-FFF2-40B4-BE49-F238E27FC236}">
                <a16:creationId xmlns:a16="http://schemas.microsoft.com/office/drawing/2014/main" id="{E15F3A33-A973-4AFE-80C8-4BBD6F245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3748641" cy="251774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5FE51B67-A521-420C-8858-AF9EC371D55B}"/>
              </a:ext>
            </a:extLst>
          </p:cNvPr>
          <p:cNvSpPr txBox="1">
            <a:spLocks/>
          </p:cNvSpPr>
          <p:nvPr/>
        </p:nvSpPr>
        <p:spPr bwMode="gray">
          <a:xfrm>
            <a:off x="152400" y="6189662"/>
            <a:ext cx="8839199" cy="5921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5000"/>
              </a:lnSpc>
              <a:spcBef>
                <a:spcPct val="0"/>
              </a:spcBef>
              <a:spcAft>
                <a:spcPct val="0"/>
              </a:spcAft>
              <a:buClr>
                <a:srgbClr val="0078C8"/>
              </a:buClr>
              <a:buSzPct val="120000"/>
              <a:buNone/>
              <a:defRPr lang="en-US" sz="1200" noProof="0">
                <a:solidFill>
                  <a:schemeClr val="tx1"/>
                </a:solidFill>
                <a:latin typeface="+mn-lt"/>
                <a:ea typeface="+mn-ea"/>
                <a:cs typeface="+mn-cs"/>
              </a:defRPr>
            </a:lvl1pPr>
            <a:lvl2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2pPr>
            <a:lvl3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3pPr>
            <a:lvl4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4pPr>
            <a:lvl5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5pPr>
            <a:lvl6pPr marL="17970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6pPr>
            <a:lvl7pPr marL="22542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7pPr>
            <a:lvl8pPr marL="27114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8pPr>
            <a:lvl9pPr marL="31686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9pPr>
          </a:lstStyle>
          <a:p>
            <a:r>
              <a:rPr lang="en-US" dirty="0" err="1"/>
              <a:t>Hu,H</a:t>
            </a:r>
            <a:r>
              <a:rPr lang="en-US" dirty="0"/>
              <a:t>. </a:t>
            </a:r>
            <a:r>
              <a:rPr lang="en-US" i="1" dirty="0"/>
              <a:t>et al</a:t>
            </a:r>
            <a:r>
              <a:rPr lang="en-US" dirty="0"/>
              <a:t>. 2015. Intensive care unit environmental surfaces are contaminated by multidrug-resistant bacteria in biofilms: combined results of conventional culture, pyrosequencing, scanning electron microscopy, and confocal laser microscopy. </a:t>
            </a:r>
            <a:r>
              <a:rPr lang="en-US" i="1" dirty="0"/>
              <a:t>J. Hos. Infect</a:t>
            </a:r>
            <a:r>
              <a:rPr lang="en-US" dirty="0"/>
              <a:t>. 91:35-44</a:t>
            </a:r>
          </a:p>
          <a:p>
            <a:r>
              <a:rPr lang="en-US" u="sng" dirty="0">
                <a:hlinkClick r:id="rId4"/>
              </a:rPr>
              <a:t>https://www.ncbi.nlm.nih.gov/pubmed/26187533</a:t>
            </a:r>
            <a:endParaRPr lang="en-US" dirty="0"/>
          </a:p>
        </p:txBody>
      </p:sp>
    </p:spTree>
    <p:extLst>
      <p:ext uri="{BB962C8B-B14F-4D97-AF65-F5344CB8AC3E}">
        <p14:creationId xmlns:p14="http://schemas.microsoft.com/office/powerpoint/2010/main" val="38182772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6B3424-D882-43F2-A9EF-51118CC08DCF}"/>
              </a:ext>
            </a:extLst>
          </p:cNvPr>
          <p:cNvSpPr>
            <a:spLocks noGrp="1"/>
          </p:cNvSpPr>
          <p:nvPr>
            <p:ph type="body" sz="quarter" idx="10"/>
          </p:nvPr>
        </p:nvSpPr>
        <p:spPr>
          <a:xfrm>
            <a:off x="360760" y="117782"/>
            <a:ext cx="7021115" cy="511793"/>
          </a:xfrm>
        </p:spPr>
        <p:txBody>
          <a:bodyPr>
            <a:normAutofit/>
          </a:bodyPr>
          <a:lstStyle/>
          <a:p>
            <a:r>
              <a:rPr lang="en-US" sz="2400" cap="none" dirty="0">
                <a:solidFill>
                  <a:srgbClr val="FF0000"/>
                </a:solidFill>
              </a:rPr>
              <a:t>Its Not Just Australia</a:t>
            </a:r>
          </a:p>
        </p:txBody>
      </p:sp>
      <p:sp>
        <p:nvSpPr>
          <p:cNvPr id="3" name="Text Placeholder 2">
            <a:extLst>
              <a:ext uri="{FF2B5EF4-FFF2-40B4-BE49-F238E27FC236}">
                <a16:creationId xmlns:a16="http://schemas.microsoft.com/office/drawing/2014/main" id="{A3C51797-69B4-4FFF-9561-BD11F869575A}"/>
              </a:ext>
            </a:extLst>
          </p:cNvPr>
          <p:cNvSpPr>
            <a:spLocks noGrp="1"/>
          </p:cNvSpPr>
          <p:nvPr>
            <p:ph type="body" sz="quarter" idx="11"/>
          </p:nvPr>
        </p:nvSpPr>
        <p:spPr/>
        <p:txBody>
          <a:bodyPr/>
          <a:lstStyle/>
          <a:p>
            <a:r>
              <a:rPr lang="en-US" dirty="0"/>
              <a:t>Others have repeated the studies and found the same thing</a:t>
            </a:r>
          </a:p>
        </p:txBody>
      </p:sp>
      <p:sp>
        <p:nvSpPr>
          <p:cNvPr id="4" name="Text Placeholder 3">
            <a:extLst>
              <a:ext uri="{FF2B5EF4-FFF2-40B4-BE49-F238E27FC236}">
                <a16:creationId xmlns:a16="http://schemas.microsoft.com/office/drawing/2014/main" id="{3C5CC080-4915-4BDF-9546-D8ABF5C24C8D}"/>
              </a:ext>
            </a:extLst>
          </p:cNvPr>
          <p:cNvSpPr>
            <a:spLocks noGrp="1"/>
          </p:cNvSpPr>
          <p:nvPr>
            <p:ph type="body" sz="quarter" idx="12"/>
          </p:nvPr>
        </p:nvSpPr>
        <p:spPr>
          <a:xfrm>
            <a:off x="360760" y="1003300"/>
            <a:ext cx="7021115" cy="520700"/>
          </a:xfrm>
        </p:spPr>
        <p:txBody>
          <a:bodyPr>
            <a:normAutofit/>
          </a:bodyPr>
          <a:lstStyle/>
          <a:p>
            <a:r>
              <a:rPr lang="en-US" b="0" dirty="0"/>
              <a:t>Otter JA, et al., Surface-attached cells, biofilms and biocide susceptibility: implications for hospital cleaning</a:t>
            </a:r>
          </a:p>
          <a:p>
            <a:r>
              <a:rPr lang="en-US" b="0" dirty="0"/>
              <a:t>and disinfection, Journal of Hospital Infection (2014), http://dx.doi.org/10.1016/j.jhin.2014.09.008</a:t>
            </a:r>
            <a:endParaRPr lang="en-US" dirty="0"/>
          </a:p>
        </p:txBody>
      </p:sp>
      <p:sp>
        <p:nvSpPr>
          <p:cNvPr id="5" name="Text Placeholder 4">
            <a:extLst>
              <a:ext uri="{FF2B5EF4-FFF2-40B4-BE49-F238E27FC236}">
                <a16:creationId xmlns:a16="http://schemas.microsoft.com/office/drawing/2014/main" id="{BCC0D2F5-19D0-441E-8AAE-1ABBB78BF595}"/>
              </a:ext>
            </a:extLst>
          </p:cNvPr>
          <p:cNvSpPr>
            <a:spLocks noGrp="1"/>
          </p:cNvSpPr>
          <p:nvPr>
            <p:ph type="body" sz="quarter" idx="13"/>
          </p:nvPr>
        </p:nvSpPr>
        <p:spPr>
          <a:xfrm>
            <a:off x="360759" y="1580690"/>
            <a:ext cx="8297467" cy="3675718"/>
          </a:xfrm>
        </p:spPr>
        <p:txBody>
          <a:bodyPr/>
          <a:lstStyle/>
          <a:p>
            <a:r>
              <a:rPr lang="en-US" dirty="0"/>
              <a:t>K. Ledwoch et al. / Journal of Hospital Infection 100 (2018) e47ee56</a:t>
            </a:r>
          </a:p>
          <a:p>
            <a:pPr marL="171450" indent="-171450">
              <a:buFont typeface="Arial" panose="020B0604020202020204" pitchFamily="34" charset="0"/>
              <a:buChar char="•"/>
            </a:pPr>
            <a:r>
              <a:rPr lang="en-US" sz="1400" dirty="0"/>
              <a:t>65 Samples from 3 UK hospitals</a:t>
            </a:r>
          </a:p>
          <a:p>
            <a:pPr marL="171450" indent="-171450">
              <a:buFont typeface="Arial" panose="020B0604020202020204" pitchFamily="34" charset="0"/>
              <a:buChar char="•"/>
            </a:pPr>
            <a:r>
              <a:rPr lang="en-US" sz="1400" dirty="0"/>
              <a:t>Multi-species dry biofilms were recovered from 95% of 61 samples. </a:t>
            </a:r>
          </a:p>
          <a:p>
            <a:pPr marL="171450" indent="-171450">
              <a:buFont typeface="Arial" panose="020B0604020202020204" pitchFamily="34" charset="0"/>
              <a:buChar char="•"/>
            </a:pPr>
            <a:r>
              <a:rPr lang="en-US" sz="1400" dirty="0"/>
              <a:t>Abundance and complexity of dry biofilms were confirmed by SEM. </a:t>
            </a:r>
          </a:p>
          <a:p>
            <a:pPr marL="171450" indent="-171450">
              <a:buFont typeface="Arial" panose="020B0604020202020204" pitchFamily="34" charset="0"/>
              <a:buChar char="•"/>
            </a:pPr>
            <a:r>
              <a:rPr lang="en-US" sz="1400" dirty="0"/>
              <a:t>All biofilms </a:t>
            </a:r>
            <a:r>
              <a:rPr lang="en-US" sz="1400" dirty="0" err="1"/>
              <a:t>harboured</a:t>
            </a:r>
            <a:r>
              <a:rPr lang="en-US" sz="1400" dirty="0"/>
              <a:t> Gram positive bacteria including pathogens associated with HCAI; </a:t>
            </a:r>
          </a:p>
          <a:p>
            <a:pPr marL="171450" indent="-171450">
              <a:buFont typeface="Arial" panose="020B0604020202020204" pitchFamily="34" charset="0"/>
              <a:buChar char="•"/>
            </a:pPr>
            <a:r>
              <a:rPr lang="en-US" sz="1400" dirty="0"/>
              <a:t>58% of samples grew </a:t>
            </a:r>
            <a:r>
              <a:rPr lang="en-US" sz="1400" dirty="0" err="1"/>
              <a:t>meticillin</a:t>
            </a:r>
            <a:r>
              <a:rPr lang="en-US" sz="1400" dirty="0"/>
              <a:t>-resistant Staphylococcus aureus. </a:t>
            </a:r>
          </a:p>
          <a:p>
            <a:pPr marL="171450" indent="-171450">
              <a:buFont typeface="Arial" panose="020B0604020202020204" pitchFamily="34" charset="0"/>
              <a:buChar char="•"/>
            </a:pPr>
            <a:r>
              <a:rPr lang="en-US" sz="1400" dirty="0"/>
              <a:t>Dry biofilms had similar physical composition regardless of the type of items sampled or the ward from which the samples originated.</a:t>
            </a:r>
          </a:p>
          <a:p>
            <a:endParaRPr lang="en-US" dirty="0"/>
          </a:p>
          <a:p>
            <a:endParaRPr lang="en-US" dirty="0"/>
          </a:p>
        </p:txBody>
      </p:sp>
      <p:pic>
        <p:nvPicPr>
          <p:cNvPr id="6" name="Picture 5">
            <a:extLst>
              <a:ext uri="{FF2B5EF4-FFF2-40B4-BE49-F238E27FC236}">
                <a16:creationId xmlns:a16="http://schemas.microsoft.com/office/drawing/2014/main" id="{9B8E34B0-3FE1-4F8B-9DD2-61D568B1DF1D}"/>
              </a:ext>
            </a:extLst>
          </p:cNvPr>
          <p:cNvPicPr>
            <a:picLocks noChangeAspect="1"/>
          </p:cNvPicPr>
          <p:nvPr/>
        </p:nvPicPr>
        <p:blipFill>
          <a:blip r:embed="rId2"/>
          <a:stretch>
            <a:fillRect/>
          </a:stretch>
        </p:blipFill>
        <p:spPr>
          <a:xfrm>
            <a:off x="3860028" y="3551937"/>
            <a:ext cx="2056385" cy="2881267"/>
          </a:xfrm>
          <a:prstGeom prst="rect">
            <a:avLst/>
          </a:prstGeom>
        </p:spPr>
      </p:pic>
      <p:pic>
        <p:nvPicPr>
          <p:cNvPr id="7" name="Picture 6">
            <a:extLst>
              <a:ext uri="{FF2B5EF4-FFF2-40B4-BE49-F238E27FC236}">
                <a16:creationId xmlns:a16="http://schemas.microsoft.com/office/drawing/2014/main" id="{1DB78C77-B42E-4E81-BF1D-DBD0C3F00385}"/>
              </a:ext>
            </a:extLst>
          </p:cNvPr>
          <p:cNvPicPr>
            <a:picLocks noChangeAspect="1"/>
          </p:cNvPicPr>
          <p:nvPr/>
        </p:nvPicPr>
        <p:blipFill>
          <a:blip r:embed="rId3"/>
          <a:stretch>
            <a:fillRect/>
          </a:stretch>
        </p:blipFill>
        <p:spPr>
          <a:xfrm>
            <a:off x="648116" y="3551937"/>
            <a:ext cx="3223201" cy="1725373"/>
          </a:xfrm>
          <a:prstGeom prst="rect">
            <a:avLst/>
          </a:prstGeom>
        </p:spPr>
      </p:pic>
      <p:pic>
        <p:nvPicPr>
          <p:cNvPr id="8" name="Picture 7">
            <a:extLst>
              <a:ext uri="{FF2B5EF4-FFF2-40B4-BE49-F238E27FC236}">
                <a16:creationId xmlns:a16="http://schemas.microsoft.com/office/drawing/2014/main" id="{A0E163AD-885D-41A9-8B1E-F69C651B3D2D}"/>
              </a:ext>
            </a:extLst>
          </p:cNvPr>
          <p:cNvPicPr>
            <a:picLocks noChangeAspect="1"/>
          </p:cNvPicPr>
          <p:nvPr/>
        </p:nvPicPr>
        <p:blipFill>
          <a:blip r:embed="rId4"/>
          <a:stretch>
            <a:fillRect/>
          </a:stretch>
        </p:blipFill>
        <p:spPr>
          <a:xfrm>
            <a:off x="5618757" y="4113470"/>
            <a:ext cx="3337125" cy="1758200"/>
          </a:xfrm>
          <a:prstGeom prst="rect">
            <a:avLst/>
          </a:prstGeom>
        </p:spPr>
      </p:pic>
    </p:spTree>
    <p:extLst>
      <p:ext uri="{BB962C8B-B14F-4D97-AF65-F5344CB8AC3E}">
        <p14:creationId xmlns:p14="http://schemas.microsoft.com/office/powerpoint/2010/main" val="255993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29B66-47BC-471B-8618-557A301DF2F1}"/>
              </a:ext>
            </a:extLst>
          </p:cNvPr>
          <p:cNvPicPr>
            <a:picLocks noChangeAspect="1"/>
          </p:cNvPicPr>
          <p:nvPr/>
        </p:nvPicPr>
        <p:blipFill>
          <a:blip r:embed="rId2"/>
          <a:stretch>
            <a:fillRect/>
          </a:stretch>
        </p:blipFill>
        <p:spPr>
          <a:xfrm>
            <a:off x="3162283" y="373456"/>
            <a:ext cx="2819433" cy="1522495"/>
          </a:xfrm>
          <a:prstGeom prst="rect">
            <a:avLst/>
          </a:prstGeom>
        </p:spPr>
      </p:pic>
      <p:sp>
        <p:nvSpPr>
          <p:cNvPr id="6" name="TextBox 5">
            <a:extLst>
              <a:ext uri="{FF2B5EF4-FFF2-40B4-BE49-F238E27FC236}">
                <a16:creationId xmlns:a16="http://schemas.microsoft.com/office/drawing/2014/main" id="{896D81B2-48E8-4001-A43D-525AF5158137}"/>
              </a:ext>
            </a:extLst>
          </p:cNvPr>
          <p:cNvSpPr txBox="1"/>
          <p:nvPr/>
        </p:nvSpPr>
        <p:spPr>
          <a:xfrm>
            <a:off x="762000" y="2286000"/>
            <a:ext cx="7543800" cy="1477328"/>
          </a:xfrm>
          <a:prstGeom prst="rect">
            <a:avLst/>
          </a:prstGeom>
          <a:noFill/>
        </p:spPr>
        <p:txBody>
          <a:bodyPr wrap="square" rtlCol="0">
            <a:spAutoFit/>
          </a:bodyPr>
          <a:lstStyle/>
          <a:p>
            <a:pPr algn="ctr"/>
            <a:r>
              <a:rPr lang="en-US" dirty="0"/>
              <a:t>Terri Goodman &amp; Associates is an approved provider by the California Board of Registered Nursing, Provider Number XXXXXXXX. *</a:t>
            </a:r>
          </a:p>
          <a:p>
            <a:pPr algn="ctr"/>
            <a:endParaRPr lang="en-US" dirty="0"/>
          </a:p>
          <a:p>
            <a:pPr algn="ctr"/>
            <a:r>
              <a:rPr lang="en-US" dirty="0"/>
              <a:t>This activity has been approved for 1.2 contact hours. * </a:t>
            </a:r>
          </a:p>
          <a:p>
            <a:pPr algn="ctr"/>
            <a:endParaRPr lang="en-US" dirty="0"/>
          </a:p>
        </p:txBody>
      </p:sp>
      <p:sp>
        <p:nvSpPr>
          <p:cNvPr id="11" name="Rectangle 10">
            <a:extLst>
              <a:ext uri="{FF2B5EF4-FFF2-40B4-BE49-F238E27FC236}">
                <a16:creationId xmlns:a16="http://schemas.microsoft.com/office/drawing/2014/main" id="{FDC16DFA-9F83-4D1B-A6F7-0B30D2E825BF}"/>
              </a:ext>
            </a:extLst>
          </p:cNvPr>
          <p:cNvSpPr/>
          <p:nvPr/>
        </p:nvSpPr>
        <p:spPr>
          <a:xfrm>
            <a:off x="1" y="4543425"/>
            <a:ext cx="9144000" cy="1261884"/>
          </a:xfrm>
          <a:prstGeom prst="rect">
            <a:avLst/>
          </a:prstGeom>
        </p:spPr>
        <p:txBody>
          <a:bodyPr wrap="square">
            <a:spAutoFit/>
          </a:bodyPr>
          <a:lstStyle/>
          <a:p>
            <a:pPr algn="ctr"/>
            <a:r>
              <a:rPr lang="en-US" dirty="0"/>
              <a:t>This activity was developed with an unconditional education grant from</a:t>
            </a:r>
          </a:p>
          <a:p>
            <a:pPr algn="ctr"/>
            <a:r>
              <a:rPr lang="en-US" sz="4000" i="1" dirty="0" err="1">
                <a:solidFill>
                  <a:srgbClr val="002060"/>
                </a:solidFill>
                <a:effectLst/>
                <a:latin typeface="Times New Roman" panose="02020603050405020304" pitchFamily="18" charset="0"/>
                <a:ea typeface="Calibri" panose="020F0502020204030204" pitchFamily="34" charset="0"/>
              </a:rPr>
              <a:t>umf</a:t>
            </a:r>
            <a:r>
              <a:rPr lang="en-US" sz="4000" dirty="0" err="1">
                <a:solidFill>
                  <a:srgbClr val="757B80"/>
                </a:solidFill>
                <a:effectLst/>
                <a:latin typeface="Calibri" panose="020F0502020204030204" pitchFamily="34" charset="0"/>
                <a:ea typeface="Calibri" panose="020F0502020204030204" pitchFamily="34" charset="0"/>
              </a:rPr>
              <a:t>corporation</a:t>
            </a:r>
            <a:endParaRPr lang="en-US" sz="4000" dirty="0">
              <a:effectLst/>
              <a:latin typeface="Calibri" panose="020F0502020204030204" pitchFamily="34" charset="0"/>
              <a:ea typeface="Calibri" panose="020F0502020204030204" pitchFamily="34" charset="0"/>
            </a:endParaRPr>
          </a:p>
          <a:p>
            <a:pPr algn="ctr"/>
            <a:r>
              <a:rPr lang="en-US" dirty="0"/>
              <a:t> </a:t>
            </a:r>
          </a:p>
        </p:txBody>
      </p:sp>
    </p:spTree>
    <p:extLst>
      <p:ext uri="{BB962C8B-B14F-4D97-AF65-F5344CB8AC3E}">
        <p14:creationId xmlns:p14="http://schemas.microsoft.com/office/powerpoint/2010/main" val="31828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46D45-204F-444D-A830-842246CF0AC6}"/>
              </a:ext>
            </a:extLst>
          </p:cNvPr>
          <p:cNvSpPr>
            <a:spLocks noGrp="1"/>
          </p:cNvSpPr>
          <p:nvPr>
            <p:ph type="title"/>
          </p:nvPr>
        </p:nvSpPr>
        <p:spPr>
          <a:xfrm>
            <a:off x="152400" y="223661"/>
            <a:ext cx="8762999" cy="914400"/>
          </a:xfrm>
        </p:spPr>
        <p:txBody>
          <a:bodyPr>
            <a:normAutofit fontScale="90000"/>
          </a:bodyPr>
          <a:lstStyle/>
          <a:p>
            <a:r>
              <a:rPr lang="en-US" sz="3200" b="1" dirty="0">
                <a:solidFill>
                  <a:srgbClr val="FF0000"/>
                </a:solidFill>
              </a:rPr>
              <a:t>Bacteria in Biofilm Transfers to Healthcare Workers Hands</a:t>
            </a:r>
            <a:endParaRPr lang="en-US" sz="1300" b="1" dirty="0">
              <a:solidFill>
                <a:srgbClr val="FF0000"/>
              </a:solidFill>
            </a:endParaRPr>
          </a:p>
        </p:txBody>
      </p:sp>
      <p:sp>
        <p:nvSpPr>
          <p:cNvPr id="5" name="Content Placeholder 4">
            <a:extLst>
              <a:ext uri="{FF2B5EF4-FFF2-40B4-BE49-F238E27FC236}">
                <a16:creationId xmlns:a16="http://schemas.microsoft.com/office/drawing/2014/main" id="{627A0B6E-F420-4C23-9C81-3291A246D1C1}"/>
              </a:ext>
            </a:extLst>
          </p:cNvPr>
          <p:cNvSpPr>
            <a:spLocks noGrp="1"/>
          </p:cNvSpPr>
          <p:nvPr>
            <p:ph idx="1"/>
          </p:nvPr>
        </p:nvSpPr>
        <p:spPr>
          <a:xfrm>
            <a:off x="671689" y="1264233"/>
            <a:ext cx="7829550" cy="5001928"/>
          </a:xfrm>
        </p:spPr>
        <p:txBody>
          <a:bodyPr>
            <a:normAutofit/>
          </a:bodyPr>
          <a:lstStyle/>
          <a:p>
            <a:pPr lvl="1">
              <a:buFont typeface="Wingdings" panose="05000000000000000000" pitchFamily="2" charset="2"/>
              <a:buChar char="§"/>
            </a:pPr>
            <a:r>
              <a:rPr lang="en-US" sz="1800" dirty="0"/>
              <a:t>Biofilm grown on test strips and allowed to dry</a:t>
            </a:r>
          </a:p>
          <a:p>
            <a:pPr lvl="1">
              <a:buFont typeface="Wingdings" panose="05000000000000000000" pitchFamily="2" charset="2"/>
              <a:buChar char="§"/>
            </a:pPr>
            <a:r>
              <a:rPr lang="en-US" sz="1800" dirty="0"/>
              <a:t>Biofilm touched with index finger and transferred to agar.</a:t>
            </a:r>
          </a:p>
          <a:p>
            <a:pPr lvl="1">
              <a:buFont typeface="Wingdings" panose="05000000000000000000" pitchFamily="2" charset="2"/>
              <a:buChar char="§"/>
            </a:pPr>
            <a:r>
              <a:rPr lang="en-US" sz="1800" dirty="0"/>
              <a:t>5.5 and 6.6% of the bacteria were transferred to hands with one touch </a:t>
            </a:r>
          </a:p>
          <a:p>
            <a:pPr lvl="1">
              <a:buFont typeface="Wingdings" panose="05000000000000000000" pitchFamily="2" charset="2"/>
              <a:buChar char="§"/>
            </a:pPr>
            <a:r>
              <a:rPr lang="en-US" sz="1800" dirty="0"/>
              <a:t>20% were then transferred to agar with one touch </a:t>
            </a:r>
          </a:p>
          <a:p>
            <a:pPr lvl="1">
              <a:buFont typeface="Wingdings" panose="05000000000000000000" pitchFamily="2" charset="2"/>
              <a:buChar char="§"/>
            </a:pPr>
            <a:r>
              <a:rPr lang="en-US" sz="1800" dirty="0"/>
              <a:t>Overall transfer rate of  1.04 to 1.26%. </a:t>
            </a:r>
          </a:p>
          <a:p>
            <a:pPr lvl="1">
              <a:buFont typeface="Wingdings" panose="05000000000000000000" pitchFamily="2" charset="2"/>
              <a:buChar char="§"/>
            </a:pPr>
            <a:r>
              <a:rPr lang="en-US" sz="1800" dirty="0"/>
              <a:t>Large numbers of bacteria were transferred by bare hands to multiple fomites</a:t>
            </a:r>
          </a:p>
          <a:p>
            <a:pPr lvl="1">
              <a:buFont typeface="Wingdings" panose="05000000000000000000" pitchFamily="2" charset="2"/>
              <a:buChar char="§"/>
            </a:pPr>
            <a:r>
              <a:rPr lang="en-US" sz="1800" dirty="0"/>
              <a:t>Sufficient bacteria to cause infection were transmitted up to 19 times following one touch of the Dry Surface Biofilm. </a:t>
            </a:r>
          </a:p>
        </p:txBody>
      </p:sp>
      <p:sp>
        <p:nvSpPr>
          <p:cNvPr id="6" name="Text Placeholder 2">
            <a:extLst>
              <a:ext uri="{FF2B5EF4-FFF2-40B4-BE49-F238E27FC236}">
                <a16:creationId xmlns:a16="http://schemas.microsoft.com/office/drawing/2014/main" id="{B8926824-165A-4D26-883E-905D3ED34AAF}"/>
              </a:ext>
            </a:extLst>
          </p:cNvPr>
          <p:cNvSpPr txBox="1">
            <a:spLocks/>
          </p:cNvSpPr>
          <p:nvPr/>
        </p:nvSpPr>
        <p:spPr bwMode="gray">
          <a:xfrm>
            <a:off x="457200" y="6324600"/>
            <a:ext cx="3960812" cy="209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5000"/>
              </a:lnSpc>
              <a:spcBef>
                <a:spcPct val="0"/>
              </a:spcBef>
              <a:spcAft>
                <a:spcPct val="0"/>
              </a:spcAft>
              <a:buClr>
                <a:srgbClr val="0078C8"/>
              </a:buClr>
              <a:buSzPct val="120000"/>
              <a:buNone/>
              <a:defRPr lang="en-US" sz="1200" noProof="0">
                <a:solidFill>
                  <a:schemeClr val="tx1"/>
                </a:solidFill>
                <a:latin typeface="+mn-lt"/>
                <a:ea typeface="+mn-ea"/>
                <a:cs typeface="+mn-cs"/>
              </a:defRPr>
            </a:lvl1pPr>
            <a:lvl2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2pPr>
            <a:lvl3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3pPr>
            <a:lvl4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4pPr>
            <a:lvl5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5pPr>
            <a:lvl6pPr marL="17970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6pPr>
            <a:lvl7pPr marL="22542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7pPr>
            <a:lvl8pPr marL="27114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8pPr>
            <a:lvl9pPr marL="31686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9pPr>
          </a:lstStyle>
          <a:p>
            <a:endParaRPr lang="en-IE" sz="1000" i="1" kern="0" dirty="0"/>
          </a:p>
        </p:txBody>
      </p:sp>
      <p:pic>
        <p:nvPicPr>
          <p:cNvPr id="3" name="Picture 2">
            <a:extLst>
              <a:ext uri="{FF2B5EF4-FFF2-40B4-BE49-F238E27FC236}">
                <a16:creationId xmlns:a16="http://schemas.microsoft.com/office/drawing/2014/main" id="{9B3A785C-D871-454F-AE58-B4144DB53C15}"/>
              </a:ext>
            </a:extLst>
          </p:cNvPr>
          <p:cNvPicPr>
            <a:picLocks noChangeAspect="1"/>
          </p:cNvPicPr>
          <p:nvPr/>
        </p:nvPicPr>
        <p:blipFill>
          <a:blip r:embed="rId3"/>
          <a:stretch>
            <a:fillRect/>
          </a:stretch>
        </p:blipFill>
        <p:spPr>
          <a:xfrm>
            <a:off x="304800" y="4260470"/>
            <a:ext cx="2895600" cy="2168905"/>
          </a:xfrm>
          <a:prstGeom prst="rect">
            <a:avLst/>
          </a:prstGeom>
        </p:spPr>
      </p:pic>
      <p:sp>
        <p:nvSpPr>
          <p:cNvPr id="2" name="TextBox 1">
            <a:extLst>
              <a:ext uri="{FF2B5EF4-FFF2-40B4-BE49-F238E27FC236}">
                <a16:creationId xmlns:a16="http://schemas.microsoft.com/office/drawing/2014/main" id="{F10E5529-5DE2-4E04-BBEE-A0F1DB713A7A}"/>
              </a:ext>
            </a:extLst>
          </p:cNvPr>
          <p:cNvSpPr txBox="1"/>
          <p:nvPr/>
        </p:nvSpPr>
        <p:spPr>
          <a:xfrm>
            <a:off x="3733800" y="6019800"/>
            <a:ext cx="5010150" cy="646331"/>
          </a:xfrm>
          <a:prstGeom prst="rect">
            <a:avLst/>
          </a:prstGeom>
          <a:noFill/>
        </p:spPr>
        <p:txBody>
          <a:bodyPr wrap="square" rtlCol="0">
            <a:spAutoFit/>
          </a:bodyPr>
          <a:lstStyle/>
          <a:p>
            <a:pPr lvl="0">
              <a:spcBef>
                <a:spcPct val="20000"/>
              </a:spcBef>
            </a:pPr>
            <a:r>
              <a:rPr lang="en-US" sz="1200" b="1" dirty="0">
                <a:solidFill>
                  <a:prstClr val="black"/>
                </a:solidFill>
                <a:latin typeface="Imago Book"/>
              </a:rPr>
              <a:t>Chowdhury D, et al., Effect of disinfectant formulation and organic soil on the efficacy of oxidizing disinfectants against biofilms, Journal of Hospital Infection (2018), </a:t>
            </a:r>
            <a:r>
              <a:rPr lang="en-US" sz="1200" b="1" dirty="0">
                <a:solidFill>
                  <a:srgbClr val="0070C0"/>
                </a:solidFill>
                <a:latin typeface="Imago Book"/>
              </a:rPr>
              <a:t>https://doi.org/10.1016/j.jhin.2018.10.019D</a:t>
            </a:r>
            <a:r>
              <a:rPr lang="en-US" sz="1200" b="1" dirty="0">
                <a:solidFill>
                  <a:prstClr val="black"/>
                </a:solidFill>
                <a:latin typeface="Imago Book"/>
              </a:rPr>
              <a:t> </a:t>
            </a:r>
          </a:p>
        </p:txBody>
      </p:sp>
    </p:spTree>
    <p:extLst>
      <p:ext uri="{BB962C8B-B14F-4D97-AF65-F5344CB8AC3E}">
        <p14:creationId xmlns:p14="http://schemas.microsoft.com/office/powerpoint/2010/main" val="971402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B59D-6BB9-45EB-AE10-7D86B6CCF131}"/>
              </a:ext>
            </a:extLst>
          </p:cNvPr>
          <p:cNvSpPr>
            <a:spLocks noGrp="1"/>
          </p:cNvSpPr>
          <p:nvPr>
            <p:ph type="title"/>
          </p:nvPr>
        </p:nvSpPr>
        <p:spPr>
          <a:xfrm>
            <a:off x="304800" y="457200"/>
            <a:ext cx="8210550" cy="914400"/>
          </a:xfrm>
        </p:spPr>
        <p:txBody>
          <a:bodyPr/>
          <a:lstStyle/>
          <a:p>
            <a:r>
              <a:rPr lang="en-US" sz="3200" b="1" dirty="0">
                <a:solidFill>
                  <a:srgbClr val="FF0000"/>
                </a:solidFill>
              </a:rPr>
              <a:t>The Sheet is Not a Barrier to Transmission</a:t>
            </a:r>
            <a:endParaRPr lang="en-US" b="1" dirty="0">
              <a:solidFill>
                <a:srgbClr val="FF0000"/>
              </a:solidFill>
            </a:endParaRPr>
          </a:p>
        </p:txBody>
      </p:sp>
      <p:sp>
        <p:nvSpPr>
          <p:cNvPr id="3" name="Content Placeholder 2">
            <a:extLst>
              <a:ext uri="{FF2B5EF4-FFF2-40B4-BE49-F238E27FC236}">
                <a16:creationId xmlns:a16="http://schemas.microsoft.com/office/drawing/2014/main" id="{03F7D9A3-A841-4536-944D-167403C4E85F}"/>
              </a:ext>
            </a:extLst>
          </p:cNvPr>
          <p:cNvSpPr>
            <a:spLocks noGrp="1"/>
          </p:cNvSpPr>
          <p:nvPr>
            <p:ph idx="1"/>
          </p:nvPr>
        </p:nvSpPr>
        <p:spPr>
          <a:xfrm>
            <a:off x="685800" y="1371600"/>
            <a:ext cx="7829550" cy="4876800"/>
          </a:xfrm>
        </p:spPr>
        <p:txBody>
          <a:bodyPr>
            <a:normAutofit/>
          </a:bodyPr>
          <a:lstStyle/>
          <a:p>
            <a:r>
              <a:rPr lang="en-US" sz="2400" dirty="0"/>
              <a:t>Cotton sheets act as vehicles of transmission from dry surface biofilm on mattresses.</a:t>
            </a:r>
          </a:p>
          <a:p>
            <a:r>
              <a:rPr lang="en-US" sz="2400" dirty="0"/>
              <a:t>Between 100 - 1000 bacterial colonies transferred for up to 20 touches. </a:t>
            </a:r>
          </a:p>
          <a:p>
            <a:r>
              <a:rPr lang="en-US" sz="2400" dirty="0"/>
              <a:t>Thicker sheets transferred less bacteria than thin sheets with less than 100 colonies transferred/touch. </a:t>
            </a:r>
          </a:p>
          <a:p>
            <a:r>
              <a:rPr lang="en-US" sz="2400" dirty="0"/>
              <a:t>Wetting the Dry Surface Biofilm increased the number of colonies transmitted to ≥1000 bacteria/touch.</a:t>
            </a:r>
            <a:endParaRPr lang="en-US" sz="2400" b="1" dirty="0"/>
          </a:p>
          <a:p>
            <a:pPr marL="0" indent="0">
              <a:buNone/>
            </a:pPr>
            <a:endParaRPr lang="en-US" b="1" dirty="0"/>
          </a:p>
        </p:txBody>
      </p:sp>
      <p:sp>
        <p:nvSpPr>
          <p:cNvPr id="4" name="Rectangle 3">
            <a:extLst>
              <a:ext uri="{FF2B5EF4-FFF2-40B4-BE49-F238E27FC236}">
                <a16:creationId xmlns:a16="http://schemas.microsoft.com/office/drawing/2014/main" id="{FC41E3A9-39A3-4D17-8BFC-EBB67EDCF13A}"/>
              </a:ext>
            </a:extLst>
          </p:cNvPr>
          <p:cNvSpPr/>
          <p:nvPr/>
        </p:nvSpPr>
        <p:spPr>
          <a:xfrm>
            <a:off x="304800" y="5867401"/>
            <a:ext cx="5105400" cy="553998"/>
          </a:xfrm>
          <a:prstGeom prst="rect">
            <a:avLst/>
          </a:prstGeom>
        </p:spPr>
        <p:txBody>
          <a:bodyPr wrap="square">
            <a:spAutoFit/>
          </a:bodyPr>
          <a:lstStyle/>
          <a:p>
            <a:r>
              <a:rPr lang="en-US" sz="1000" b="1" dirty="0"/>
              <a:t>Chowdhury D, et al., Effect of disinfectant formulation and organic soil on the efficacy of oxidizing disinfectants against biofilms, Journal of Hospital Infection (2018), </a:t>
            </a:r>
            <a:r>
              <a:rPr lang="en-US" sz="1000" b="1" dirty="0">
                <a:solidFill>
                  <a:srgbClr val="0070C0"/>
                </a:solidFill>
              </a:rPr>
              <a:t>https://doi.org/10.1016/j.jhin.2018.10.019D</a:t>
            </a:r>
            <a:r>
              <a:rPr lang="en-US" sz="1000" b="1" dirty="0"/>
              <a:t> </a:t>
            </a:r>
          </a:p>
        </p:txBody>
      </p:sp>
      <p:pic>
        <p:nvPicPr>
          <p:cNvPr id="6" name="Picture 5">
            <a:extLst>
              <a:ext uri="{FF2B5EF4-FFF2-40B4-BE49-F238E27FC236}">
                <a16:creationId xmlns:a16="http://schemas.microsoft.com/office/drawing/2014/main" id="{1DEB44E9-AB0C-4936-9F22-7456881A1DDB}"/>
              </a:ext>
            </a:extLst>
          </p:cNvPr>
          <p:cNvPicPr>
            <a:picLocks noChangeAspect="1"/>
          </p:cNvPicPr>
          <p:nvPr/>
        </p:nvPicPr>
        <p:blipFill>
          <a:blip r:embed="rId3"/>
          <a:stretch>
            <a:fillRect/>
          </a:stretch>
        </p:blipFill>
        <p:spPr>
          <a:xfrm>
            <a:off x="5663422" y="4657725"/>
            <a:ext cx="2899553" cy="1929521"/>
          </a:xfrm>
          <a:prstGeom prst="rect">
            <a:avLst/>
          </a:prstGeom>
        </p:spPr>
      </p:pic>
    </p:spTree>
    <p:extLst>
      <p:ext uri="{BB962C8B-B14F-4D97-AF65-F5344CB8AC3E}">
        <p14:creationId xmlns:p14="http://schemas.microsoft.com/office/powerpoint/2010/main" val="1595622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613D-5ED8-69AB-8C5F-2168BF6D8ECA}"/>
              </a:ext>
            </a:extLst>
          </p:cNvPr>
          <p:cNvSpPr>
            <a:spLocks noGrp="1"/>
          </p:cNvSpPr>
          <p:nvPr>
            <p:ph type="ctrTitle"/>
          </p:nvPr>
        </p:nvSpPr>
        <p:spPr/>
        <p:txBody>
          <a:bodyPr>
            <a:normAutofit/>
          </a:bodyPr>
          <a:lstStyle/>
          <a:p>
            <a:r>
              <a:rPr lang="en-US" dirty="0">
                <a:solidFill>
                  <a:srgbClr val="FF0000"/>
                </a:solidFill>
              </a:rPr>
              <a:t>Registering Disinfectants and Making Efficacy Claims</a:t>
            </a:r>
          </a:p>
        </p:txBody>
      </p:sp>
      <p:sp>
        <p:nvSpPr>
          <p:cNvPr id="4" name="Subtitle 3">
            <a:extLst>
              <a:ext uri="{FF2B5EF4-FFF2-40B4-BE49-F238E27FC236}">
                <a16:creationId xmlns:a16="http://schemas.microsoft.com/office/drawing/2014/main" id="{25CD33EB-C210-3BC3-2A45-44CBCDC762BA}"/>
              </a:ext>
            </a:extLst>
          </p:cNvPr>
          <p:cNvSpPr>
            <a:spLocks noGrp="1"/>
          </p:cNvSpPr>
          <p:nvPr>
            <p:ph type="subTitle" idx="1"/>
          </p:nvPr>
        </p:nvSpPr>
        <p:spPr/>
        <p:txBody>
          <a:bodyPr/>
          <a:lstStyle/>
          <a:p>
            <a:r>
              <a:rPr lang="en-US" dirty="0"/>
              <a:t>What works and what does not</a:t>
            </a:r>
          </a:p>
          <a:p>
            <a:endParaRPr lang="en-US" dirty="0"/>
          </a:p>
          <a:p>
            <a:pPr algn="l"/>
            <a:r>
              <a:rPr lang="en-US" sz="2400" dirty="0">
                <a:solidFill>
                  <a:schemeClr val="accent3"/>
                </a:solidFill>
                <a:latin typeface="+mn-lt"/>
              </a:rPr>
              <a:t>Remember :  “</a:t>
            </a:r>
            <a:r>
              <a:rPr lang="en-US" sz="2400" b="0" i="0" u="none" strike="noStrike" baseline="0" dirty="0">
                <a:solidFill>
                  <a:schemeClr val="accent3"/>
                </a:solidFill>
                <a:latin typeface="+mn-lt"/>
              </a:rPr>
              <a:t>It is a violation of Federal law to use this product in a manner inconsistent with its labeling. Read the entire label and use strictly in accordance with precautionary statements and directions.</a:t>
            </a:r>
            <a:r>
              <a:rPr lang="en-US" sz="2400" dirty="0">
                <a:solidFill>
                  <a:schemeClr val="accent3"/>
                </a:solidFill>
                <a:latin typeface="+mn-lt"/>
              </a:rPr>
              <a:t>”</a:t>
            </a:r>
          </a:p>
        </p:txBody>
      </p:sp>
    </p:spTree>
    <p:extLst>
      <p:ext uri="{BB962C8B-B14F-4D97-AF65-F5344CB8AC3E}">
        <p14:creationId xmlns:p14="http://schemas.microsoft.com/office/powerpoint/2010/main" val="3217289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50" name="Rectangle 10"/>
          <p:cNvSpPr>
            <a:spLocks noGrp="1" noChangeArrowheads="1"/>
          </p:cNvSpPr>
          <p:nvPr>
            <p:ph type="title"/>
          </p:nvPr>
        </p:nvSpPr>
        <p:spPr/>
        <p:txBody>
          <a:bodyPr/>
          <a:lstStyle/>
          <a:p>
            <a:r>
              <a:rPr lang="en-US" dirty="0">
                <a:solidFill>
                  <a:srgbClr val="FF0000"/>
                </a:solidFill>
                <a:sym typeface="Arial" pitchFamily="34" charset="0"/>
              </a:rPr>
              <a:t>US EPA testing based on ASTM E2871</a:t>
            </a:r>
            <a:endParaRPr lang="en-IE" b="0" dirty="0">
              <a:solidFill>
                <a:srgbClr val="FF0000"/>
              </a:solidFill>
              <a:sym typeface="Arial" pitchFamily="34" charset="0"/>
            </a:endParaRPr>
          </a:p>
        </p:txBody>
      </p:sp>
      <p:sp>
        <p:nvSpPr>
          <p:cNvPr id="240651" name="Rectangle 11"/>
          <p:cNvSpPr>
            <a:spLocks noGrp="1" noChangeArrowheads="1"/>
          </p:cNvSpPr>
          <p:nvPr>
            <p:ph idx="1"/>
          </p:nvPr>
        </p:nvSpPr>
        <p:spPr>
          <a:xfrm>
            <a:off x="524523" y="1524000"/>
            <a:ext cx="5505639" cy="3264481"/>
          </a:xfrm>
        </p:spPr>
        <p:txBody>
          <a:bodyPr/>
          <a:lstStyle/>
          <a:p>
            <a:pPr>
              <a:buFont typeface="Arial" panose="020B0604020202020204" pitchFamily="34" charset="0"/>
              <a:buChar char="•"/>
            </a:pPr>
            <a:r>
              <a:rPr lang="en-US" sz="1400" dirty="0">
                <a:sym typeface="Arial" pitchFamily="34" charset="0"/>
              </a:rPr>
              <a:t>ASTM E2871 “Evaluating Disinfectant Efficacy Against </a:t>
            </a:r>
            <a:r>
              <a:rPr lang="en-US" sz="1400" i="1" dirty="0">
                <a:sym typeface="Arial" pitchFamily="34" charset="0"/>
              </a:rPr>
              <a:t>P. aeruginosa </a:t>
            </a:r>
            <a:r>
              <a:rPr lang="en-US" sz="1400" dirty="0">
                <a:sym typeface="Arial" pitchFamily="34" charset="0"/>
              </a:rPr>
              <a:t>Biofilm Grown in CDC Biofilm Reactor Using Single Tube Method”</a:t>
            </a:r>
          </a:p>
          <a:p>
            <a:endParaRPr lang="en-IE" sz="1400" dirty="0">
              <a:sym typeface="Arial" pitchFamily="34" charset="0"/>
            </a:endParaRPr>
          </a:p>
          <a:p>
            <a:pPr>
              <a:buFont typeface="Arial" panose="020B0604020202020204" pitchFamily="34" charset="0"/>
              <a:buChar char="•"/>
            </a:pPr>
            <a:r>
              <a:rPr lang="en-IE" sz="1400" dirty="0">
                <a:sym typeface="Arial" pitchFamily="34" charset="0"/>
              </a:rPr>
              <a:t>Two clinically relevant species</a:t>
            </a:r>
          </a:p>
          <a:p>
            <a:pPr lvl="5"/>
            <a:r>
              <a:rPr lang="en-IE" sz="1400" i="1" dirty="0">
                <a:sym typeface="Arial" pitchFamily="34" charset="0"/>
              </a:rPr>
              <a:t>Staphylococcus aureus</a:t>
            </a:r>
          </a:p>
          <a:p>
            <a:pPr lvl="5"/>
            <a:r>
              <a:rPr lang="en-IE" sz="1400" i="1" dirty="0">
                <a:sym typeface="Arial" pitchFamily="34" charset="0"/>
              </a:rPr>
              <a:t>Pseudomonas aeruginosa</a:t>
            </a:r>
          </a:p>
          <a:p>
            <a:pPr>
              <a:buFont typeface="Arial" panose="020B0604020202020204" pitchFamily="34" charset="0"/>
              <a:buChar char="•"/>
            </a:pPr>
            <a:r>
              <a:rPr lang="en-IE" sz="1400" dirty="0">
                <a:sym typeface="Arial" pitchFamily="34" charset="0"/>
              </a:rPr>
              <a:t>Emphasis on Repeatability &amp; Reproducibility </a:t>
            </a:r>
          </a:p>
          <a:p>
            <a:pPr>
              <a:buFont typeface="Arial" panose="020B0604020202020204" pitchFamily="34" charset="0"/>
              <a:buChar char="•"/>
            </a:pPr>
            <a:r>
              <a:rPr lang="en-IE" sz="1400" dirty="0">
                <a:sym typeface="Arial" pitchFamily="34" charset="0"/>
              </a:rPr>
              <a:t>Biofilms grown in low nutrient and high sheer in a CDC Bioreactor (seen here) to ensure strong biofilms</a:t>
            </a:r>
          </a:p>
          <a:p>
            <a:pPr>
              <a:buFont typeface="Arial" panose="020B0604020202020204" pitchFamily="34" charset="0"/>
              <a:buChar char="•"/>
            </a:pPr>
            <a:r>
              <a:rPr lang="en-IE" sz="1400" dirty="0">
                <a:sym typeface="Arial" pitchFamily="34" charset="0"/>
              </a:rPr>
              <a:t>To qualify: product will need to be a hospital grade disinfectant, and will need to demonstrate efficacy against both </a:t>
            </a:r>
            <a:r>
              <a:rPr lang="en-IE" sz="1400" i="1" dirty="0">
                <a:sym typeface="Arial" pitchFamily="34" charset="0"/>
              </a:rPr>
              <a:t>S. aureus</a:t>
            </a:r>
            <a:r>
              <a:rPr lang="en-IE" sz="1400" dirty="0">
                <a:sym typeface="Arial" pitchFamily="34" charset="0"/>
              </a:rPr>
              <a:t> and </a:t>
            </a:r>
            <a:r>
              <a:rPr lang="en-IE" sz="1400" i="1" dirty="0">
                <a:sym typeface="Arial" pitchFamily="34" charset="0"/>
              </a:rPr>
              <a:t>P. aeruginosa </a:t>
            </a:r>
          </a:p>
          <a:p>
            <a:pPr>
              <a:buFont typeface="Arial" panose="020B0604020202020204" pitchFamily="34" charset="0"/>
              <a:buChar char="•"/>
            </a:pPr>
            <a:r>
              <a:rPr lang="en-IE" sz="1400" dirty="0">
                <a:sym typeface="Arial" pitchFamily="34" charset="0"/>
              </a:rPr>
              <a:t>The level of efficacy: ≥ 6 Log10 Reduction </a:t>
            </a:r>
          </a:p>
          <a:p>
            <a:pPr marL="0" indent="0"/>
            <a:endParaRPr lang="en-US" sz="1400" dirty="0">
              <a:sym typeface="Arial" pitchFamily="34" charset="0"/>
            </a:endParaRPr>
          </a:p>
          <a:p>
            <a:endParaRPr lang="en-US" sz="1400" dirty="0">
              <a:sym typeface="Arial" pitchFamily="34" charset="0"/>
            </a:endParaRPr>
          </a:p>
          <a:p>
            <a:endParaRPr lang="en-US" sz="1400" i="1" dirty="0">
              <a:sym typeface="Arial" pitchFamily="34" charset="0"/>
            </a:endParaRPr>
          </a:p>
          <a:p>
            <a:endParaRPr lang="en-US" sz="1400" dirty="0">
              <a:sym typeface="Arial" pitchFamily="34" charset="0"/>
            </a:endParaRPr>
          </a:p>
        </p:txBody>
      </p:sp>
      <p:pic>
        <p:nvPicPr>
          <p:cNvPr id="4" name="Content Placeholder 3"/>
          <p:cNvPicPr>
            <a:picLocks noGrp="1" noChangeAspect="1"/>
          </p:cNvPicPr>
          <p:nvPr>
            <p:ph idx="12"/>
          </p:nvPr>
        </p:nvPicPr>
        <p:blipFill>
          <a:blip r:embed="rId3">
            <a:extLst>
              <a:ext uri="{28A0092B-C50C-407E-A947-70E740481C1C}">
                <a14:useLocalDpi xmlns:a14="http://schemas.microsoft.com/office/drawing/2010/main" val="0"/>
              </a:ext>
            </a:extLst>
          </a:blip>
          <a:stretch>
            <a:fillRect/>
          </a:stretch>
        </p:blipFill>
        <p:spPr>
          <a:xfrm rot="5400000">
            <a:off x="5921982" y="2218692"/>
            <a:ext cx="3457725" cy="2593294"/>
          </a:xfrm>
        </p:spPr>
      </p:pic>
    </p:spTree>
    <p:extLst>
      <p:ext uri="{BB962C8B-B14F-4D97-AF65-F5344CB8AC3E}">
        <p14:creationId xmlns:p14="http://schemas.microsoft.com/office/powerpoint/2010/main" val="42883656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E81B-C33C-B4BB-CEC4-E69B6E18347E}"/>
              </a:ext>
            </a:extLst>
          </p:cNvPr>
          <p:cNvSpPr>
            <a:spLocks noGrp="1"/>
          </p:cNvSpPr>
          <p:nvPr>
            <p:ph type="title"/>
          </p:nvPr>
        </p:nvSpPr>
        <p:spPr>
          <a:xfrm>
            <a:off x="457200" y="274638"/>
            <a:ext cx="8229600" cy="944562"/>
          </a:xfrm>
        </p:spPr>
        <p:txBody>
          <a:bodyPr>
            <a:normAutofit/>
          </a:bodyPr>
          <a:lstStyle/>
          <a:p>
            <a:r>
              <a:rPr lang="en-US" sz="1800" dirty="0">
                <a:solidFill>
                  <a:srgbClr val="FF0000"/>
                </a:solidFill>
              </a:rPr>
              <a:t>Not many disinfectants have passed the EPA Biofilm test  to date (October 2023)</a:t>
            </a:r>
            <a:br>
              <a:rPr lang="en-US" dirty="0"/>
            </a:br>
            <a:r>
              <a:rPr lang="en-US" sz="1800" dirty="0">
                <a:solidFill>
                  <a:srgbClr val="FF0000"/>
                </a:solidFill>
              </a:rPr>
              <a:t>The EPA has not yet published a convenient list of products </a:t>
            </a:r>
            <a:endParaRPr lang="en-US" sz="1200" dirty="0">
              <a:solidFill>
                <a:srgbClr val="FF0000"/>
              </a:solidFill>
            </a:endParaRPr>
          </a:p>
        </p:txBody>
      </p:sp>
      <p:sp>
        <p:nvSpPr>
          <p:cNvPr id="3" name="Content Placeholder 2">
            <a:extLst>
              <a:ext uri="{FF2B5EF4-FFF2-40B4-BE49-F238E27FC236}">
                <a16:creationId xmlns:a16="http://schemas.microsoft.com/office/drawing/2014/main" id="{D92D55A7-9DDA-EE6F-A92C-07E8D5FA5E6A}"/>
              </a:ext>
            </a:extLst>
          </p:cNvPr>
          <p:cNvSpPr>
            <a:spLocks noGrp="1"/>
          </p:cNvSpPr>
          <p:nvPr>
            <p:ph idx="1"/>
          </p:nvPr>
        </p:nvSpPr>
        <p:spPr>
          <a:xfrm>
            <a:off x="539750" y="1489672"/>
            <a:ext cx="3960813" cy="4987327"/>
          </a:xfrm>
        </p:spPr>
        <p:txBody>
          <a:bodyPr>
            <a:normAutofit fontScale="77500" lnSpcReduction="20000"/>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ready to use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Peroxy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acetic acid (PAA) based product that contains four percent  hydrogen peroxide (pH 2.5 to 3.0)</a:t>
            </a:r>
          </a:p>
          <a:p>
            <a:pPr marL="0" marR="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A concentrate  PAA/H2O2 blend  used at 4 oz per gallon for a 10 min kill claim (diluted pH 3.0)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ready to use 1.4 percent hydrogen peroxide product, spray apply only (pH 2.5)</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ready to use Bleach based product that contains 13,000 ppm of bleach, ~2.5 times the typical 5,250 ppm strength (pH 12.0).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liquid concentrate that is a combination of quaternary ammonium compounds and hydrogen peroxide, a two part product that is mixed on site generating a final concentration of hydrogen peroxide of 3.1 percent and a quaternary ammonium concentration of 3 percent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tablet form of sodium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dichloroisocyanurate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NaDCC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that contains a surfactant, when dissolved in water the tablet produces a solution of 4306 ppm of hypochlorous acid (pH 6.0 to 7.0).</a:t>
            </a:r>
          </a:p>
          <a:p>
            <a:pPr marL="0" lvl="1" indent="0">
              <a:buNone/>
            </a:pPr>
            <a:endParaRPr lang="en-US" dirty="0"/>
          </a:p>
        </p:txBody>
      </p:sp>
      <p:sp>
        <p:nvSpPr>
          <p:cNvPr id="4" name="Content Placeholder 3">
            <a:extLst>
              <a:ext uri="{FF2B5EF4-FFF2-40B4-BE49-F238E27FC236}">
                <a16:creationId xmlns:a16="http://schemas.microsoft.com/office/drawing/2014/main" id="{3F72AD25-C224-8F06-F7B5-0248470B8B09}"/>
              </a:ext>
            </a:extLst>
          </p:cNvPr>
          <p:cNvSpPr>
            <a:spLocks noGrp="1"/>
          </p:cNvSpPr>
          <p:nvPr>
            <p:ph idx="12"/>
          </p:nvPr>
        </p:nvSpPr>
        <p:spPr>
          <a:xfrm>
            <a:off x="4643438" y="1489672"/>
            <a:ext cx="3960813" cy="4682527"/>
          </a:xfrm>
        </p:spPr>
        <p:txBody>
          <a:bodyPr>
            <a:normAutofit fontScale="70000" lnSpcReduction="20000"/>
          </a:bodyPr>
          <a:lstStyle/>
          <a:p>
            <a:r>
              <a:rPr lang="en-US" dirty="0"/>
              <a:t>Products that have not been registered in accordance with the EPA test:</a:t>
            </a:r>
          </a:p>
          <a:p>
            <a:pPr lvl="1"/>
            <a:r>
              <a:rPr lang="en-US" dirty="0"/>
              <a:t>Bleach at 10:1 dilution (</a:t>
            </a:r>
            <a:r>
              <a:rPr lang="en-US" dirty="0" err="1"/>
              <a:t>ie</a:t>
            </a:r>
            <a:r>
              <a:rPr lang="en-US" dirty="0"/>
              <a:t> 5,250ppm)</a:t>
            </a:r>
          </a:p>
          <a:p>
            <a:pPr lvl="1"/>
            <a:r>
              <a:rPr lang="en-US" dirty="0"/>
              <a:t>Quaternary ammonium compounds (Quats) concentrates</a:t>
            </a:r>
          </a:p>
          <a:p>
            <a:pPr lvl="1"/>
            <a:r>
              <a:rPr lang="en-US" dirty="0"/>
              <a:t>Quat Alcohol products</a:t>
            </a:r>
          </a:p>
          <a:p>
            <a:pPr lvl="1"/>
            <a:r>
              <a:rPr lang="en-US" dirty="0"/>
              <a:t>Alcohol</a:t>
            </a:r>
          </a:p>
          <a:p>
            <a:pPr lvl="1"/>
            <a:r>
              <a:rPr lang="en-US" dirty="0" err="1"/>
              <a:t>Thymoil</a:t>
            </a:r>
            <a:endParaRPr lang="en-US" dirty="0"/>
          </a:p>
          <a:p>
            <a:pPr lvl="1"/>
            <a:r>
              <a:rPr lang="en-US" dirty="0"/>
              <a:t>Citric acid products</a:t>
            </a:r>
          </a:p>
          <a:p>
            <a:pPr lvl="1"/>
            <a:r>
              <a:rPr lang="en-US" dirty="0"/>
              <a:t>Chlorine dioxide</a:t>
            </a:r>
          </a:p>
          <a:p>
            <a:pPr lvl="1"/>
            <a:r>
              <a:rPr lang="en-US" dirty="0" err="1"/>
              <a:t>NaDCC</a:t>
            </a:r>
            <a:r>
              <a:rPr lang="en-US" dirty="0"/>
              <a:t> without surfactant</a:t>
            </a:r>
          </a:p>
          <a:p>
            <a:pPr lvl="1"/>
            <a:r>
              <a:rPr lang="en-US" dirty="0"/>
              <a:t>Phenolic based products</a:t>
            </a:r>
          </a:p>
        </p:txBody>
      </p:sp>
    </p:spTree>
    <p:extLst>
      <p:ext uri="{BB962C8B-B14F-4D97-AF65-F5344CB8AC3E}">
        <p14:creationId xmlns:p14="http://schemas.microsoft.com/office/powerpoint/2010/main" val="250786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50" name="Rectangle 10"/>
          <p:cNvSpPr>
            <a:spLocks noGrp="1" noChangeArrowheads="1"/>
          </p:cNvSpPr>
          <p:nvPr>
            <p:ph type="title"/>
          </p:nvPr>
        </p:nvSpPr>
        <p:spPr/>
        <p:txBody>
          <a:bodyPr>
            <a:normAutofit/>
          </a:bodyPr>
          <a:lstStyle/>
          <a:p>
            <a:r>
              <a:rPr lang="en-US" sz="2800" dirty="0" err="1">
                <a:solidFill>
                  <a:schemeClr val="accent2"/>
                </a:solidFill>
                <a:sym typeface="Arial" pitchFamily="34" charset="0"/>
              </a:rPr>
              <a:t>NaDCC</a:t>
            </a:r>
            <a:r>
              <a:rPr lang="en-US" sz="2800" dirty="0">
                <a:solidFill>
                  <a:schemeClr val="accent2"/>
                </a:solidFill>
                <a:sym typeface="Arial" pitchFamily="34" charset="0"/>
              </a:rPr>
              <a:t> plus 2% Surfactant EPA Testing Against Biofilm</a:t>
            </a:r>
            <a:endParaRPr lang="en-IE" b="0" dirty="0">
              <a:solidFill>
                <a:schemeClr val="accent2"/>
              </a:solidFill>
              <a:sym typeface="Arial" pitchFamily="34" charset="0"/>
            </a:endParaRPr>
          </a:p>
        </p:txBody>
      </p:sp>
      <p:pic>
        <p:nvPicPr>
          <p:cNvPr id="9" name="Picture 8">
            <a:extLst>
              <a:ext uri="{FF2B5EF4-FFF2-40B4-BE49-F238E27FC236}">
                <a16:creationId xmlns:a16="http://schemas.microsoft.com/office/drawing/2014/main" id="{55BF2693-121C-4FA4-A0C0-B67B7F63CCE9}"/>
              </a:ext>
            </a:extLst>
          </p:cNvPr>
          <p:cNvPicPr>
            <a:picLocks noChangeAspect="1"/>
          </p:cNvPicPr>
          <p:nvPr/>
        </p:nvPicPr>
        <p:blipFill>
          <a:blip r:embed="rId3"/>
          <a:stretch>
            <a:fillRect/>
          </a:stretch>
        </p:blipFill>
        <p:spPr>
          <a:xfrm>
            <a:off x="510597" y="1776498"/>
            <a:ext cx="5424927" cy="3612922"/>
          </a:xfrm>
          <a:prstGeom prst="rect">
            <a:avLst/>
          </a:prstGeom>
        </p:spPr>
      </p:pic>
      <p:sp>
        <p:nvSpPr>
          <p:cNvPr id="7" name="TextBox 6">
            <a:extLst>
              <a:ext uri="{FF2B5EF4-FFF2-40B4-BE49-F238E27FC236}">
                <a16:creationId xmlns:a16="http://schemas.microsoft.com/office/drawing/2014/main" id="{86648A2F-649E-4991-8570-9A400969C761}"/>
              </a:ext>
            </a:extLst>
          </p:cNvPr>
          <p:cNvSpPr txBox="1"/>
          <p:nvPr/>
        </p:nvSpPr>
        <p:spPr>
          <a:xfrm>
            <a:off x="5933637" y="2133256"/>
            <a:ext cx="3167375" cy="1323439"/>
          </a:xfrm>
          <a:prstGeom prst="rect">
            <a:avLst/>
          </a:prstGeom>
          <a:noFill/>
        </p:spPr>
        <p:txBody>
          <a:bodyPr wrap="square" rtlCol="0">
            <a:spAutoFit/>
          </a:bodyPr>
          <a:lstStyle/>
          <a:p>
            <a:pPr algn="l"/>
            <a:r>
              <a:rPr lang="en-IE" sz="1600" i="1" dirty="0">
                <a:solidFill>
                  <a:schemeClr val="accent4"/>
                </a:solidFill>
              </a:rPr>
              <a:t>Pseudomonas aeruginosa</a:t>
            </a:r>
            <a:r>
              <a:rPr lang="en-IE" sz="1600" i="1" dirty="0"/>
              <a:t>: </a:t>
            </a:r>
            <a:r>
              <a:rPr lang="en-IE" sz="1600" dirty="0"/>
              <a:t>&gt;8.97 Log</a:t>
            </a:r>
            <a:r>
              <a:rPr lang="en-IE" sz="1600" baseline="-25000" dirty="0"/>
              <a:t>10</a:t>
            </a:r>
            <a:r>
              <a:rPr lang="en-IE" sz="1600" dirty="0"/>
              <a:t> reduction</a:t>
            </a:r>
          </a:p>
          <a:p>
            <a:pPr algn="l"/>
            <a:endParaRPr lang="en-IE" sz="1600" dirty="0"/>
          </a:p>
          <a:p>
            <a:pPr algn="l"/>
            <a:r>
              <a:rPr lang="en-IE" sz="1600" i="1" dirty="0">
                <a:solidFill>
                  <a:srgbClr val="CD5A14"/>
                </a:solidFill>
              </a:rPr>
              <a:t>Staphylococcus aureus:</a:t>
            </a:r>
          </a:p>
          <a:p>
            <a:pPr algn="l"/>
            <a:r>
              <a:rPr lang="en-IE" sz="1600" dirty="0"/>
              <a:t>&gt;7.79 Log</a:t>
            </a:r>
            <a:r>
              <a:rPr lang="en-IE" sz="1600" baseline="-25000" dirty="0"/>
              <a:t>10 </a:t>
            </a:r>
            <a:r>
              <a:rPr lang="en-IE" sz="1600" dirty="0"/>
              <a:t>reduction</a:t>
            </a:r>
          </a:p>
        </p:txBody>
      </p:sp>
    </p:spTree>
    <p:extLst>
      <p:ext uri="{BB962C8B-B14F-4D97-AF65-F5344CB8AC3E}">
        <p14:creationId xmlns:p14="http://schemas.microsoft.com/office/powerpoint/2010/main" val="286936837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81000" y="236538"/>
            <a:ext cx="8763000" cy="857250"/>
          </a:xfrm>
        </p:spPr>
        <p:txBody>
          <a:bodyPr>
            <a:noAutofit/>
          </a:bodyPr>
          <a:lstStyle/>
          <a:p>
            <a:r>
              <a:rPr lang="en-US" sz="2000" b="1" dirty="0">
                <a:solidFill>
                  <a:srgbClr val="FF0000"/>
                </a:solidFill>
                <a:latin typeface="+mn-lt"/>
                <a:sym typeface="Arial" pitchFamily="34" charset="0"/>
              </a:rPr>
              <a:t>Testing against biofilm </a:t>
            </a:r>
            <a:r>
              <a:rPr lang="en-US" sz="2000" b="1" dirty="0">
                <a:solidFill>
                  <a:srgbClr val="FF0000"/>
                </a:solidFill>
                <a:sym typeface="Arial" pitchFamily="34" charset="0"/>
              </a:rPr>
              <a:t>4300 ppm </a:t>
            </a:r>
            <a:r>
              <a:rPr lang="en-US" sz="2000" b="1" dirty="0" err="1">
                <a:solidFill>
                  <a:srgbClr val="FF0000"/>
                </a:solidFill>
                <a:sym typeface="Arial" pitchFamily="34" charset="0"/>
              </a:rPr>
              <a:t>NaDCC</a:t>
            </a:r>
            <a:r>
              <a:rPr lang="en-US" sz="2000" b="1" dirty="0">
                <a:solidFill>
                  <a:srgbClr val="FF0000"/>
                </a:solidFill>
                <a:sym typeface="Arial" pitchFamily="34" charset="0"/>
              </a:rPr>
              <a:t> + 2% surfactant</a:t>
            </a:r>
            <a:endParaRPr lang="en-US" sz="2000" b="1" baseline="30000" dirty="0">
              <a:solidFill>
                <a:srgbClr val="FF0000"/>
              </a:solidFill>
              <a:latin typeface="+mn-lt"/>
            </a:endParaRPr>
          </a:p>
        </p:txBody>
      </p:sp>
      <p:graphicFrame>
        <p:nvGraphicFramePr>
          <p:cNvPr id="8" name="Table 7">
            <a:extLst>
              <a:ext uri="{FF2B5EF4-FFF2-40B4-BE49-F238E27FC236}">
                <a16:creationId xmlns:a16="http://schemas.microsoft.com/office/drawing/2014/main" id="{AF539805-28EE-448E-B049-B9521AB36A35}"/>
              </a:ext>
            </a:extLst>
          </p:cNvPr>
          <p:cNvGraphicFramePr>
            <a:graphicFrameLocks noGrp="1"/>
          </p:cNvGraphicFramePr>
          <p:nvPr>
            <p:extLst>
              <p:ext uri="{D42A27DB-BD31-4B8C-83A1-F6EECF244321}">
                <p14:modId xmlns:p14="http://schemas.microsoft.com/office/powerpoint/2010/main" val="1233663065"/>
              </p:ext>
            </p:extLst>
          </p:nvPr>
        </p:nvGraphicFramePr>
        <p:xfrm>
          <a:off x="876301" y="1447800"/>
          <a:ext cx="7216692" cy="4267200"/>
        </p:xfrm>
        <a:graphic>
          <a:graphicData uri="http://schemas.openxmlformats.org/drawingml/2006/table">
            <a:tbl>
              <a:tblPr>
                <a:tableStyleId>{22838BEF-8BB2-4498-84A7-C5851F593DF1}</a:tableStyleId>
              </a:tblPr>
              <a:tblGrid>
                <a:gridCol w="1508418">
                  <a:extLst>
                    <a:ext uri="{9D8B030D-6E8A-4147-A177-3AD203B41FA5}">
                      <a16:colId xmlns:a16="http://schemas.microsoft.com/office/drawing/2014/main" val="514196642"/>
                    </a:ext>
                  </a:extLst>
                </a:gridCol>
                <a:gridCol w="1003336">
                  <a:extLst>
                    <a:ext uri="{9D8B030D-6E8A-4147-A177-3AD203B41FA5}">
                      <a16:colId xmlns:a16="http://schemas.microsoft.com/office/drawing/2014/main" val="1274901460"/>
                    </a:ext>
                  </a:extLst>
                </a:gridCol>
                <a:gridCol w="1073816">
                  <a:extLst>
                    <a:ext uri="{9D8B030D-6E8A-4147-A177-3AD203B41FA5}">
                      <a16:colId xmlns:a16="http://schemas.microsoft.com/office/drawing/2014/main" val="2385653987"/>
                    </a:ext>
                  </a:extLst>
                </a:gridCol>
                <a:gridCol w="1290004">
                  <a:extLst>
                    <a:ext uri="{9D8B030D-6E8A-4147-A177-3AD203B41FA5}">
                      <a16:colId xmlns:a16="http://schemas.microsoft.com/office/drawing/2014/main" val="552024504"/>
                    </a:ext>
                  </a:extLst>
                </a:gridCol>
                <a:gridCol w="1290004">
                  <a:extLst>
                    <a:ext uri="{9D8B030D-6E8A-4147-A177-3AD203B41FA5}">
                      <a16:colId xmlns:a16="http://schemas.microsoft.com/office/drawing/2014/main" val="807941418"/>
                    </a:ext>
                  </a:extLst>
                </a:gridCol>
                <a:gridCol w="1051114">
                  <a:extLst>
                    <a:ext uri="{9D8B030D-6E8A-4147-A177-3AD203B41FA5}">
                      <a16:colId xmlns:a16="http://schemas.microsoft.com/office/drawing/2014/main" val="1350316532"/>
                    </a:ext>
                  </a:extLst>
                </a:gridCol>
              </a:tblGrid>
              <a:tr h="789664">
                <a:tc>
                  <a:txBody>
                    <a:bodyPr/>
                    <a:lstStyle/>
                    <a:p>
                      <a:pPr algn="ctr" fontAlgn="ctr"/>
                      <a:r>
                        <a:rPr lang="en-IE" sz="1600" b="1" u="none" strike="noStrike" dirty="0">
                          <a:solidFill>
                            <a:schemeClr val="bg1"/>
                          </a:solidFill>
                          <a:effectLst/>
                          <a:latin typeface="Arial" panose="020B0604020202020204" pitchFamily="34" charset="0"/>
                          <a:cs typeface="Arial" panose="020B0604020202020204" pitchFamily="34" charset="0"/>
                        </a:rPr>
                        <a:t>Test microorganism</a:t>
                      </a:r>
                      <a:endParaRPr lang="en-IE"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anchor="ctr">
                    <a:solidFill>
                      <a:schemeClr val="accent1">
                        <a:lumMod val="60000"/>
                        <a:lumOff val="40000"/>
                      </a:schemeClr>
                    </a:solidFill>
                  </a:tcPr>
                </a:tc>
                <a:tc>
                  <a:txBody>
                    <a:bodyPr/>
                    <a:lstStyle/>
                    <a:p>
                      <a:pPr algn="ctr" fontAlgn="ctr"/>
                      <a:r>
                        <a:rPr lang="en-IE" sz="1600" b="1" u="none" strike="noStrike" dirty="0">
                          <a:solidFill>
                            <a:schemeClr val="bg1"/>
                          </a:solidFill>
                          <a:effectLst/>
                          <a:latin typeface="Arial" panose="020B0604020202020204" pitchFamily="34" charset="0"/>
                          <a:cs typeface="Arial" panose="020B0604020202020204" pitchFamily="34" charset="0"/>
                        </a:rPr>
                        <a:t>Contact time</a:t>
                      </a:r>
                      <a:endParaRPr lang="en-IE"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anchor="ctr">
                    <a:solidFill>
                      <a:schemeClr val="accent1">
                        <a:lumMod val="60000"/>
                        <a:lumOff val="40000"/>
                      </a:schemeClr>
                    </a:solidFill>
                  </a:tcPr>
                </a:tc>
                <a:tc>
                  <a:txBody>
                    <a:bodyPr/>
                    <a:lstStyle/>
                    <a:p>
                      <a:pPr algn="ctr" fontAlgn="ctr"/>
                      <a:r>
                        <a:rPr lang="en-IE" sz="1600" b="1" u="none" strike="noStrike" dirty="0">
                          <a:solidFill>
                            <a:schemeClr val="bg1"/>
                          </a:solidFill>
                          <a:effectLst/>
                          <a:latin typeface="Arial" panose="020B0604020202020204" pitchFamily="34" charset="0"/>
                          <a:cs typeface="Arial" panose="020B0604020202020204" pitchFamily="34" charset="0"/>
                        </a:rPr>
                        <a:t>Test</a:t>
                      </a:r>
                      <a:endParaRPr lang="en-IE"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anchor="ctr">
                    <a:solidFill>
                      <a:schemeClr val="accent1">
                        <a:lumMod val="60000"/>
                        <a:lumOff val="40000"/>
                      </a:schemeClr>
                    </a:solidFill>
                  </a:tcPr>
                </a:tc>
                <a:tc>
                  <a:txBody>
                    <a:bodyPr/>
                    <a:lstStyle/>
                    <a:p>
                      <a:pPr algn="ctr" fontAlgn="ctr"/>
                      <a:r>
                        <a:rPr lang="en-IE" sz="1600" b="1" u="none" strike="noStrike" dirty="0">
                          <a:solidFill>
                            <a:schemeClr val="bg1"/>
                          </a:solidFill>
                          <a:effectLst/>
                          <a:latin typeface="Arial" panose="020B0604020202020204" pitchFamily="34" charset="0"/>
                          <a:cs typeface="Arial" panose="020B0604020202020204" pitchFamily="34" charset="0"/>
                        </a:rPr>
                        <a:t>Average Log</a:t>
                      </a:r>
                      <a:r>
                        <a:rPr lang="en-IE" sz="1600" b="1" u="none" strike="noStrike" baseline="-25000" dirty="0">
                          <a:solidFill>
                            <a:schemeClr val="bg1"/>
                          </a:solidFill>
                          <a:effectLst/>
                          <a:latin typeface="Arial" panose="020B0604020202020204" pitchFamily="34" charset="0"/>
                          <a:cs typeface="Arial" panose="020B0604020202020204" pitchFamily="34" charset="0"/>
                        </a:rPr>
                        <a:t>10</a:t>
                      </a:r>
                      <a:r>
                        <a:rPr lang="en-IE" sz="1600" b="1" u="none" strike="noStrike" dirty="0">
                          <a:solidFill>
                            <a:schemeClr val="bg1"/>
                          </a:solidFill>
                          <a:effectLst/>
                          <a:latin typeface="Arial" panose="020B0604020202020204" pitchFamily="34" charset="0"/>
                          <a:cs typeface="Arial" panose="020B0604020202020204" pitchFamily="34" charset="0"/>
                        </a:rPr>
                        <a:t> CFU/carrier</a:t>
                      </a:r>
                      <a:r>
                        <a:rPr lang="en-IE" sz="1600" b="1" u="none" strike="noStrike" baseline="30000" dirty="0">
                          <a:solidFill>
                            <a:schemeClr val="bg1"/>
                          </a:solidFill>
                          <a:effectLst/>
                          <a:latin typeface="Arial" panose="020B0604020202020204" pitchFamily="34" charset="0"/>
                          <a:cs typeface="Arial" panose="020B0604020202020204" pitchFamily="34" charset="0"/>
                        </a:rPr>
                        <a:t>1</a:t>
                      </a:r>
                      <a:endParaRPr lang="en-IE"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anchor="ctr">
                    <a:solidFill>
                      <a:schemeClr val="accent1">
                        <a:lumMod val="60000"/>
                        <a:lumOff val="40000"/>
                      </a:schemeClr>
                    </a:solidFill>
                  </a:tcPr>
                </a:tc>
                <a:tc>
                  <a:txBody>
                    <a:bodyPr/>
                    <a:lstStyle/>
                    <a:p>
                      <a:pPr algn="ctr" fontAlgn="ctr"/>
                      <a:r>
                        <a:rPr lang="en-IE" sz="1600" b="1" u="none" strike="noStrike" dirty="0">
                          <a:solidFill>
                            <a:schemeClr val="bg1"/>
                          </a:solidFill>
                          <a:effectLst/>
                          <a:latin typeface="Arial" panose="020B0604020202020204" pitchFamily="34" charset="0"/>
                          <a:cs typeface="Arial" panose="020B0604020202020204" pitchFamily="34" charset="0"/>
                        </a:rPr>
                        <a:t>Average % reduction </a:t>
                      </a:r>
                      <a:endParaRPr lang="en-IE"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anchor="ctr">
                    <a:solidFill>
                      <a:schemeClr val="accent1">
                        <a:lumMod val="60000"/>
                        <a:lumOff val="40000"/>
                      </a:schemeClr>
                    </a:solidFill>
                  </a:tcPr>
                </a:tc>
                <a:tc>
                  <a:txBody>
                    <a:bodyPr/>
                    <a:lstStyle/>
                    <a:p>
                      <a:pPr algn="ctr" fontAlgn="ctr"/>
                      <a:r>
                        <a:rPr lang="en-IE" sz="1600" b="1" u="none" strike="noStrike" dirty="0">
                          <a:solidFill>
                            <a:schemeClr val="bg1"/>
                          </a:solidFill>
                          <a:effectLst/>
                          <a:latin typeface="Arial" panose="020B0604020202020204" pitchFamily="34" charset="0"/>
                          <a:cs typeface="Arial" panose="020B0604020202020204" pitchFamily="34" charset="0"/>
                        </a:rPr>
                        <a:t>Average Log</a:t>
                      </a:r>
                      <a:r>
                        <a:rPr lang="en-IE" sz="1600" b="1" u="none" strike="noStrike" baseline="-25000" dirty="0">
                          <a:solidFill>
                            <a:schemeClr val="bg1"/>
                          </a:solidFill>
                          <a:effectLst/>
                          <a:latin typeface="Arial" panose="020B0604020202020204" pitchFamily="34" charset="0"/>
                          <a:cs typeface="Arial" panose="020B0604020202020204" pitchFamily="34" charset="0"/>
                        </a:rPr>
                        <a:t>10</a:t>
                      </a:r>
                      <a:r>
                        <a:rPr lang="en-IE" sz="1600" b="1" u="none" strike="noStrike" dirty="0">
                          <a:solidFill>
                            <a:schemeClr val="bg1"/>
                          </a:solidFill>
                          <a:effectLst/>
                          <a:latin typeface="Arial" panose="020B0604020202020204" pitchFamily="34" charset="0"/>
                          <a:cs typeface="Arial" panose="020B0604020202020204" pitchFamily="34" charset="0"/>
                        </a:rPr>
                        <a:t> reduction</a:t>
                      </a:r>
                      <a:endParaRPr lang="en-IE"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anchor="ctr">
                    <a:solidFill>
                      <a:schemeClr val="accent1">
                        <a:lumMod val="60000"/>
                        <a:lumOff val="40000"/>
                      </a:schemeClr>
                    </a:solidFill>
                  </a:tcPr>
                </a:tc>
                <a:extLst>
                  <a:ext uri="{0D108BD9-81ED-4DB2-BD59-A6C34878D82A}">
                    <a16:rowId xmlns:a16="http://schemas.microsoft.com/office/drawing/2014/main" val="2516756502"/>
                  </a:ext>
                </a:extLst>
              </a:tr>
              <a:tr h="866246">
                <a:tc rowSpan="2">
                  <a:txBody>
                    <a:bodyPr/>
                    <a:lstStyle/>
                    <a:p>
                      <a:pPr algn="ctr" fontAlgn="ctr"/>
                      <a:r>
                        <a:rPr lang="en-IE" sz="1600" i="1" u="none" strike="noStrike" dirty="0">
                          <a:effectLst/>
                          <a:latin typeface="Arial" panose="020B0604020202020204" pitchFamily="34" charset="0"/>
                          <a:cs typeface="Arial" panose="020B0604020202020204" pitchFamily="34" charset="0"/>
                        </a:rPr>
                        <a:t>Pseudomonas aeruginosa   </a:t>
                      </a:r>
                      <a:r>
                        <a:rPr lang="en-IE" sz="1600" u="none" strike="noStrike" dirty="0">
                          <a:effectLst/>
                          <a:latin typeface="Arial" panose="020B0604020202020204" pitchFamily="34" charset="0"/>
                          <a:cs typeface="Arial" panose="020B0604020202020204" pitchFamily="34" charset="0"/>
                        </a:rPr>
                        <a:t>   ATCC 15442</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Time zero</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Control</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9.27</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gridSpan="2">
                  <a:txBody>
                    <a:bodyPr/>
                    <a:lstStyle/>
                    <a:p>
                      <a:pPr algn="ctr" fontAlgn="ctr"/>
                      <a:r>
                        <a:rPr lang="en-IE" sz="1600" u="none" strike="noStrike" dirty="0">
                          <a:effectLst/>
                          <a:latin typeface="Arial" panose="020B0604020202020204" pitchFamily="34" charset="0"/>
                          <a:cs typeface="Arial" panose="020B0604020202020204" pitchFamily="34" charset="0"/>
                        </a:rPr>
                        <a:t>N/A</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hMerge="1">
                  <a:txBody>
                    <a:bodyPr/>
                    <a:lstStyle/>
                    <a:p>
                      <a:endParaRPr lang="en-IE"/>
                    </a:p>
                  </a:txBody>
                  <a:tcPr/>
                </a:tc>
                <a:extLst>
                  <a:ext uri="{0D108BD9-81ED-4DB2-BD59-A6C34878D82A}">
                    <a16:rowId xmlns:a16="http://schemas.microsoft.com/office/drawing/2014/main" val="665915030"/>
                  </a:ext>
                </a:extLst>
              </a:tr>
              <a:tr h="872522">
                <a:tc vMerge="1">
                  <a:txBody>
                    <a:bodyPr/>
                    <a:lstStyle/>
                    <a:p>
                      <a:endParaRPr lang="en-IE"/>
                    </a:p>
                  </a:txBody>
                  <a:tcPr/>
                </a:tc>
                <a:tc>
                  <a:txBody>
                    <a:bodyPr/>
                    <a:lstStyle/>
                    <a:p>
                      <a:pPr algn="ctr" fontAlgn="ctr"/>
                      <a:r>
                        <a:rPr lang="en-IE" sz="1600" u="none" strike="noStrike" dirty="0">
                          <a:effectLst/>
                          <a:latin typeface="Arial" panose="020B0604020202020204" pitchFamily="34" charset="0"/>
                          <a:cs typeface="Arial" panose="020B0604020202020204" pitchFamily="34" charset="0"/>
                        </a:rPr>
                        <a:t>4 minutes</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err="1">
                          <a:effectLst/>
                          <a:latin typeface="Arial" panose="020B0604020202020204" pitchFamily="34" charset="0"/>
                          <a:cs typeface="Arial" panose="020B0604020202020204" pitchFamily="34" charset="0"/>
                        </a:rPr>
                        <a:t>NaDCC</a:t>
                      </a:r>
                      <a:r>
                        <a:rPr lang="en-IE" sz="1600" u="none" strike="noStrike" dirty="0">
                          <a:effectLst/>
                          <a:latin typeface="Arial" panose="020B0604020202020204" pitchFamily="34" charset="0"/>
                          <a:cs typeface="Arial" panose="020B0604020202020204" pitchFamily="34" charset="0"/>
                        </a:rPr>
                        <a:t> + surfactant</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b="0" i="0" u="none" strike="noStrike" dirty="0">
                          <a:solidFill>
                            <a:srgbClr val="000000"/>
                          </a:solidFill>
                          <a:effectLst/>
                          <a:latin typeface="Arial" panose="020B0604020202020204" pitchFamily="34" charset="0"/>
                          <a:cs typeface="Arial" panose="020B0604020202020204" pitchFamily="34" charset="0"/>
                        </a:rPr>
                        <a:t>&lt;0.3</a:t>
                      </a: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&gt;99.999986%</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&gt;8.97</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extLst>
                  <a:ext uri="{0D108BD9-81ED-4DB2-BD59-A6C34878D82A}">
                    <a16:rowId xmlns:a16="http://schemas.microsoft.com/office/drawing/2014/main" val="4065556754"/>
                  </a:ext>
                </a:extLst>
              </a:tr>
              <a:tr h="866246">
                <a:tc rowSpan="2">
                  <a:txBody>
                    <a:bodyPr/>
                    <a:lstStyle/>
                    <a:p>
                      <a:pPr algn="ctr" fontAlgn="ctr"/>
                      <a:r>
                        <a:rPr lang="en-IE" sz="1600" i="1" u="none" strike="noStrike" dirty="0">
                          <a:effectLst/>
                          <a:latin typeface="Arial" panose="020B0604020202020204" pitchFamily="34" charset="0"/>
                          <a:cs typeface="Arial" panose="020B0604020202020204" pitchFamily="34" charset="0"/>
                        </a:rPr>
                        <a:t>Staphylococcus aureus  </a:t>
                      </a:r>
                      <a:r>
                        <a:rPr lang="en-IE" sz="1600" u="none" strike="noStrike" dirty="0">
                          <a:effectLst/>
                          <a:latin typeface="Arial" panose="020B0604020202020204" pitchFamily="34" charset="0"/>
                          <a:cs typeface="Arial" panose="020B0604020202020204" pitchFamily="34" charset="0"/>
                        </a:rPr>
                        <a:t>         ATCC 6538</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a:effectLst/>
                          <a:latin typeface="Arial" panose="020B0604020202020204" pitchFamily="34" charset="0"/>
                          <a:cs typeface="Arial" panose="020B0604020202020204" pitchFamily="34" charset="0"/>
                        </a:rPr>
                        <a:t>Time zero</a:t>
                      </a:r>
                      <a:endParaRPr lang="en-IE"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a:effectLst/>
                          <a:latin typeface="Arial" panose="020B0604020202020204" pitchFamily="34" charset="0"/>
                          <a:cs typeface="Arial" panose="020B0604020202020204" pitchFamily="34" charset="0"/>
                        </a:rPr>
                        <a:t>Control</a:t>
                      </a:r>
                      <a:endParaRPr lang="en-IE"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8.25</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gridSpan="2">
                  <a:txBody>
                    <a:bodyPr/>
                    <a:lstStyle/>
                    <a:p>
                      <a:pPr algn="ctr" fontAlgn="ctr"/>
                      <a:r>
                        <a:rPr lang="en-IE" sz="1600" u="none" strike="noStrike" dirty="0">
                          <a:effectLst/>
                          <a:latin typeface="Arial" panose="020B0604020202020204" pitchFamily="34" charset="0"/>
                          <a:cs typeface="Arial" panose="020B0604020202020204" pitchFamily="34" charset="0"/>
                        </a:rPr>
                        <a:t>N/A</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hMerge="1">
                  <a:txBody>
                    <a:bodyPr/>
                    <a:lstStyle/>
                    <a:p>
                      <a:endParaRPr lang="en-IE"/>
                    </a:p>
                  </a:txBody>
                  <a:tcPr/>
                </a:tc>
                <a:extLst>
                  <a:ext uri="{0D108BD9-81ED-4DB2-BD59-A6C34878D82A}">
                    <a16:rowId xmlns:a16="http://schemas.microsoft.com/office/drawing/2014/main" val="2486011520"/>
                  </a:ext>
                </a:extLst>
              </a:tr>
              <a:tr h="872522">
                <a:tc vMerge="1">
                  <a:txBody>
                    <a:bodyPr/>
                    <a:lstStyle/>
                    <a:p>
                      <a:endParaRPr lang="en-IE"/>
                    </a:p>
                  </a:txBody>
                  <a:tcPr/>
                </a:tc>
                <a:tc>
                  <a:txBody>
                    <a:bodyPr/>
                    <a:lstStyle/>
                    <a:p>
                      <a:pPr algn="ctr" fontAlgn="ctr"/>
                      <a:r>
                        <a:rPr lang="en-IE" sz="1600" u="none" strike="noStrike">
                          <a:effectLst/>
                          <a:latin typeface="Arial" panose="020B0604020202020204" pitchFamily="34" charset="0"/>
                          <a:cs typeface="Arial" panose="020B0604020202020204" pitchFamily="34" charset="0"/>
                        </a:rPr>
                        <a:t>4 minutes</a:t>
                      </a:r>
                      <a:endParaRPr lang="en-IE"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marL="0" marR="0" lvl="0" indent="0" algn="ctr" defTabSz="3060040" rtl="0" eaLnBrk="1" fontAlgn="ctr" latinLnBrk="0" hangingPunct="1">
                        <a:lnSpc>
                          <a:spcPct val="100000"/>
                        </a:lnSpc>
                        <a:spcBef>
                          <a:spcPts val="0"/>
                        </a:spcBef>
                        <a:spcAft>
                          <a:spcPts val="0"/>
                        </a:spcAft>
                        <a:buClrTx/>
                        <a:buSzTx/>
                        <a:buFontTx/>
                        <a:buNone/>
                        <a:tabLst/>
                        <a:defRPr/>
                      </a:pPr>
                      <a:r>
                        <a:rPr lang="en-IE" sz="1600" u="none" strike="noStrike" dirty="0" err="1">
                          <a:effectLst/>
                          <a:latin typeface="Arial" panose="020B0604020202020204" pitchFamily="34" charset="0"/>
                          <a:cs typeface="Arial" panose="020B0604020202020204" pitchFamily="34" charset="0"/>
                        </a:rPr>
                        <a:t>NaDCC</a:t>
                      </a:r>
                      <a:r>
                        <a:rPr lang="en-IE" sz="1600" u="none" strike="noStrike" dirty="0">
                          <a:effectLst/>
                          <a:latin typeface="Arial" panose="020B0604020202020204" pitchFamily="34" charset="0"/>
                          <a:cs typeface="Arial" panose="020B0604020202020204" pitchFamily="34" charset="0"/>
                        </a:rPr>
                        <a:t> + surfactant</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&lt;0.46</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&gt;99.99999%</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algn="ctr" fontAlgn="ctr"/>
                      <a:r>
                        <a:rPr lang="en-IE" sz="1600" u="none" strike="noStrike" dirty="0">
                          <a:effectLst/>
                          <a:latin typeface="Arial" panose="020B0604020202020204" pitchFamily="34" charset="0"/>
                          <a:cs typeface="Arial" panose="020B0604020202020204" pitchFamily="34" charset="0"/>
                        </a:rPr>
                        <a:t>&gt;7.79</a:t>
                      </a:r>
                      <a:endParaRPr lang="en-IE"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extLst>
                  <a:ext uri="{0D108BD9-81ED-4DB2-BD59-A6C34878D82A}">
                    <a16:rowId xmlns:a16="http://schemas.microsoft.com/office/drawing/2014/main" val="2039062781"/>
                  </a:ext>
                </a:extLst>
              </a:tr>
            </a:tbl>
          </a:graphicData>
        </a:graphic>
      </p:graphicFrame>
    </p:spTree>
    <p:extLst>
      <p:ext uri="{BB962C8B-B14F-4D97-AF65-F5344CB8AC3E}">
        <p14:creationId xmlns:p14="http://schemas.microsoft.com/office/powerpoint/2010/main" val="24205708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8" name="Rectangle 6"/>
          <p:cNvSpPr>
            <a:spLocks noGrp="1" noChangeArrowheads="1"/>
          </p:cNvSpPr>
          <p:nvPr>
            <p:ph type="title"/>
          </p:nvPr>
        </p:nvSpPr>
        <p:spPr/>
        <p:txBody>
          <a:bodyPr>
            <a:normAutofit fontScale="90000"/>
          </a:bodyPr>
          <a:lstStyle/>
          <a:p>
            <a:r>
              <a:rPr lang="en-US" dirty="0">
                <a:solidFill>
                  <a:schemeClr val="accent2"/>
                </a:solidFill>
                <a:sym typeface="Arial" pitchFamily="34" charset="0"/>
              </a:rPr>
              <a:t>Dry-surface biofilms and the EPA</a:t>
            </a:r>
            <a:br>
              <a:rPr lang="en-US" dirty="0">
                <a:sym typeface="Arial" pitchFamily="34" charset="0"/>
              </a:rPr>
            </a:br>
            <a:endParaRPr lang="en-US" b="0" dirty="0">
              <a:solidFill>
                <a:schemeClr val="tx2"/>
              </a:solidFill>
              <a:sym typeface="Arial" pitchFamily="34" charset="0"/>
            </a:endParaRPr>
          </a:p>
        </p:txBody>
      </p:sp>
      <p:sp>
        <p:nvSpPr>
          <p:cNvPr id="8" name="Textplatzhalter 8"/>
          <p:cNvSpPr txBox="1">
            <a:spLocks/>
          </p:cNvSpPr>
          <p:nvPr/>
        </p:nvSpPr>
        <p:spPr>
          <a:xfrm>
            <a:off x="425335" y="914400"/>
            <a:ext cx="7826358" cy="2807446"/>
          </a:xfrm>
          <a:prstGeom prst="rect">
            <a:avLst/>
          </a:prstGeom>
        </p:spPr>
        <p:txBody>
          <a:bodyPr/>
          <a:lstStyle>
            <a:lvl1pPr marL="266700" indent="-266700" algn="l" rtl="0" eaLnBrk="1" fontAlgn="base" hangingPunct="1">
              <a:lnSpc>
                <a:spcPct val="105000"/>
              </a:lnSpc>
              <a:spcBef>
                <a:spcPct val="0"/>
              </a:spcBef>
              <a:spcAft>
                <a:spcPct val="0"/>
              </a:spcAft>
              <a:buClr>
                <a:srgbClr val="0078C8"/>
              </a:buClr>
              <a:buSzPct val="120000"/>
              <a:buChar char="•"/>
              <a:defRPr lang="en-US" sz="1600" noProof="0" dirty="0" smtClean="0">
                <a:solidFill>
                  <a:schemeClr val="tx1"/>
                </a:solidFill>
                <a:latin typeface="+mn-lt"/>
                <a:ea typeface="+mn-ea"/>
                <a:cs typeface="+mn-cs"/>
              </a:defRPr>
            </a:lvl1pPr>
            <a:lvl2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2pPr>
            <a:lvl3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3pPr>
            <a:lvl4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4pPr>
            <a:lvl5pPr marL="266700" indent="-266700"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5pPr>
            <a:lvl6pPr marL="17970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6pPr>
            <a:lvl7pPr marL="22542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7pPr>
            <a:lvl8pPr marL="27114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8pPr>
            <a:lvl9pPr marL="3168650" indent="-265113" algn="l" rtl="0" eaLnBrk="1" fontAlgn="base" hangingPunct="1">
              <a:lnSpc>
                <a:spcPct val="105000"/>
              </a:lnSpc>
              <a:spcBef>
                <a:spcPct val="0"/>
              </a:spcBef>
              <a:spcAft>
                <a:spcPct val="0"/>
              </a:spcAft>
              <a:buClr>
                <a:schemeClr val="tx2"/>
              </a:buClr>
              <a:buSzPct val="120000"/>
              <a:buChar char="•"/>
              <a:defRPr sz="1600">
                <a:solidFill>
                  <a:schemeClr val="tx1"/>
                </a:solidFill>
                <a:latin typeface="+mn-lt"/>
                <a:cs typeface="+mn-cs"/>
              </a:defRPr>
            </a:lvl9pPr>
          </a:lstStyle>
          <a:p>
            <a:pPr marL="285657" indent="-285657">
              <a:lnSpc>
                <a:spcPct val="150000"/>
              </a:lnSpc>
              <a:buClr>
                <a:schemeClr val="accent2"/>
              </a:buClr>
              <a:buFont typeface="Arial" panose="020B0604020202020204" pitchFamily="34" charset="0"/>
              <a:buChar char="•"/>
            </a:pPr>
            <a:r>
              <a:rPr lang="en-IE" kern="0" dirty="0"/>
              <a:t>No standardised test method available for the evaluation of disinfectants against dry surface biofilms.</a:t>
            </a:r>
          </a:p>
          <a:p>
            <a:pPr marL="285657" indent="-285657">
              <a:lnSpc>
                <a:spcPct val="150000"/>
              </a:lnSpc>
              <a:buClr>
                <a:schemeClr val="accent2"/>
              </a:buClr>
              <a:buFont typeface="Arial" panose="020B0604020202020204" pitchFamily="34" charset="0"/>
              <a:buChar char="•"/>
            </a:pPr>
            <a:r>
              <a:rPr lang="en-IE" kern="0" dirty="0"/>
              <a:t>The EPA test method looks at Hydrated Biofilm.</a:t>
            </a:r>
          </a:p>
          <a:p>
            <a:pPr marL="285657" indent="-285657">
              <a:lnSpc>
                <a:spcPct val="150000"/>
              </a:lnSpc>
              <a:buClr>
                <a:schemeClr val="accent2"/>
              </a:buClr>
              <a:buFont typeface="Arial" panose="020B0604020202020204" pitchFamily="34" charset="0"/>
              <a:buChar char="•"/>
            </a:pPr>
            <a:r>
              <a:rPr lang="en-IE" kern="0" dirty="0"/>
              <a:t>Chowdhury </a:t>
            </a:r>
            <a:r>
              <a:rPr lang="en-IE" i="1" kern="0" dirty="0"/>
              <a:t>et al </a:t>
            </a:r>
            <a:r>
              <a:rPr lang="en-IE" kern="0" dirty="0"/>
              <a:t>evaluated disinfectants against simulated DSB (article in press) </a:t>
            </a:r>
          </a:p>
          <a:p>
            <a:pPr marL="1433420" lvl="5" indent="-285657">
              <a:lnSpc>
                <a:spcPct val="150000"/>
              </a:lnSpc>
              <a:buFont typeface="Arial" panose="020B0604020202020204" pitchFamily="34" charset="0"/>
              <a:buChar char="•"/>
            </a:pPr>
            <a:r>
              <a:rPr lang="en-IE" kern="0" dirty="0"/>
              <a:t>At 1000 ppm </a:t>
            </a:r>
            <a:r>
              <a:rPr lang="en-IE" kern="0" dirty="0" err="1"/>
              <a:t>NaDCC</a:t>
            </a:r>
            <a:r>
              <a:rPr lang="en-IE" kern="0" dirty="0"/>
              <a:t> nearly 3 Log</a:t>
            </a:r>
            <a:r>
              <a:rPr lang="en-IE" kern="0" baseline="-25000" dirty="0"/>
              <a:t>10</a:t>
            </a:r>
            <a:r>
              <a:rPr lang="en-IE" kern="0" dirty="0"/>
              <a:t> reduction </a:t>
            </a:r>
          </a:p>
          <a:p>
            <a:pPr marL="1433420" lvl="5" indent="-285657">
              <a:lnSpc>
                <a:spcPct val="150000"/>
              </a:lnSpc>
              <a:buFont typeface="Arial" panose="020B0604020202020204" pitchFamily="34" charset="0"/>
              <a:buChar char="•"/>
            </a:pPr>
            <a:r>
              <a:rPr lang="en-IE" kern="0" dirty="0"/>
              <a:t>At 5000 ppm hydrogen peroxide, &lt;1 Log</a:t>
            </a:r>
            <a:r>
              <a:rPr lang="en-IE" kern="0" baseline="-25000" dirty="0"/>
              <a:t>10</a:t>
            </a:r>
            <a:r>
              <a:rPr lang="en-IE" kern="0" dirty="0"/>
              <a:t> reduction</a:t>
            </a:r>
          </a:p>
          <a:p>
            <a:pPr marL="0" lvl="4" indent="-496887">
              <a:lnSpc>
                <a:spcPct val="150000"/>
              </a:lnSpc>
              <a:buNone/>
            </a:pPr>
            <a:r>
              <a:rPr lang="en-IE" kern="0" dirty="0"/>
              <a:t>Its harder to kill bacteria in dry surface biofilm than in hydrated biofilm (the bacteria are not active), if you can’t pass the EPA test for hydrated biofilm the product will not be effective on dehydrated biofilm</a:t>
            </a:r>
          </a:p>
          <a:p>
            <a:pPr marL="0" lvl="4" indent="-496887">
              <a:lnSpc>
                <a:spcPct val="150000"/>
              </a:lnSpc>
              <a:buNone/>
            </a:pPr>
            <a:r>
              <a:rPr lang="en-IE" kern="0" dirty="0"/>
              <a:t>This is not a static situation, add water and dry biofilm becomes hydrated biofilm, we do that once a day in most hospitals. </a:t>
            </a:r>
          </a:p>
          <a:p>
            <a:pPr marL="285657" indent="-285657">
              <a:lnSpc>
                <a:spcPct val="150000"/>
              </a:lnSpc>
              <a:buFont typeface="Arial" panose="020B0604020202020204" pitchFamily="34" charset="0"/>
              <a:buChar char="•"/>
            </a:pPr>
            <a:endParaRPr lang="en-IE" kern="0" dirty="0"/>
          </a:p>
          <a:p>
            <a:pPr marL="0" indent="0">
              <a:lnSpc>
                <a:spcPct val="150000"/>
              </a:lnSpc>
              <a:buNone/>
            </a:pPr>
            <a:endParaRPr lang="en-IE" kern="0" dirty="0"/>
          </a:p>
          <a:p>
            <a:pPr marL="285657" indent="-285657">
              <a:buFont typeface="Arial" panose="020B0604020202020204" pitchFamily="34" charset="0"/>
              <a:buChar char="•"/>
            </a:pPr>
            <a:endParaRPr lang="en-IE" i="1" kern="0" dirty="0"/>
          </a:p>
          <a:p>
            <a:endParaRPr lang="en-IE" kern="0" dirty="0"/>
          </a:p>
        </p:txBody>
      </p:sp>
    </p:spTree>
    <p:extLst>
      <p:ext uri="{BB962C8B-B14F-4D97-AF65-F5344CB8AC3E}">
        <p14:creationId xmlns:p14="http://schemas.microsoft.com/office/powerpoint/2010/main" val="36332557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6EAE-D569-E5BE-B7D6-90E3BCCAD9A9}"/>
              </a:ext>
            </a:extLst>
          </p:cNvPr>
          <p:cNvSpPr>
            <a:spLocks noGrp="1"/>
          </p:cNvSpPr>
          <p:nvPr>
            <p:ph type="title"/>
          </p:nvPr>
        </p:nvSpPr>
        <p:spPr/>
        <p:txBody>
          <a:bodyPr>
            <a:normAutofit fontScale="90000"/>
          </a:bodyPr>
          <a:lstStyle/>
          <a:p>
            <a:r>
              <a:rPr lang="en-US" dirty="0">
                <a:solidFill>
                  <a:srgbClr val="FF0000"/>
                </a:solidFill>
              </a:rPr>
              <a:t>Comparison of Chemical Efficacy Dry Biofilm</a:t>
            </a:r>
          </a:p>
        </p:txBody>
      </p:sp>
      <p:sp>
        <p:nvSpPr>
          <p:cNvPr id="4" name="Content Placeholder 3">
            <a:extLst>
              <a:ext uri="{FF2B5EF4-FFF2-40B4-BE49-F238E27FC236}">
                <a16:creationId xmlns:a16="http://schemas.microsoft.com/office/drawing/2014/main" id="{B7605E6A-F83B-1FE6-3FDE-07FCAF85795F}"/>
              </a:ext>
            </a:extLst>
          </p:cNvPr>
          <p:cNvSpPr>
            <a:spLocks noGrp="1"/>
          </p:cNvSpPr>
          <p:nvPr>
            <p:ph sz="half" idx="2"/>
          </p:nvPr>
        </p:nvSpPr>
        <p:spPr/>
        <p:txBody>
          <a:bodyPr/>
          <a:lstStyle/>
          <a:p>
            <a:r>
              <a:rPr lang="en-US" dirty="0"/>
              <a:t>At one min </a:t>
            </a:r>
            <a:r>
              <a:rPr lang="en-US" dirty="0" err="1"/>
              <a:t>NaDCC</a:t>
            </a:r>
            <a:r>
              <a:rPr lang="en-US" dirty="0"/>
              <a:t> with surfactant is more effective than 5000 ppm bleach or PAA/H2O2.</a:t>
            </a:r>
          </a:p>
          <a:p>
            <a:endParaRPr lang="en-US" dirty="0"/>
          </a:p>
        </p:txBody>
      </p:sp>
      <p:pic>
        <p:nvPicPr>
          <p:cNvPr id="10" name="Content Placeholder 9" descr="A diagram of a number of blue squares&#10;&#10;Description automatically generated with medium confidence">
            <a:extLst>
              <a:ext uri="{FF2B5EF4-FFF2-40B4-BE49-F238E27FC236}">
                <a16:creationId xmlns:a16="http://schemas.microsoft.com/office/drawing/2014/main" id="{1FACF3CD-2CE5-4F83-1670-091486F704C3}"/>
              </a:ext>
            </a:extLst>
          </p:cNvPr>
          <p:cNvPicPr>
            <a:picLocks noGrp="1" noChangeAspect="1"/>
          </p:cNvPicPr>
          <p:nvPr>
            <p:ph sz="half" idx="1"/>
          </p:nvPr>
        </p:nvPicPr>
        <p:blipFill>
          <a:blip r:embed="rId2"/>
          <a:stretch>
            <a:fillRect/>
          </a:stretch>
        </p:blipFill>
        <p:spPr>
          <a:xfrm>
            <a:off x="740675" y="2145820"/>
            <a:ext cx="3886200" cy="2566359"/>
          </a:xfrm>
        </p:spPr>
      </p:pic>
      <p:sp>
        <p:nvSpPr>
          <p:cNvPr id="11" name="TextBox 10">
            <a:extLst>
              <a:ext uri="{FF2B5EF4-FFF2-40B4-BE49-F238E27FC236}">
                <a16:creationId xmlns:a16="http://schemas.microsoft.com/office/drawing/2014/main" id="{96F96591-3352-1DA1-10FF-2F466DEE3A60}"/>
              </a:ext>
            </a:extLst>
          </p:cNvPr>
          <p:cNvSpPr txBox="1"/>
          <p:nvPr/>
        </p:nvSpPr>
        <p:spPr>
          <a:xfrm>
            <a:off x="737263" y="4712179"/>
            <a:ext cx="7774675" cy="1200329"/>
          </a:xfrm>
          <a:prstGeom prst="rect">
            <a:avLst/>
          </a:prstGeom>
          <a:noFill/>
        </p:spPr>
        <p:txBody>
          <a:bodyPr wrap="square" rtlCol="0">
            <a:spAutoFit/>
          </a:bodyPr>
          <a:lstStyle/>
          <a:p>
            <a:pPr algn="l"/>
            <a:r>
              <a:rPr lang="en-US" dirty="0"/>
              <a:t>Initial Inoculum of </a:t>
            </a:r>
            <a:r>
              <a:rPr lang="en-US" sz="1800" b="0" i="0" u="none" strike="noStrike" baseline="0" dirty="0">
                <a:solidFill>
                  <a:srgbClr val="262626"/>
                </a:solidFill>
                <a:latin typeface="CIDFont+F3"/>
              </a:rPr>
              <a:t>Pseudomonas aeruginosa </a:t>
            </a:r>
            <a:r>
              <a:rPr lang="en-US" dirty="0"/>
              <a:t>grown in Bioreactor  in accordance with </a:t>
            </a:r>
            <a:r>
              <a:rPr lang="en-US" sz="1800" b="0" i="0" u="none" strike="noStrike" baseline="0" dirty="0">
                <a:solidFill>
                  <a:srgbClr val="262626"/>
                </a:solidFill>
                <a:latin typeface="CIDFont+F1"/>
              </a:rPr>
              <a:t>ASTM E2562-22 </a:t>
            </a:r>
            <a:r>
              <a:rPr lang="en-US" dirty="0"/>
              <a:t>then dried for 48 hours. Dried sample tested to show the presence of  7.94 log,  Disinfectants prepped in accordance with EPA registration One min exposure. then neutralized and remaining bacteria counted.</a:t>
            </a:r>
          </a:p>
        </p:txBody>
      </p:sp>
      <p:sp>
        <p:nvSpPr>
          <p:cNvPr id="13" name="TextBox 12">
            <a:extLst>
              <a:ext uri="{FF2B5EF4-FFF2-40B4-BE49-F238E27FC236}">
                <a16:creationId xmlns:a16="http://schemas.microsoft.com/office/drawing/2014/main" id="{DB1768B8-4803-96BB-156D-9C28095AA2DA}"/>
              </a:ext>
            </a:extLst>
          </p:cNvPr>
          <p:cNvSpPr txBox="1"/>
          <p:nvPr/>
        </p:nvSpPr>
        <p:spPr>
          <a:xfrm>
            <a:off x="458337" y="6438573"/>
            <a:ext cx="8382000" cy="338554"/>
          </a:xfrm>
          <a:prstGeom prst="rect">
            <a:avLst/>
          </a:prstGeom>
          <a:noFill/>
        </p:spPr>
        <p:txBody>
          <a:bodyPr wrap="square">
            <a:spAutoFit/>
          </a:bodyPr>
          <a:lstStyle/>
          <a:p>
            <a:pPr algn="l"/>
            <a:r>
              <a:rPr lang="fr-FR" sz="800" b="0" i="0" u="none" strike="noStrike" baseline="0" dirty="0" err="1">
                <a:solidFill>
                  <a:srgbClr val="212121"/>
                </a:solidFill>
                <a:latin typeface="CIDFont+F1"/>
              </a:rPr>
              <a:t>Lalancette</a:t>
            </a:r>
            <a:r>
              <a:rPr lang="fr-FR" sz="800" b="0" i="0" u="none" strike="noStrike" baseline="0" dirty="0">
                <a:solidFill>
                  <a:srgbClr val="212121"/>
                </a:solidFill>
                <a:latin typeface="CIDFont+F1"/>
              </a:rPr>
              <a:t> C, Charron D, Laferrière C, </a:t>
            </a:r>
            <a:r>
              <a:rPr lang="fr-FR" sz="800" b="0" i="0" u="none" strike="noStrike" baseline="0" dirty="0" err="1">
                <a:solidFill>
                  <a:srgbClr val="212121"/>
                </a:solidFill>
                <a:latin typeface="CIDFont+F1"/>
              </a:rPr>
              <a:t>Dolcé</a:t>
            </a:r>
            <a:r>
              <a:rPr lang="fr-FR" sz="800" b="0" i="0" u="none" strike="noStrike" baseline="0" dirty="0">
                <a:solidFill>
                  <a:srgbClr val="212121"/>
                </a:solidFill>
                <a:latin typeface="CIDFont+F1"/>
              </a:rPr>
              <a:t> P, </a:t>
            </a:r>
            <a:r>
              <a:rPr lang="fr-FR" sz="800" b="0" i="0" u="none" strike="noStrike" baseline="0" dirty="0" err="1">
                <a:solidFill>
                  <a:srgbClr val="212121"/>
                </a:solidFill>
                <a:latin typeface="CIDFont+F1"/>
              </a:rPr>
              <a:t>Déziel</a:t>
            </a:r>
            <a:r>
              <a:rPr lang="fr-FR" sz="800" b="0" i="0" u="none" strike="noStrike" baseline="0" dirty="0">
                <a:solidFill>
                  <a:srgbClr val="212121"/>
                </a:solidFill>
                <a:latin typeface="CIDFont+F1"/>
              </a:rPr>
              <a:t> E, Prévost M, Bédard E. Hospital Drains as </a:t>
            </a:r>
            <a:r>
              <a:rPr lang="fr-FR" sz="800" b="0" i="0" u="none" strike="noStrike" baseline="0" dirty="0" err="1">
                <a:solidFill>
                  <a:srgbClr val="212121"/>
                </a:solidFill>
                <a:latin typeface="CIDFont+F1"/>
              </a:rPr>
              <a:t>Reservoirs</a:t>
            </a:r>
            <a:r>
              <a:rPr lang="fr-FR" sz="800" b="0" i="0" u="none" strike="noStrike" baseline="0" dirty="0">
                <a:solidFill>
                  <a:srgbClr val="212121"/>
                </a:solidFill>
                <a:latin typeface="CIDFont+F1"/>
              </a:rPr>
              <a:t> of </a:t>
            </a:r>
            <a:r>
              <a:rPr lang="en-US" sz="800" b="0" i="0" u="none" strike="noStrike" baseline="0" dirty="0">
                <a:solidFill>
                  <a:srgbClr val="212121"/>
                </a:solidFill>
                <a:latin typeface="CIDFont+F1"/>
              </a:rPr>
              <a:t>Pseudomonas aeruginosa: Multiple-Locus Variable-Number of Tandem Repeats Analysis Genotypes Recovered from Faucets, Sink Surfaces and Patients. Pathogens. 2017 Aug 9;6(3):36. </a:t>
            </a:r>
            <a:r>
              <a:rPr lang="en-US" sz="800" b="0" i="0" u="none" strike="noStrike" baseline="0" dirty="0" err="1">
                <a:solidFill>
                  <a:srgbClr val="212121"/>
                </a:solidFill>
                <a:latin typeface="CIDFont+F1"/>
              </a:rPr>
              <a:t>doi</a:t>
            </a:r>
            <a:r>
              <a:rPr lang="en-US" sz="800" b="0" i="0" u="none" strike="noStrike" baseline="0" dirty="0">
                <a:solidFill>
                  <a:srgbClr val="212121"/>
                </a:solidFill>
                <a:latin typeface="CIDFont+F1"/>
              </a:rPr>
              <a:t>: 10.3390/pathogens6030036.</a:t>
            </a:r>
            <a:endParaRPr lang="en-US" dirty="0"/>
          </a:p>
        </p:txBody>
      </p:sp>
    </p:spTree>
    <p:extLst>
      <p:ext uri="{BB962C8B-B14F-4D97-AF65-F5344CB8AC3E}">
        <p14:creationId xmlns:p14="http://schemas.microsoft.com/office/powerpoint/2010/main" val="3421017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AA01A-FF11-1581-1FC8-B65CC13A4DC1}"/>
              </a:ext>
            </a:extLst>
          </p:cNvPr>
          <p:cNvSpPr>
            <a:spLocks noGrp="1"/>
          </p:cNvSpPr>
          <p:nvPr>
            <p:ph type="ctrTitle"/>
          </p:nvPr>
        </p:nvSpPr>
        <p:spPr/>
        <p:txBody>
          <a:bodyPr/>
          <a:lstStyle/>
          <a:p>
            <a:r>
              <a:rPr lang="en-US" dirty="0">
                <a:solidFill>
                  <a:srgbClr val="FF0000"/>
                </a:solidFill>
              </a:rPr>
              <a:t>Special Circumstances</a:t>
            </a:r>
          </a:p>
        </p:txBody>
      </p:sp>
      <p:sp>
        <p:nvSpPr>
          <p:cNvPr id="6" name="Subtitle 5">
            <a:extLst>
              <a:ext uri="{FF2B5EF4-FFF2-40B4-BE49-F238E27FC236}">
                <a16:creationId xmlns:a16="http://schemas.microsoft.com/office/drawing/2014/main" id="{DBDDF44D-8B73-B147-30C5-50C7249DD4F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8210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4DAB27-0531-681B-CB56-A04C412AB85A}"/>
              </a:ext>
            </a:extLst>
          </p:cNvPr>
          <p:cNvPicPr>
            <a:picLocks noGrp="1" noChangeAspect="1"/>
          </p:cNvPicPr>
          <p:nvPr>
            <p:ph idx="1"/>
          </p:nvPr>
        </p:nvPicPr>
        <p:blipFill>
          <a:blip r:embed="rId2"/>
          <a:stretch>
            <a:fillRect/>
          </a:stretch>
        </p:blipFill>
        <p:spPr>
          <a:xfrm>
            <a:off x="533400" y="1143000"/>
            <a:ext cx="8229600" cy="3837810"/>
          </a:xfrm>
        </p:spPr>
      </p:pic>
    </p:spTree>
    <p:extLst>
      <p:ext uri="{BB962C8B-B14F-4D97-AF65-F5344CB8AC3E}">
        <p14:creationId xmlns:p14="http://schemas.microsoft.com/office/powerpoint/2010/main" val="26332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EA88-5B3D-462F-B5ED-13489077DB7B}"/>
              </a:ext>
            </a:extLst>
          </p:cNvPr>
          <p:cNvSpPr>
            <a:spLocks noGrp="1"/>
          </p:cNvSpPr>
          <p:nvPr>
            <p:ph type="title"/>
          </p:nvPr>
        </p:nvSpPr>
        <p:spPr>
          <a:xfrm>
            <a:off x="457200" y="206058"/>
            <a:ext cx="8229600" cy="1143000"/>
          </a:xfrm>
        </p:spPr>
        <p:txBody>
          <a:bodyPr>
            <a:normAutofit/>
          </a:bodyPr>
          <a:lstStyle/>
          <a:p>
            <a:r>
              <a:rPr lang="en-US" b="0" dirty="0"/>
              <a:t> </a:t>
            </a:r>
            <a:r>
              <a:rPr lang="en-US" b="0" dirty="0">
                <a:solidFill>
                  <a:srgbClr val="FF0000"/>
                </a:solidFill>
              </a:rPr>
              <a:t>2019 novel coronavirus (2019-nCoV</a:t>
            </a:r>
            <a:r>
              <a:rPr lang="en-US" b="0" dirty="0">
                <a:solidFill>
                  <a:schemeClr val="accent1"/>
                </a:solidFill>
              </a:rPr>
              <a:t>).</a:t>
            </a:r>
            <a:endParaRPr lang="en-US" dirty="0">
              <a:solidFill>
                <a:schemeClr val="accent1"/>
              </a:solidFill>
            </a:endParaRPr>
          </a:p>
        </p:txBody>
      </p:sp>
      <p:sp>
        <p:nvSpPr>
          <p:cNvPr id="3" name="Content Placeholder 2">
            <a:extLst>
              <a:ext uri="{FF2B5EF4-FFF2-40B4-BE49-F238E27FC236}">
                <a16:creationId xmlns:a16="http://schemas.microsoft.com/office/drawing/2014/main" id="{78263FD9-3188-45CF-A844-EB16BE95A96A}"/>
              </a:ext>
            </a:extLst>
          </p:cNvPr>
          <p:cNvSpPr>
            <a:spLocks noGrp="1"/>
          </p:cNvSpPr>
          <p:nvPr>
            <p:ph sz="half" idx="1"/>
          </p:nvPr>
        </p:nvSpPr>
        <p:spPr>
          <a:xfrm>
            <a:off x="628650" y="2354262"/>
            <a:ext cx="3886200" cy="2591627"/>
          </a:xfrm>
        </p:spPr>
        <p:txBody>
          <a:bodyPr>
            <a:normAutofit/>
          </a:bodyPr>
          <a:lstStyle/>
          <a:p>
            <a:r>
              <a:rPr lang="en-US" sz="2100" dirty="0"/>
              <a:t>Viruses colonize biofilms, phages will attack bacteria and grow, human viruses simply survive within the biofilm.</a:t>
            </a:r>
          </a:p>
          <a:p>
            <a:r>
              <a:rPr lang="en-US" sz="2100" dirty="0"/>
              <a:t>SARS CoV-2 survival on a dry surfaces increases from 3 to at least 30 days</a:t>
            </a:r>
          </a:p>
        </p:txBody>
      </p:sp>
      <p:sp>
        <p:nvSpPr>
          <p:cNvPr id="4" name="Content Placeholder 3">
            <a:extLst>
              <a:ext uri="{FF2B5EF4-FFF2-40B4-BE49-F238E27FC236}">
                <a16:creationId xmlns:a16="http://schemas.microsoft.com/office/drawing/2014/main" id="{FC94F650-1FA9-45B5-B58C-564B25912C3A}"/>
              </a:ext>
            </a:extLst>
          </p:cNvPr>
          <p:cNvSpPr>
            <a:spLocks noGrp="1"/>
          </p:cNvSpPr>
          <p:nvPr>
            <p:ph sz="half" idx="2"/>
          </p:nvPr>
        </p:nvSpPr>
        <p:spPr>
          <a:xfrm>
            <a:off x="4629150" y="2278062"/>
            <a:ext cx="3886200" cy="4351338"/>
          </a:xfrm>
        </p:spPr>
        <p:txBody>
          <a:bodyPr>
            <a:normAutofit/>
          </a:bodyPr>
          <a:lstStyle/>
          <a:p>
            <a:r>
              <a:rPr lang="en-US" sz="2100" dirty="0"/>
              <a:t>Biocides and UV are less effective against viruses Including SARS </a:t>
            </a:r>
            <a:r>
              <a:rPr lang="en-US" sz="2100" dirty="0" err="1"/>
              <a:t>CoV</a:t>
            </a:r>
            <a:r>
              <a:rPr lang="en-US" sz="2100" dirty="0"/>
              <a:t> in biofilms</a:t>
            </a:r>
          </a:p>
          <a:p>
            <a:r>
              <a:rPr lang="en-US" sz="2100" dirty="0"/>
              <a:t>Biofilms present a reservoir of viral particle that can result in patient infection for a period of time after the final case has resolved.</a:t>
            </a:r>
          </a:p>
        </p:txBody>
      </p:sp>
      <p:sp>
        <p:nvSpPr>
          <p:cNvPr id="5" name="Slide Number Placeholder 4">
            <a:extLst>
              <a:ext uri="{FF2B5EF4-FFF2-40B4-BE49-F238E27FC236}">
                <a16:creationId xmlns:a16="http://schemas.microsoft.com/office/drawing/2014/main" id="{9C3FA9ED-B0E4-402A-9166-707EB543F67D}"/>
              </a:ext>
            </a:extLst>
          </p:cNvPr>
          <p:cNvSpPr>
            <a:spLocks noGrp="1"/>
          </p:cNvSpPr>
          <p:nvPr>
            <p:ph type="sldNum" sz="quarter" idx="12"/>
          </p:nvPr>
        </p:nvSpPr>
        <p:spPr/>
        <p:txBody>
          <a:bodyPr/>
          <a:lstStyle/>
          <a:p>
            <a:fld id="{2293DB47-19F7-4A37-A1A6-394BD1D7D750}" type="slidenum">
              <a:rPr lang="en-US" smtClean="0"/>
              <a:t>40</a:t>
            </a:fld>
            <a:endParaRPr lang="en-US"/>
          </a:p>
        </p:txBody>
      </p:sp>
      <p:sp>
        <p:nvSpPr>
          <p:cNvPr id="8" name="TextBox 7">
            <a:extLst>
              <a:ext uri="{FF2B5EF4-FFF2-40B4-BE49-F238E27FC236}">
                <a16:creationId xmlns:a16="http://schemas.microsoft.com/office/drawing/2014/main" id="{43FE541D-088A-4646-AB50-F4FD7BE41B3C}"/>
              </a:ext>
            </a:extLst>
          </p:cNvPr>
          <p:cNvSpPr txBox="1"/>
          <p:nvPr/>
        </p:nvSpPr>
        <p:spPr>
          <a:xfrm>
            <a:off x="762000" y="1008552"/>
            <a:ext cx="6991350" cy="923330"/>
          </a:xfrm>
          <a:prstGeom prst="rect">
            <a:avLst/>
          </a:prstGeom>
          <a:noFill/>
        </p:spPr>
        <p:txBody>
          <a:bodyPr wrap="square" rtlCol="0">
            <a:spAutoFit/>
          </a:bodyPr>
          <a:lstStyle/>
          <a:p>
            <a:pPr algn="l"/>
            <a:r>
              <a:rPr lang="de-DE" sz="1800" b="0" i="0" u="none" strike="noStrike" baseline="0" dirty="0">
                <a:solidFill>
                  <a:srgbClr val="000000"/>
                </a:solidFill>
                <a:latin typeface="AdvOT07517017"/>
              </a:rPr>
              <a:t>Von Borowski RG, Trentin DS. 2021. </a:t>
            </a:r>
            <a:r>
              <a:rPr lang="en-US" sz="1800" b="0" i="0" u="none" strike="noStrike" baseline="0" dirty="0">
                <a:solidFill>
                  <a:srgbClr val="000000"/>
                </a:solidFill>
                <a:latin typeface="AdvOT07517017"/>
              </a:rPr>
              <a:t>Bio</a:t>
            </a:r>
            <a:r>
              <a:rPr lang="en-US" sz="1800" b="0" i="0" u="none" strike="noStrike" baseline="0" dirty="0">
                <a:solidFill>
                  <a:srgbClr val="000000"/>
                </a:solidFill>
                <a:latin typeface="AdvOT07517017+fb"/>
              </a:rPr>
              <a:t>fi</a:t>
            </a:r>
            <a:r>
              <a:rPr lang="en-US" sz="1800" b="0" i="0" u="none" strike="noStrike" baseline="0" dirty="0">
                <a:solidFill>
                  <a:srgbClr val="000000"/>
                </a:solidFill>
                <a:latin typeface="AdvOT07517017"/>
              </a:rPr>
              <a:t>lms and coronavirus reservoirs: a</a:t>
            </a:r>
          </a:p>
          <a:p>
            <a:pPr algn="l"/>
            <a:r>
              <a:rPr lang="fr-FR" sz="1800" b="0" i="0" u="none" strike="noStrike" baseline="0" dirty="0">
                <a:solidFill>
                  <a:srgbClr val="000000"/>
                </a:solidFill>
                <a:latin typeface="AdvOT07517017"/>
              </a:rPr>
              <a:t>perspective </a:t>
            </a:r>
            <a:r>
              <a:rPr lang="fr-FR" sz="1800" b="0" i="0" u="none" strike="noStrike" baseline="0" dirty="0" err="1">
                <a:solidFill>
                  <a:srgbClr val="000000"/>
                </a:solidFill>
                <a:latin typeface="AdvOT07517017"/>
              </a:rPr>
              <a:t>review</a:t>
            </a:r>
            <a:r>
              <a:rPr lang="fr-FR" sz="1800" b="0" i="0" u="none" strike="noStrike" baseline="0" dirty="0">
                <a:solidFill>
                  <a:srgbClr val="000000"/>
                </a:solidFill>
                <a:latin typeface="AdvOT07517017"/>
              </a:rPr>
              <a:t>. </a:t>
            </a:r>
            <a:r>
              <a:rPr lang="fr-FR" sz="1800" b="0" i="0" u="none" strike="noStrike" baseline="0" dirty="0" err="1">
                <a:solidFill>
                  <a:srgbClr val="000000"/>
                </a:solidFill>
                <a:latin typeface="AdvOT07517017"/>
              </a:rPr>
              <a:t>Appl</a:t>
            </a:r>
            <a:r>
              <a:rPr lang="fr-FR" sz="1800" b="0" i="0" u="none" strike="noStrike" baseline="0" dirty="0">
                <a:solidFill>
                  <a:srgbClr val="000000"/>
                </a:solidFill>
                <a:latin typeface="AdvOT07517017"/>
              </a:rPr>
              <a:t> Environ </a:t>
            </a:r>
            <a:r>
              <a:rPr lang="fr-FR" sz="1800" b="0" i="0" u="none" strike="noStrike" baseline="0" dirty="0" err="1">
                <a:solidFill>
                  <a:srgbClr val="000000"/>
                </a:solidFill>
                <a:latin typeface="AdvOT07517017"/>
              </a:rPr>
              <a:t>Microbiol</a:t>
            </a:r>
            <a:r>
              <a:rPr lang="fr-FR" sz="1800" b="0" i="0" u="none" strike="noStrike" baseline="0" dirty="0">
                <a:solidFill>
                  <a:srgbClr val="000000"/>
                </a:solidFill>
                <a:latin typeface="AdvOT07517017"/>
              </a:rPr>
              <a:t> 87: </a:t>
            </a:r>
            <a:r>
              <a:rPr lang="en-US" sz="1800" b="0" i="0" u="none" strike="noStrike" baseline="0" dirty="0">
                <a:solidFill>
                  <a:srgbClr val="000000"/>
                </a:solidFill>
                <a:latin typeface="AdvOT07517017"/>
              </a:rPr>
              <a:t>e00859-21. </a:t>
            </a:r>
            <a:r>
              <a:rPr lang="en-US" sz="1800" b="0" i="0" u="none" strike="noStrike" baseline="0" dirty="0">
                <a:solidFill>
                  <a:srgbClr val="0000FF"/>
                </a:solidFill>
                <a:latin typeface="AdvOT07517017"/>
              </a:rPr>
              <a:t>https://doi.org/10.1128/AEM.00859-21</a:t>
            </a:r>
            <a:endParaRPr lang="en-US" dirty="0"/>
          </a:p>
        </p:txBody>
      </p:sp>
      <p:sp>
        <p:nvSpPr>
          <p:cNvPr id="6" name="TextBox 5">
            <a:extLst>
              <a:ext uri="{FF2B5EF4-FFF2-40B4-BE49-F238E27FC236}">
                <a16:creationId xmlns:a16="http://schemas.microsoft.com/office/drawing/2014/main" id="{8A570146-89E3-1329-9A0D-6A348F6C0D90}"/>
              </a:ext>
            </a:extLst>
          </p:cNvPr>
          <p:cNvSpPr txBox="1"/>
          <p:nvPr/>
        </p:nvSpPr>
        <p:spPr>
          <a:xfrm>
            <a:off x="914400" y="5410200"/>
            <a:ext cx="7315200" cy="646331"/>
          </a:xfrm>
          <a:prstGeom prst="rect">
            <a:avLst/>
          </a:prstGeom>
          <a:noFill/>
        </p:spPr>
        <p:txBody>
          <a:bodyPr wrap="square" rtlCol="0">
            <a:spAutoFit/>
          </a:bodyPr>
          <a:lstStyle/>
          <a:p>
            <a:r>
              <a:rPr lang="en-US" dirty="0">
                <a:solidFill>
                  <a:srgbClr val="FF0000"/>
                </a:solidFill>
              </a:rPr>
              <a:t>SARS </a:t>
            </a:r>
            <a:r>
              <a:rPr lang="en-US" dirty="0" err="1">
                <a:solidFill>
                  <a:srgbClr val="FF0000"/>
                </a:solidFill>
              </a:rPr>
              <a:t>CoV</a:t>
            </a:r>
            <a:r>
              <a:rPr lang="en-US" dirty="0">
                <a:solidFill>
                  <a:srgbClr val="FF0000"/>
                </a:solidFill>
              </a:rPr>
              <a:t> -2 can survive protected in Biofilms for prolonged periods of time &gt; 30 days, protected from environmental stressors and remaining infectious.</a:t>
            </a:r>
          </a:p>
        </p:txBody>
      </p:sp>
    </p:spTree>
    <p:extLst>
      <p:ext uri="{BB962C8B-B14F-4D97-AF65-F5344CB8AC3E}">
        <p14:creationId xmlns:p14="http://schemas.microsoft.com/office/powerpoint/2010/main" val="2840584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A34B-2591-2898-8524-C1B6B62E81A8}"/>
              </a:ext>
            </a:extLst>
          </p:cNvPr>
          <p:cNvSpPr>
            <a:spLocks noGrp="1"/>
          </p:cNvSpPr>
          <p:nvPr>
            <p:ph type="title"/>
          </p:nvPr>
        </p:nvSpPr>
        <p:spPr/>
        <p:txBody>
          <a:bodyPr/>
          <a:lstStyle/>
          <a:p>
            <a:r>
              <a:rPr lang="en-US" i="1" dirty="0">
                <a:solidFill>
                  <a:srgbClr val="FF0000"/>
                </a:solidFill>
              </a:rPr>
              <a:t>Candida auris </a:t>
            </a:r>
            <a:r>
              <a:rPr lang="en-US" dirty="0">
                <a:solidFill>
                  <a:srgbClr val="FF0000"/>
                </a:solidFill>
              </a:rPr>
              <a:t>and biofilm</a:t>
            </a:r>
          </a:p>
        </p:txBody>
      </p:sp>
      <p:sp>
        <p:nvSpPr>
          <p:cNvPr id="3" name="Content Placeholder 2">
            <a:extLst>
              <a:ext uri="{FF2B5EF4-FFF2-40B4-BE49-F238E27FC236}">
                <a16:creationId xmlns:a16="http://schemas.microsoft.com/office/drawing/2014/main" id="{34F62F26-B06C-F0AF-2192-41AEAED0D949}"/>
              </a:ext>
            </a:extLst>
          </p:cNvPr>
          <p:cNvSpPr>
            <a:spLocks noGrp="1"/>
          </p:cNvSpPr>
          <p:nvPr>
            <p:ph sz="half" idx="1"/>
          </p:nvPr>
        </p:nvSpPr>
        <p:spPr>
          <a:xfrm>
            <a:off x="628650" y="1253331"/>
            <a:ext cx="3886200" cy="4351338"/>
          </a:xfrm>
        </p:spPr>
        <p:txBody>
          <a:bodyPr>
            <a:normAutofit fontScale="55000" lnSpcReduction="20000"/>
          </a:bodyPr>
          <a:lstStyle/>
          <a:p>
            <a:r>
              <a:rPr lang="en-US" i="1" dirty="0"/>
              <a:t>C. auris </a:t>
            </a:r>
            <a:r>
              <a:rPr lang="en-US" dirty="0"/>
              <a:t>produces biofilm on hard surfaces.</a:t>
            </a:r>
          </a:p>
          <a:p>
            <a:r>
              <a:rPr lang="en-US" dirty="0"/>
              <a:t>Experiment</a:t>
            </a:r>
          </a:p>
          <a:p>
            <a:pPr lvl="1"/>
            <a:r>
              <a:rPr lang="en-US" dirty="0"/>
              <a:t>Grow </a:t>
            </a:r>
            <a:r>
              <a:rPr lang="en-US" i="1" dirty="0"/>
              <a:t>C. auris </a:t>
            </a:r>
            <a:r>
              <a:rPr lang="en-US" dirty="0"/>
              <a:t>biofilm  in bioreactor</a:t>
            </a:r>
          </a:p>
          <a:p>
            <a:pPr lvl="1"/>
            <a:r>
              <a:rPr lang="en-US" dirty="0"/>
              <a:t>Dehydrate biofilm 24 hours</a:t>
            </a:r>
          </a:p>
          <a:p>
            <a:pPr lvl="1"/>
            <a:r>
              <a:rPr lang="en-US" dirty="0"/>
              <a:t>Regrow hydrated biofilm 3 times</a:t>
            </a:r>
          </a:p>
          <a:p>
            <a:pPr lvl="1"/>
            <a:r>
              <a:rPr lang="en-US" dirty="0"/>
              <a:t>Produce a 7 to 8 log dry biofilm</a:t>
            </a:r>
          </a:p>
          <a:p>
            <a:pPr lvl="1"/>
            <a:r>
              <a:rPr lang="en-US" dirty="0"/>
              <a:t>Expose dry biofilm to 1000 ppm of bleach , neutralize after 5 min exposure</a:t>
            </a:r>
          </a:p>
          <a:p>
            <a:pPr lvl="1"/>
            <a:r>
              <a:rPr lang="en-US" dirty="0"/>
              <a:t>Regrow biofilm</a:t>
            </a:r>
          </a:p>
          <a:p>
            <a:pPr lvl="1"/>
            <a:r>
              <a:rPr lang="en-US" dirty="0"/>
              <a:t>Expose dry biofilm to 1000 ppm of bleach neutralize after 5 min exposure</a:t>
            </a:r>
          </a:p>
          <a:p>
            <a:pPr lvl="1"/>
            <a:r>
              <a:rPr lang="en-US" dirty="0"/>
              <a:t>Regrow biofilm</a:t>
            </a:r>
          </a:p>
          <a:p>
            <a:pPr lvl="1"/>
            <a:r>
              <a:rPr lang="en-US" dirty="0"/>
              <a:t>Expose dry biofilm to 1000 ppm of bleach neutralize after 5 min exposure.</a:t>
            </a:r>
          </a:p>
          <a:p>
            <a:pPr lvl="1"/>
            <a:endParaRPr lang="en-US" dirty="0"/>
          </a:p>
        </p:txBody>
      </p:sp>
      <p:sp>
        <p:nvSpPr>
          <p:cNvPr id="4" name="Content Placeholder 3">
            <a:extLst>
              <a:ext uri="{FF2B5EF4-FFF2-40B4-BE49-F238E27FC236}">
                <a16:creationId xmlns:a16="http://schemas.microsoft.com/office/drawing/2014/main" id="{7FA48B1A-A160-68B4-4DC7-AB3006DE9536}"/>
              </a:ext>
            </a:extLst>
          </p:cNvPr>
          <p:cNvSpPr>
            <a:spLocks noGrp="1"/>
          </p:cNvSpPr>
          <p:nvPr>
            <p:ph sz="half" idx="2"/>
          </p:nvPr>
        </p:nvSpPr>
        <p:spPr>
          <a:xfrm>
            <a:off x="4572000" y="1143000"/>
            <a:ext cx="3886200" cy="4351338"/>
          </a:xfrm>
        </p:spPr>
        <p:txBody>
          <a:bodyPr>
            <a:normAutofit fontScale="55000" lnSpcReduction="20000"/>
          </a:bodyPr>
          <a:lstStyle/>
          <a:p>
            <a:endParaRPr lang="en-US" dirty="0"/>
          </a:p>
          <a:p>
            <a:r>
              <a:rPr lang="en-US" dirty="0"/>
              <a:t>When the biofilm is first exposed to 1000 ppm of bleach a 5 to 6 log reduction is obtained</a:t>
            </a:r>
          </a:p>
          <a:p>
            <a:r>
              <a:rPr lang="en-US" dirty="0"/>
              <a:t>The second exposure to 1000 ppm of bleach a 3 to 4 log reduction is obtained</a:t>
            </a:r>
          </a:p>
          <a:p>
            <a:r>
              <a:rPr lang="en-US" dirty="0">
                <a:solidFill>
                  <a:srgbClr val="FF0000"/>
                </a:solidFill>
              </a:rPr>
              <a:t>When the same biofilm is treated with 1000 ppm of bleach the third  time it produces only a 1 to 2 log reduction </a:t>
            </a:r>
            <a:r>
              <a:rPr lang="en-US" i="1" dirty="0">
                <a:solidFill>
                  <a:srgbClr val="FF0000"/>
                </a:solidFill>
              </a:rPr>
              <a:t>C. auris c</a:t>
            </a:r>
            <a:r>
              <a:rPr lang="en-US" dirty="0">
                <a:solidFill>
                  <a:srgbClr val="FF0000"/>
                </a:solidFill>
              </a:rPr>
              <a:t>oncentration.</a:t>
            </a:r>
          </a:p>
          <a:p>
            <a:endParaRPr lang="en-US" dirty="0"/>
          </a:p>
          <a:p>
            <a:r>
              <a:rPr lang="en-US" dirty="0"/>
              <a:t>Your disinfectant may have an EPA claim against </a:t>
            </a:r>
            <a:r>
              <a:rPr lang="en-US" i="1" dirty="0"/>
              <a:t>C. auris </a:t>
            </a:r>
            <a:r>
              <a:rPr lang="en-US" dirty="0"/>
              <a:t>but unless it also has an efficacy claim against biofilm you will not  address the outbreak.</a:t>
            </a:r>
          </a:p>
        </p:txBody>
      </p:sp>
      <p:sp>
        <p:nvSpPr>
          <p:cNvPr id="6" name="TextBox 5">
            <a:extLst>
              <a:ext uri="{FF2B5EF4-FFF2-40B4-BE49-F238E27FC236}">
                <a16:creationId xmlns:a16="http://schemas.microsoft.com/office/drawing/2014/main" id="{A8469C88-0005-4B61-892C-67FBD2E4C650}"/>
              </a:ext>
            </a:extLst>
          </p:cNvPr>
          <p:cNvSpPr txBox="1"/>
          <p:nvPr/>
        </p:nvSpPr>
        <p:spPr>
          <a:xfrm>
            <a:off x="457200" y="6277548"/>
            <a:ext cx="8458200" cy="415498"/>
          </a:xfrm>
          <a:prstGeom prst="rect">
            <a:avLst/>
          </a:prstGeom>
          <a:noFill/>
        </p:spPr>
        <p:txBody>
          <a:bodyPr wrap="square">
            <a:spAutoFit/>
          </a:bodyPr>
          <a:lstStyle/>
          <a:p>
            <a:pPr algn="l"/>
            <a:r>
              <a:rPr lang="en-US" sz="1050" b="0" i="0" u="none" strike="noStrike" baseline="0" dirty="0"/>
              <a:t>Dry surface biofilm formation by </a:t>
            </a:r>
            <a:r>
              <a:rPr lang="en-US" sz="1050" b="0" i="1" u="none" strike="noStrike" baseline="0" dirty="0"/>
              <a:t>Candida auris </a:t>
            </a:r>
            <a:r>
              <a:rPr lang="en-US" sz="1050" b="0" i="0" u="none" strike="noStrike" baseline="0" dirty="0"/>
              <a:t>facilitates persistence and tolerance to sodium hypochlorite. Alicia Ware, William Johnston, Christopher Delaney, Mark Butcher, Gordon Ramage, Lesley Price, John Butcher, Ryan Kean. </a:t>
            </a:r>
            <a:r>
              <a:rPr lang="en-US" sz="1050" b="0" i="0" u="none" strike="noStrike" baseline="0" dirty="0">
                <a:solidFill>
                  <a:srgbClr val="0000FF"/>
                </a:solidFill>
              </a:rPr>
              <a:t>/doi.org/10.1101/2023.10.02.560537</a:t>
            </a:r>
            <a:r>
              <a:rPr lang="en-US" sz="1050" b="0" i="0" u="none" strike="noStrike" baseline="0" dirty="0">
                <a:solidFill>
                  <a:srgbClr val="000000"/>
                </a:solidFill>
              </a:rPr>
              <a:t>;</a:t>
            </a:r>
            <a:endParaRPr lang="en-US" sz="1050" dirty="0"/>
          </a:p>
        </p:txBody>
      </p:sp>
    </p:spTree>
    <p:extLst>
      <p:ext uri="{BB962C8B-B14F-4D97-AF65-F5344CB8AC3E}">
        <p14:creationId xmlns:p14="http://schemas.microsoft.com/office/powerpoint/2010/main" val="1392651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76200"/>
            <a:ext cx="8610600" cy="962025"/>
          </a:xfrm>
        </p:spPr>
        <p:txBody>
          <a:bodyPr>
            <a:noAutofit/>
          </a:bodyPr>
          <a:lstStyle/>
          <a:p>
            <a:r>
              <a:rPr lang="en-US" sz="2700" dirty="0">
                <a:solidFill>
                  <a:srgbClr val="FF0000"/>
                </a:solidFill>
                <a:latin typeface="+mn-lt"/>
                <a:sym typeface="Arial" pitchFamily="34" charset="0"/>
              </a:rPr>
              <a:t>Summary</a:t>
            </a:r>
            <a:br>
              <a:rPr lang="en-US" sz="2700" dirty="0">
                <a:solidFill>
                  <a:schemeClr val="accent2"/>
                </a:solidFill>
                <a:latin typeface="+mn-lt"/>
                <a:sym typeface="Arial" pitchFamily="34" charset="0"/>
              </a:rPr>
            </a:br>
            <a:endParaRPr lang="en-IE" sz="2700" dirty="0">
              <a:latin typeface="+mn-lt"/>
            </a:endParaRPr>
          </a:p>
        </p:txBody>
      </p:sp>
      <p:sp>
        <p:nvSpPr>
          <p:cNvPr id="9" name="Textplatzhalter 8"/>
          <p:cNvSpPr>
            <a:spLocks noGrp="1"/>
          </p:cNvSpPr>
          <p:nvPr>
            <p:ph type="body" sz="quarter" idx="4294967295"/>
          </p:nvPr>
        </p:nvSpPr>
        <p:spPr>
          <a:xfrm>
            <a:off x="342900" y="557212"/>
            <a:ext cx="8458200" cy="5181600"/>
          </a:xfrm>
        </p:spPr>
        <p:txBody>
          <a:bodyPr>
            <a:noAutofit/>
          </a:bodyPr>
          <a:lstStyle/>
          <a:p>
            <a:pPr marL="214313" indent="-214313">
              <a:lnSpc>
                <a:spcPct val="150000"/>
              </a:lnSpc>
            </a:pPr>
            <a:r>
              <a:rPr lang="en-US" sz="1800" dirty="0">
                <a:latin typeface="Arial Rounded MT Bold" panose="020F0704030504030204" pitchFamily="34" charset="0"/>
              </a:rPr>
              <a:t>Prevalent in the hospital environment (Even “Dry” Surfaces)</a:t>
            </a:r>
          </a:p>
          <a:p>
            <a:pPr marL="214313" indent="-214313">
              <a:lnSpc>
                <a:spcPct val="150000"/>
              </a:lnSpc>
            </a:pPr>
            <a:r>
              <a:rPr lang="en-US" sz="1800" dirty="0">
                <a:latin typeface="Arial Rounded MT Bold" panose="020F0704030504030204" pitchFamily="34" charset="0"/>
              </a:rPr>
              <a:t>More resistant to biocides than planktonic cells</a:t>
            </a:r>
          </a:p>
          <a:p>
            <a:pPr marL="214313" indent="-214313">
              <a:lnSpc>
                <a:spcPct val="150000"/>
              </a:lnSpc>
            </a:pPr>
            <a:r>
              <a:rPr lang="en-US" sz="1800" dirty="0">
                <a:latin typeface="Arial Rounded MT Bold" panose="020F0704030504030204" pitchFamily="34" charset="0"/>
              </a:rPr>
              <a:t>Current cleaning and disinfection procedures may not be sufficient to remove/kill dry-surface biofilms</a:t>
            </a:r>
          </a:p>
          <a:p>
            <a:pPr marL="214313" indent="-214313">
              <a:lnSpc>
                <a:spcPct val="150000"/>
              </a:lnSpc>
            </a:pPr>
            <a:r>
              <a:rPr lang="en-US" sz="1800" dirty="0">
                <a:latin typeface="Arial Rounded MT Bold" panose="020F0704030504030204" pitchFamily="34" charset="0"/>
              </a:rPr>
              <a:t>Source of multiple drug resistant organisms</a:t>
            </a:r>
          </a:p>
          <a:p>
            <a:pPr marL="214313" indent="-214313">
              <a:lnSpc>
                <a:spcPct val="150000"/>
              </a:lnSpc>
            </a:pPr>
            <a:r>
              <a:rPr lang="en-US" sz="1800" dirty="0">
                <a:latin typeface="Arial Rounded MT Bold" panose="020F0704030504030204" pitchFamily="34" charset="0"/>
              </a:rPr>
              <a:t>Dry-surface biofilms adds a level of difficulty to risk management of environmental contamination </a:t>
            </a:r>
            <a:r>
              <a:rPr lang="en-US" sz="1800" u="sng" dirty="0">
                <a:latin typeface="Arial Rounded MT Bold" panose="020F0704030504030204" pitchFamily="34" charset="0"/>
              </a:rPr>
              <a:t>that was not previously recognized</a:t>
            </a:r>
            <a:endParaRPr lang="en-US" sz="1800" dirty="0">
              <a:latin typeface="Arial Rounded MT Bold" panose="020F0704030504030204" pitchFamily="34" charset="0"/>
            </a:endParaRPr>
          </a:p>
          <a:p>
            <a:pPr marL="214313" indent="-214313">
              <a:lnSpc>
                <a:spcPct val="150000"/>
              </a:lnSpc>
            </a:pPr>
            <a:r>
              <a:rPr lang="en-US" sz="1800" dirty="0">
                <a:latin typeface="Arial Rounded MT Bold" panose="020F0704030504030204" pitchFamily="34" charset="0"/>
              </a:rPr>
              <a:t>Bacteria in Dry Surface Biofilm can transfer to patients via healthcare workers hands</a:t>
            </a:r>
          </a:p>
          <a:p>
            <a:pPr marL="214313" indent="-214313">
              <a:lnSpc>
                <a:spcPct val="150000"/>
              </a:lnSpc>
            </a:pPr>
            <a:r>
              <a:rPr lang="en-US" sz="1800" dirty="0">
                <a:latin typeface="Arial Rounded MT Bold" panose="020F0704030504030204" pitchFamily="34" charset="0"/>
              </a:rPr>
              <a:t>Dynamic conditions: a dry biofilm can become a hydrated biofilm, just add water</a:t>
            </a:r>
          </a:p>
          <a:p>
            <a:pPr marL="214313" indent="-214313">
              <a:lnSpc>
                <a:spcPct val="150000"/>
              </a:lnSpc>
            </a:pPr>
            <a:r>
              <a:rPr lang="en-US" sz="2400" dirty="0">
                <a:latin typeface="Arial Rounded MT Bold" panose="020F0704030504030204" pitchFamily="34" charset="0"/>
              </a:rPr>
              <a:t>If your disinfectant does not work on bacteria in biofilms you are not Disinfecting</a:t>
            </a:r>
            <a:endParaRPr lang="en-US" sz="2000" dirty="0">
              <a:latin typeface="Arial Rounded MT Bold" panose="020F0704030504030204" pitchFamily="34" charset="0"/>
            </a:endParaRPr>
          </a:p>
          <a:p>
            <a:pPr marL="214313" indent="-214313">
              <a:lnSpc>
                <a:spcPct val="150000"/>
              </a:lnSpc>
            </a:pPr>
            <a:endParaRPr lang="en-US" sz="1800" dirty="0">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2153606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C0D3-38DD-4F0E-A01F-13CE93594FE7}"/>
              </a:ext>
            </a:extLst>
          </p:cNvPr>
          <p:cNvSpPr>
            <a:spLocks noGrp="1"/>
          </p:cNvSpPr>
          <p:nvPr>
            <p:ph type="title"/>
          </p:nvPr>
        </p:nvSpPr>
        <p:spPr>
          <a:xfrm>
            <a:off x="457200" y="274638"/>
            <a:ext cx="8229600" cy="457199"/>
          </a:xfrm>
        </p:spPr>
        <p:txBody>
          <a:bodyPr>
            <a:normAutofit fontScale="90000"/>
          </a:bodyPr>
          <a:lstStyle/>
          <a:p>
            <a:r>
              <a:rPr lang="en-US" b="1" dirty="0">
                <a:solidFill>
                  <a:srgbClr val="FF0000"/>
                </a:solidFill>
              </a:rPr>
              <a:t>Additional References</a:t>
            </a:r>
          </a:p>
        </p:txBody>
      </p:sp>
      <p:sp>
        <p:nvSpPr>
          <p:cNvPr id="3" name="Content Placeholder 2">
            <a:extLst>
              <a:ext uri="{FF2B5EF4-FFF2-40B4-BE49-F238E27FC236}">
                <a16:creationId xmlns:a16="http://schemas.microsoft.com/office/drawing/2014/main" id="{8C97C6BE-1C83-400F-9383-E9ADF4E14E16}"/>
              </a:ext>
            </a:extLst>
          </p:cNvPr>
          <p:cNvSpPr>
            <a:spLocks noGrp="1"/>
          </p:cNvSpPr>
          <p:nvPr>
            <p:ph idx="1"/>
          </p:nvPr>
        </p:nvSpPr>
        <p:spPr>
          <a:xfrm>
            <a:off x="457200" y="1295400"/>
            <a:ext cx="8229600" cy="5287962"/>
          </a:xfrm>
        </p:spPr>
        <p:txBody>
          <a:bodyPr>
            <a:normAutofit fontScale="32500" lnSpcReduction="20000"/>
          </a:bodyPr>
          <a:lstStyle/>
          <a:p>
            <a:r>
              <a:rPr lang="en-US" sz="3700" b="1" dirty="0"/>
              <a:t>Dr Margaret Chan. Combat drug resistance: no action today means no cure tomorrow. World Health Day 2011. World Health Organization</a:t>
            </a:r>
            <a:r>
              <a:rPr lang="en-US" sz="3700" dirty="0"/>
              <a:t>: </a:t>
            </a:r>
            <a:r>
              <a:rPr lang="en-US" sz="3700" u="sng" dirty="0">
                <a:hlinkClick r:id="rId2"/>
              </a:rPr>
              <a:t>https://www.who.int/mediacentre/news/statements/2011/whd_20110407/en/</a:t>
            </a:r>
            <a:endParaRPr lang="en-US" sz="3700" u="sng" dirty="0"/>
          </a:p>
          <a:p>
            <a:endParaRPr lang="en-US" sz="3700" dirty="0"/>
          </a:p>
          <a:p>
            <a:r>
              <a:rPr lang="en-US" sz="3700" b="1" dirty="0"/>
              <a:t>Biofilms in medicine. Patients threatened by highly organized militant pathogens. Webinar. 2011. Infection Control Today:</a:t>
            </a:r>
            <a:r>
              <a:rPr lang="en-US" sz="3700" dirty="0"/>
              <a:t> </a:t>
            </a:r>
            <a:r>
              <a:rPr lang="en-US" sz="3700" u="sng" dirty="0">
                <a:hlinkClick r:id="rId3"/>
              </a:rPr>
              <a:t>http://www.infectioncontroltoday.com/webinars/2011/12/biofilms-in-medicine--patients-threatened-by-highly-organized-militant-pathogens.aspx</a:t>
            </a:r>
            <a:endParaRPr lang="en-US" sz="3700" u="sng" dirty="0"/>
          </a:p>
          <a:p>
            <a:endParaRPr lang="en-US" sz="3700" dirty="0"/>
          </a:p>
          <a:p>
            <a:r>
              <a:rPr lang="en-US" sz="3700" b="1" dirty="0"/>
              <a:t>Kim H. et al. 2007. Effectiveness of disinfectants in killing Enterobacter </a:t>
            </a:r>
            <a:r>
              <a:rPr lang="en-US" sz="3700" b="1" dirty="0" err="1"/>
              <a:t>sakazakii</a:t>
            </a:r>
            <a:r>
              <a:rPr lang="en-US" sz="3700" b="1" dirty="0"/>
              <a:t> in suspension, dried on the surface of stainless steel, and in a biofilm. Appl Environ Microbiol. 1256-65  </a:t>
            </a:r>
            <a:r>
              <a:rPr lang="en-US" sz="3700" dirty="0"/>
              <a:t>: </a:t>
            </a:r>
            <a:r>
              <a:rPr lang="en-US" sz="3700" u="sng" dirty="0">
                <a:hlinkClick r:id="rId4"/>
              </a:rPr>
              <a:t>https://www.ncbi.nlm.nih.gov/pubmed/17172461</a:t>
            </a:r>
            <a:endParaRPr lang="en-US" sz="3700" u="sng" dirty="0"/>
          </a:p>
          <a:p>
            <a:endParaRPr lang="en-US" sz="3700" dirty="0"/>
          </a:p>
          <a:p>
            <a:r>
              <a:rPr lang="en-US" sz="3700" b="1" dirty="0" err="1"/>
              <a:t>Almatroudi</a:t>
            </a:r>
            <a:r>
              <a:rPr lang="en-US" sz="3700" b="1" dirty="0"/>
              <a:t> A et. al. 2016. Staphylococcus aureus dry-surface biofilms are not killed by sodium hypochlorite: implications for infection control. J Hosp Infect. 93(3):263-70,</a:t>
            </a:r>
            <a:r>
              <a:rPr lang="en-US" sz="3700" dirty="0"/>
              <a:t> </a:t>
            </a:r>
            <a:r>
              <a:rPr lang="en-US" sz="3700" u="sng" dirty="0">
                <a:hlinkClick r:id="rId5"/>
              </a:rPr>
              <a:t>https://www.ncbi.nlm.nih.gov/pubmed/27140421</a:t>
            </a:r>
            <a:endParaRPr lang="en-US" sz="3700" u="sng" dirty="0"/>
          </a:p>
          <a:p>
            <a:endParaRPr lang="en-US" sz="3700" dirty="0"/>
          </a:p>
          <a:p>
            <a:r>
              <a:rPr lang="en-US" sz="3700" b="1" dirty="0"/>
              <a:t>Miller MB et al. 2001. Quorum sensing in bacteria. </a:t>
            </a:r>
            <a:r>
              <a:rPr lang="en-US" sz="3700" b="1" dirty="0" err="1"/>
              <a:t>Annu</a:t>
            </a:r>
            <a:r>
              <a:rPr lang="en-US" sz="3700" b="1" dirty="0"/>
              <a:t> Rev Microbiol. 55:165-99.</a:t>
            </a:r>
            <a:r>
              <a:rPr lang="en-US" sz="3700" dirty="0"/>
              <a:t> </a:t>
            </a:r>
            <a:r>
              <a:rPr lang="en-US" sz="3700" u="sng" dirty="0">
                <a:hlinkClick r:id="rId6"/>
              </a:rPr>
              <a:t>https://www.ncbi.nlm.nih.gov/pubmed/11544353</a:t>
            </a:r>
            <a:endParaRPr lang="en-US" sz="3700" u="sng" dirty="0"/>
          </a:p>
          <a:p>
            <a:endParaRPr lang="en-US" sz="3700" dirty="0"/>
          </a:p>
          <a:p>
            <a:r>
              <a:rPr lang="en-US" sz="3700" b="1" dirty="0"/>
              <a:t>K. Vickery et al.  2012. Presence of biofilm containing viable multi resistant organisms despite terminal cleaning on clinical surfaces in an intensive care unit. J. Hos. Infect. 80:52-55. </a:t>
            </a:r>
            <a:r>
              <a:rPr lang="en-US" sz="3700" u="sng" dirty="0">
                <a:hlinkClick r:id="rId7"/>
              </a:rPr>
              <a:t>https://www.journalofhospitalinfection.com/article/S0195-6701%2811%2900319-7/abstract</a:t>
            </a:r>
            <a:endParaRPr lang="en-US" sz="3700" u="sng" dirty="0"/>
          </a:p>
          <a:p>
            <a:endParaRPr lang="en-US" sz="3700" dirty="0"/>
          </a:p>
          <a:p>
            <a:r>
              <a:rPr lang="en-US" sz="3700" b="1" dirty="0" err="1"/>
              <a:t>Hu,H</a:t>
            </a:r>
            <a:r>
              <a:rPr lang="en-US" sz="3700" b="1" dirty="0"/>
              <a:t>. et al. 2015. Intensive care unit environmental surfaces are contaminated by multidrug-resistant bacteria in biofilms: combined results of conventional culture, pyrosequencing, scanning electron microscopy, and confocal laser microscopy. J. Hos. Infect. 91:35-44, </a:t>
            </a:r>
            <a:r>
              <a:rPr lang="en-US" sz="3700" b="1" dirty="0">
                <a:solidFill>
                  <a:srgbClr val="0070C0"/>
                </a:solidFill>
              </a:rPr>
              <a:t>https://www.ncbi.nlm.nih.gov/pubmed/26187533</a:t>
            </a:r>
          </a:p>
          <a:p>
            <a:endParaRPr lang="en-US" sz="3700" dirty="0"/>
          </a:p>
          <a:p>
            <a:r>
              <a:rPr lang="en-US" sz="3700" b="1" dirty="0"/>
              <a:t>Chowdhury D, et al., Effect of disinfectant formulation and organic soil on the efficacy of oxidizing disinfectants</a:t>
            </a:r>
          </a:p>
          <a:p>
            <a:pPr marL="0" indent="0">
              <a:buNone/>
            </a:pPr>
            <a:r>
              <a:rPr lang="en-US" sz="3700" b="1" dirty="0"/>
              <a:t>           against biofilms, Journal of Hospital Infection (2018), </a:t>
            </a:r>
            <a:r>
              <a:rPr lang="en-US" sz="3700" b="1" dirty="0">
                <a:solidFill>
                  <a:srgbClr val="0070C0"/>
                </a:solidFill>
              </a:rPr>
              <a:t>https://doi.org/10.1016/j.jhin.2018.10.019D</a:t>
            </a:r>
            <a:r>
              <a:rPr lang="en-US" sz="3700" b="1" dirty="0"/>
              <a:t> </a:t>
            </a:r>
          </a:p>
          <a:p>
            <a:endParaRPr lang="en-US" sz="3700" dirty="0"/>
          </a:p>
          <a:p>
            <a:pPr marL="0" indent="0">
              <a:buNone/>
            </a:pPr>
            <a:endParaRPr lang="en-US" dirty="0"/>
          </a:p>
        </p:txBody>
      </p:sp>
    </p:spTree>
    <p:extLst>
      <p:ext uri="{BB962C8B-B14F-4D97-AF65-F5344CB8AC3E}">
        <p14:creationId xmlns:p14="http://schemas.microsoft.com/office/powerpoint/2010/main" val="603962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294874"/>
            <a:ext cx="6318702" cy="28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FAAD076-82AD-4970-B5A7-286712E846A8}"/>
              </a:ext>
            </a:extLst>
          </p:cNvPr>
          <p:cNvSpPr txBox="1"/>
          <p:nvPr/>
        </p:nvSpPr>
        <p:spPr>
          <a:xfrm>
            <a:off x="3581400" y="1106743"/>
            <a:ext cx="1668405" cy="507831"/>
          </a:xfrm>
          <a:prstGeom prst="rect">
            <a:avLst/>
          </a:prstGeom>
          <a:noFill/>
        </p:spPr>
        <p:txBody>
          <a:bodyPr wrap="none" rtlCol="0">
            <a:spAutoFit/>
          </a:bodyPr>
          <a:lstStyle/>
          <a:p>
            <a:r>
              <a:rPr lang="en-IE" sz="2700" b="1" dirty="0">
                <a:solidFill>
                  <a:srgbClr val="FF0000"/>
                </a:solidFill>
              </a:rPr>
              <a:t>Thank You</a:t>
            </a:r>
          </a:p>
        </p:txBody>
      </p:sp>
    </p:spTree>
    <p:extLst>
      <p:ext uri="{BB962C8B-B14F-4D97-AF65-F5344CB8AC3E}">
        <p14:creationId xmlns:p14="http://schemas.microsoft.com/office/powerpoint/2010/main" val="4203288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E98C35-00AC-8E30-C4A2-A89E33B7E841}"/>
              </a:ext>
            </a:extLst>
          </p:cNvPr>
          <p:cNvPicPr>
            <a:picLocks noGrp="1" noChangeAspect="1"/>
          </p:cNvPicPr>
          <p:nvPr>
            <p:ph idx="1"/>
          </p:nvPr>
        </p:nvPicPr>
        <p:blipFill>
          <a:blip r:embed="rId2"/>
          <a:stretch>
            <a:fillRect/>
          </a:stretch>
        </p:blipFill>
        <p:spPr>
          <a:xfrm>
            <a:off x="609600" y="762000"/>
            <a:ext cx="8153400" cy="4876800"/>
          </a:xfrm>
        </p:spPr>
      </p:pic>
    </p:spTree>
    <p:extLst>
      <p:ext uri="{BB962C8B-B14F-4D97-AF65-F5344CB8AC3E}">
        <p14:creationId xmlns:p14="http://schemas.microsoft.com/office/powerpoint/2010/main" val="397610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2208-4739-4730-8720-30D1593E4841}"/>
              </a:ext>
            </a:extLst>
          </p:cNvPr>
          <p:cNvSpPr>
            <a:spLocks noGrp="1"/>
          </p:cNvSpPr>
          <p:nvPr>
            <p:ph type="title"/>
          </p:nvPr>
        </p:nvSpPr>
        <p:spPr>
          <a:xfrm>
            <a:off x="720075" y="978102"/>
            <a:ext cx="7941325" cy="1062644"/>
          </a:xfrm>
        </p:spPr>
        <p:txBody>
          <a:bodyPr anchor="b">
            <a:normAutofit/>
          </a:bodyPr>
          <a:lstStyle/>
          <a:p>
            <a:r>
              <a:rPr lang="en-US" b="1" dirty="0">
                <a:solidFill>
                  <a:srgbClr val="FF0000"/>
                </a:solidFill>
              </a:rPr>
              <a:t>Objectives</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F07D11A-CE2E-4F6D-8DD5-E2794202EBC9}"/>
              </a:ext>
            </a:extLst>
          </p:cNvPr>
          <p:cNvPicPr>
            <a:picLocks noChangeAspect="1"/>
          </p:cNvPicPr>
          <p:nvPr/>
        </p:nvPicPr>
        <p:blipFill>
          <a:blip r:embed="rId2"/>
          <a:stretch>
            <a:fillRect/>
          </a:stretch>
        </p:blipFill>
        <p:spPr>
          <a:xfrm>
            <a:off x="536878" y="2811105"/>
            <a:ext cx="3120721" cy="2141896"/>
          </a:xfrm>
          <a:prstGeom prst="rect">
            <a:avLst/>
          </a:prstGeom>
        </p:spPr>
      </p:pic>
      <p:sp>
        <p:nvSpPr>
          <p:cNvPr id="3" name="Content Placeholder 2">
            <a:extLst>
              <a:ext uri="{FF2B5EF4-FFF2-40B4-BE49-F238E27FC236}">
                <a16:creationId xmlns:a16="http://schemas.microsoft.com/office/drawing/2014/main" id="{AAD25689-4490-464C-A37D-9F9824C9DCAA}"/>
              </a:ext>
            </a:extLst>
          </p:cNvPr>
          <p:cNvSpPr>
            <a:spLocks noGrp="1"/>
          </p:cNvSpPr>
          <p:nvPr>
            <p:ph idx="1"/>
          </p:nvPr>
        </p:nvSpPr>
        <p:spPr>
          <a:xfrm>
            <a:off x="3962400" y="2682433"/>
            <a:ext cx="4800600" cy="3108761"/>
          </a:xfrm>
        </p:spPr>
        <p:txBody>
          <a:bodyPr>
            <a:normAutofit fontScale="92500" lnSpcReduction="10000"/>
          </a:bodyPr>
          <a:lstStyle/>
          <a:p>
            <a:pPr marL="0" indent="0">
              <a:buNone/>
            </a:pPr>
            <a:r>
              <a:rPr lang="en-US" sz="2100" dirty="0"/>
              <a:t>1.	</a:t>
            </a:r>
            <a:r>
              <a:rPr lang="en-US" sz="2400" dirty="0"/>
              <a:t>Explain how biofilms develop</a:t>
            </a:r>
          </a:p>
          <a:p>
            <a:pPr marL="0" indent="0">
              <a:buNone/>
            </a:pPr>
            <a:r>
              <a:rPr lang="en-US" sz="2400" dirty="0"/>
              <a:t>2.	Describe the function of </a:t>
            </a:r>
            <a:r>
              <a:rPr lang="en-US" sz="2400" dirty="0" err="1"/>
              <a:t>persister</a:t>
            </a:r>
            <a:r>
              <a:rPr lang="en-US" sz="2400" dirty="0"/>
              <a:t>    	cells</a:t>
            </a:r>
          </a:p>
          <a:p>
            <a:pPr marL="0" indent="0">
              <a:buNone/>
            </a:pPr>
            <a:r>
              <a:rPr lang="en-US" sz="2400" dirty="0"/>
              <a:t>3.	How do dry biofilms differ from 	traditional 	biofilms</a:t>
            </a:r>
          </a:p>
          <a:p>
            <a:pPr marL="457200" indent="-457200">
              <a:buAutoNum type="arabicPeriod" startAt="4"/>
            </a:pPr>
            <a:r>
              <a:rPr lang="en-US" sz="2400" dirty="0"/>
              <a:t>Discuss the risk that dry biofilms pose in the hospital environment</a:t>
            </a:r>
          </a:p>
          <a:p>
            <a:pPr marL="457200" indent="-457200">
              <a:buAutoNum type="arabicPeriod" startAt="4"/>
            </a:pPr>
            <a:r>
              <a:rPr lang="en-US" sz="2400" dirty="0"/>
              <a:t>Discover the best antibacterial chemistries to address biofilms</a:t>
            </a:r>
          </a:p>
          <a:p>
            <a:pPr marL="0" indent="0">
              <a:buNone/>
            </a:pPr>
            <a:endParaRPr lang="en-US" sz="2100" dirty="0"/>
          </a:p>
          <a:p>
            <a:endParaRPr lang="en-US" sz="2100" dirty="0"/>
          </a:p>
          <a:p>
            <a:endParaRPr lang="en-US" sz="2100" dirty="0"/>
          </a:p>
        </p:txBody>
      </p:sp>
    </p:spTree>
    <p:extLst>
      <p:ext uri="{BB962C8B-B14F-4D97-AF65-F5344CB8AC3E}">
        <p14:creationId xmlns:p14="http://schemas.microsoft.com/office/powerpoint/2010/main" val="25533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609600"/>
            <a:ext cx="8763000" cy="914401"/>
          </a:xfrm>
        </p:spPr>
        <p:txBody>
          <a:bodyPr>
            <a:normAutofit/>
          </a:bodyPr>
          <a:lstStyle/>
          <a:p>
            <a:r>
              <a:rPr lang="en-IE" altLang="en-US" sz="2000" dirty="0">
                <a:solidFill>
                  <a:srgbClr val="FF0000"/>
                </a:solidFill>
                <a:latin typeface="Imago Book"/>
                <a:cs typeface="Trebuchet MS" pitchFamily="34" charset="0"/>
              </a:rPr>
              <a:t> F</a:t>
            </a:r>
            <a:r>
              <a:rPr lang="en-IE" altLang="en-US" sz="2000" cap="none" dirty="0">
                <a:solidFill>
                  <a:srgbClr val="FF0000"/>
                </a:solidFill>
                <a:latin typeface="Imago Book"/>
                <a:cs typeface="Trebuchet MS" pitchFamily="34" charset="0"/>
              </a:rPr>
              <a:t>rom The Director General Of The World Health Organization</a:t>
            </a:r>
            <a:endParaRPr lang="en-US" sz="2000" dirty="0">
              <a:solidFill>
                <a:srgbClr val="FF0000"/>
              </a:solidFill>
              <a:latin typeface="Imago Book"/>
            </a:endParaRPr>
          </a:p>
        </p:txBody>
      </p:sp>
      <p:sp>
        <p:nvSpPr>
          <p:cNvPr id="5" name="Rectangle 4"/>
          <p:cNvSpPr/>
          <p:nvPr/>
        </p:nvSpPr>
        <p:spPr>
          <a:xfrm>
            <a:off x="258925" y="1752600"/>
            <a:ext cx="7970675" cy="3554819"/>
          </a:xfrm>
          <a:prstGeom prst="rect">
            <a:avLst/>
          </a:prstGeom>
        </p:spPr>
        <p:txBody>
          <a:bodyPr wrap="square">
            <a:spAutoFit/>
          </a:bodyPr>
          <a:lstStyle/>
          <a:p>
            <a:pPr algn="just">
              <a:buFont typeface="Courier New" pitchFamily="49" charset="0"/>
              <a:buChar char="o"/>
            </a:pPr>
            <a:r>
              <a:rPr lang="en-GB" dirty="0"/>
              <a:t>  </a:t>
            </a:r>
            <a:r>
              <a:rPr lang="en-GB" b="1" dirty="0"/>
              <a:t>“The emergence and spread of drug-resistant pathogens has accelerated. More and more essential medicines are failing. The therapeutic arsenal is shrinking. The speed with which these drugs are being lost far outpaces the development of replacement drugs. </a:t>
            </a:r>
            <a:r>
              <a:rPr lang="en-GB" sz="1600" b="1" dirty="0"/>
              <a:t>In </a:t>
            </a:r>
            <a:r>
              <a:rPr lang="en-US" altLang="en-US" b="1" dirty="0"/>
              <a:t>In fact, the R&amp;D pipeline for new antimicrobials has practically run dry”</a:t>
            </a:r>
          </a:p>
          <a:p>
            <a:endParaRPr lang="en-US" altLang="en-US" b="1" dirty="0"/>
          </a:p>
          <a:p>
            <a:pPr>
              <a:buFont typeface="Courier New" pitchFamily="49" charset="0"/>
              <a:buChar char="o"/>
            </a:pPr>
            <a:r>
              <a:rPr lang="en-US" altLang="en-US" b="1" dirty="0"/>
              <a:t> So disinfection is last line of defense</a:t>
            </a:r>
          </a:p>
          <a:p>
            <a:pPr>
              <a:buFont typeface="Courier New" pitchFamily="49" charset="0"/>
              <a:buChar char="o"/>
            </a:pPr>
            <a:endParaRPr lang="en-US" altLang="en-US" b="1" dirty="0"/>
          </a:p>
          <a:p>
            <a:pPr>
              <a:buFont typeface="Courier New" pitchFamily="49" charset="0"/>
              <a:buChar char="o"/>
            </a:pPr>
            <a:r>
              <a:rPr lang="en-US" altLang="en-US" b="1" dirty="0"/>
              <a:t> We can predict the probability of Hospital Acquired Infection from a specific pathogen based on the status of the prior room occupant. We are not eliminating fomites as a source of infection. </a:t>
            </a:r>
            <a:r>
              <a:rPr lang="en-US" altLang="en-US" b="1" baseline="30000" dirty="0"/>
              <a:t>1</a:t>
            </a:r>
            <a:endParaRPr lang="en-US" altLang="en-US" b="1" dirty="0"/>
          </a:p>
          <a:p>
            <a:pPr>
              <a:buFont typeface="Courier New" pitchFamily="49" charset="0"/>
              <a:buChar char="o"/>
            </a:pPr>
            <a:endParaRPr lang="en-US" altLang="en-US" sz="1350" b="1" dirty="0">
              <a:solidFill>
                <a:srgbClr val="038291"/>
              </a:solidFill>
            </a:endParaRPr>
          </a:p>
          <a:p>
            <a:endParaRPr lang="en-GB" sz="1350" b="1" dirty="0">
              <a:solidFill>
                <a:srgbClr val="038291"/>
              </a:solidFill>
            </a:endParaRPr>
          </a:p>
        </p:txBody>
      </p:sp>
      <p:pic>
        <p:nvPicPr>
          <p:cNvPr id="6" name="Picture 4"/>
          <p:cNvPicPr>
            <a:picLocks noChangeAspect="1" noChangeArrowheads="1"/>
          </p:cNvPicPr>
          <p:nvPr/>
        </p:nvPicPr>
        <p:blipFill>
          <a:blip r:embed="rId2" cstate="print">
            <a:lum contrast="-2000"/>
          </a:blip>
          <a:srcRect/>
          <a:stretch>
            <a:fillRect/>
          </a:stretch>
        </p:blipFill>
        <p:spPr bwMode="auto">
          <a:xfrm>
            <a:off x="6096000" y="4696119"/>
            <a:ext cx="3024739" cy="2104229"/>
          </a:xfrm>
          <a:prstGeom prst="rect">
            <a:avLst/>
          </a:prstGeom>
          <a:noFill/>
          <a:ln w="9525">
            <a:noFill/>
            <a:miter lim="800000"/>
            <a:headEnd/>
            <a:tailEnd/>
          </a:ln>
          <a:effectLst>
            <a:glow rad="292100">
              <a:schemeClr val="bg1"/>
            </a:glow>
            <a:outerShdw blurRad="127000" dist="50800" dir="5400000" algn="ctr" rotWithShape="0">
              <a:schemeClr val="bg1">
                <a:alpha val="89000"/>
              </a:schemeClr>
            </a:outerShdw>
            <a:softEdge rad="152400"/>
          </a:effectLst>
        </p:spPr>
      </p:pic>
      <p:sp>
        <p:nvSpPr>
          <p:cNvPr id="3" name="Rectangle 2">
            <a:extLst>
              <a:ext uri="{FF2B5EF4-FFF2-40B4-BE49-F238E27FC236}">
                <a16:creationId xmlns:a16="http://schemas.microsoft.com/office/drawing/2014/main" id="{0DBE3F7E-11DF-41DD-92EE-451CAAF04C95}"/>
              </a:ext>
            </a:extLst>
          </p:cNvPr>
          <p:cNvSpPr/>
          <p:nvPr/>
        </p:nvSpPr>
        <p:spPr>
          <a:xfrm>
            <a:off x="152400" y="5834056"/>
            <a:ext cx="4572000" cy="414344"/>
          </a:xfrm>
          <a:prstGeom prst="rect">
            <a:avLst/>
          </a:prstGeom>
        </p:spPr>
        <p:txBody>
          <a:bodyPr>
            <a:spAutoFit/>
          </a:bodyPr>
          <a:lstStyle/>
          <a:p>
            <a:pPr marL="342900" marR="0" lvl="0" indent="-342900">
              <a:lnSpc>
                <a:spcPct val="107000"/>
              </a:lnSpc>
              <a:spcBef>
                <a:spcPts val="0"/>
              </a:spcBef>
              <a:spcAft>
                <a:spcPts val="0"/>
              </a:spcAft>
              <a:buFont typeface="+mj-lt"/>
              <a:buAutoNum type="arabicPeriod"/>
            </a:pPr>
            <a:r>
              <a:rPr lang="en-US" sz="1000" dirty="0">
                <a:latin typeface="Calibri" panose="020F0502020204030204" pitchFamily="34" charset="0"/>
                <a:ea typeface="Calibri" panose="020F0502020204030204" pitchFamily="34" charset="0"/>
                <a:cs typeface="Calibri" panose="020F0502020204030204" pitchFamily="34" charset="0"/>
              </a:rPr>
              <a:t>Huang </a:t>
            </a:r>
            <a:r>
              <a:rPr lang="en-US" sz="1000" i="1" dirty="0">
                <a:latin typeface="Calibri" panose="020F0502020204030204" pitchFamily="34" charset="0"/>
                <a:ea typeface="Calibri" panose="020F0502020204030204" pitchFamily="34" charset="0"/>
                <a:cs typeface="Calibri" panose="020F0502020204030204" pitchFamily="34" charset="0"/>
              </a:rPr>
              <a:t>et al. 2006 </a:t>
            </a:r>
            <a:r>
              <a:rPr lang="en-US" sz="1000" dirty="0">
                <a:solidFill>
                  <a:srgbClr val="292526"/>
                </a:solidFill>
                <a:latin typeface="Calibri" panose="020F0502020204030204" pitchFamily="34" charset="0"/>
                <a:ea typeface="Calibri" panose="020F0502020204030204" pitchFamily="34" charset="0"/>
                <a:cs typeface="Calibri" panose="020F0502020204030204" pitchFamily="34" charset="0"/>
              </a:rPr>
              <a:t>Risk of Acquiring Antibiotic-Resistant Bacteria From Prior Room Occupants </a:t>
            </a:r>
            <a:r>
              <a:rPr lang="en-US" sz="1000" i="1" dirty="0">
                <a:latin typeface="Calibri" panose="020F0502020204030204" pitchFamily="34" charset="0"/>
                <a:ea typeface="Calibri" panose="020F0502020204030204" pitchFamily="34" charset="0"/>
                <a:cs typeface="Calibri" panose="020F0502020204030204" pitchFamily="34" charset="0"/>
              </a:rPr>
              <a:t>Arch Intern Med </a:t>
            </a:r>
            <a:r>
              <a:rPr lang="en-US" sz="1000" dirty="0">
                <a:latin typeface="Calibri" panose="020F0502020204030204" pitchFamily="34" charset="0"/>
                <a:ea typeface="Calibri" panose="020F0502020204030204" pitchFamily="34" charset="0"/>
                <a:cs typeface="Calibri" panose="020F0502020204030204" pitchFamily="34" charset="0"/>
              </a:rPr>
              <a:t>2006; 166: 1945-51.</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23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1219200"/>
            <a:ext cx="9144000" cy="106680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vert="horz" wrap="square" lIns="68580" tIns="34290" rIns="68580" bIns="34290" rtlCol="0" anchor="ctr" anchorCtr="1" compatLnSpc="1">
            <a:normAutofit/>
          </a:bodyPr>
          <a:lstStyle/>
          <a:p>
            <a:pPr lvl="0"/>
            <a:r>
              <a:rPr lang="en-US" sz="2700" b="1" dirty="0">
                <a:solidFill>
                  <a:schemeClr val="tx1"/>
                </a:solidFill>
                <a:latin typeface="+mj-lt"/>
              </a:rPr>
              <a:t>The next big challenge in Infection Prevention</a:t>
            </a:r>
          </a:p>
        </p:txBody>
      </p:sp>
      <p:sp>
        <p:nvSpPr>
          <p:cNvPr id="3" name="Rectangle 2">
            <a:extLst>
              <a:ext uri="{FF2B5EF4-FFF2-40B4-BE49-F238E27FC236}">
                <a16:creationId xmlns:a16="http://schemas.microsoft.com/office/drawing/2014/main" id="{C3CFCC1D-3AC9-4ADC-8660-1EAE82FB10BC}"/>
              </a:ext>
            </a:extLst>
          </p:cNvPr>
          <p:cNvSpPr/>
          <p:nvPr/>
        </p:nvSpPr>
        <p:spPr>
          <a:xfrm>
            <a:off x="89502" y="304800"/>
            <a:ext cx="9054498" cy="600164"/>
          </a:xfrm>
          <a:prstGeom prst="rect">
            <a:avLst/>
          </a:prstGeom>
        </p:spPr>
        <p:txBody>
          <a:bodyPr wrap="square">
            <a:spAutoFit/>
          </a:bodyPr>
          <a:lstStyle/>
          <a:p>
            <a:r>
              <a:rPr lang="en-US" sz="3300" b="1" dirty="0">
                <a:solidFill>
                  <a:srgbClr val="FF0000"/>
                </a:solidFill>
              </a:rPr>
              <a:t> Biofilm</a:t>
            </a:r>
            <a:endParaRPr lang="en-IE" sz="3300" dirty="0">
              <a:solidFill>
                <a:srgbClr val="FF0000"/>
              </a:solidFill>
            </a:endParaRPr>
          </a:p>
        </p:txBody>
      </p:sp>
      <p:pic>
        <p:nvPicPr>
          <p:cNvPr id="4" name="Picture 3">
            <a:extLst>
              <a:ext uri="{FF2B5EF4-FFF2-40B4-BE49-F238E27FC236}">
                <a16:creationId xmlns:a16="http://schemas.microsoft.com/office/drawing/2014/main" id="{8ECC49B0-74CA-4EAD-B10D-4672D3673563}"/>
              </a:ext>
            </a:extLst>
          </p:cNvPr>
          <p:cNvPicPr>
            <a:picLocks noChangeAspect="1"/>
          </p:cNvPicPr>
          <p:nvPr/>
        </p:nvPicPr>
        <p:blipFill>
          <a:blip r:embed="rId3"/>
          <a:stretch>
            <a:fillRect/>
          </a:stretch>
        </p:blipFill>
        <p:spPr>
          <a:xfrm>
            <a:off x="685800" y="2362200"/>
            <a:ext cx="2148253" cy="1997210"/>
          </a:xfrm>
          <a:prstGeom prst="rect">
            <a:avLst/>
          </a:prstGeom>
        </p:spPr>
      </p:pic>
      <p:pic>
        <p:nvPicPr>
          <p:cNvPr id="1026" name="Picture 2" descr="Related image">
            <a:extLst>
              <a:ext uri="{FF2B5EF4-FFF2-40B4-BE49-F238E27FC236}">
                <a16:creationId xmlns:a16="http://schemas.microsoft.com/office/drawing/2014/main" id="{7C521738-9ED5-495E-8AE4-CF87E4832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490" y="2378210"/>
            <a:ext cx="23050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cterial biofilm pictures">
            <a:extLst>
              <a:ext uri="{FF2B5EF4-FFF2-40B4-BE49-F238E27FC236}">
                <a16:creationId xmlns:a16="http://schemas.microsoft.com/office/drawing/2014/main" id="{9CDFA597-DEF1-4886-B112-EF67700C9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389255"/>
            <a:ext cx="2857500" cy="194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3B60FE-0435-BE7C-EE34-FAC2A302CA43}"/>
              </a:ext>
            </a:extLst>
          </p:cNvPr>
          <p:cNvSpPr txBox="1"/>
          <p:nvPr/>
        </p:nvSpPr>
        <p:spPr>
          <a:xfrm>
            <a:off x="1752600" y="5288281"/>
            <a:ext cx="4572000" cy="369332"/>
          </a:xfrm>
          <a:prstGeom prst="rect">
            <a:avLst/>
          </a:prstGeom>
          <a:noFill/>
        </p:spPr>
        <p:txBody>
          <a:bodyPr wrap="square" rtlCol="0">
            <a:spAutoFit/>
          </a:bodyPr>
          <a:lstStyle/>
          <a:p>
            <a:r>
              <a:rPr lang="en-US" dirty="0"/>
              <a:t>Part 1: What, Where, How, and, Why</a:t>
            </a:r>
          </a:p>
        </p:txBody>
      </p:sp>
    </p:spTree>
    <p:extLst>
      <p:ext uri="{BB962C8B-B14F-4D97-AF65-F5344CB8AC3E}">
        <p14:creationId xmlns:p14="http://schemas.microsoft.com/office/powerpoint/2010/main" val="305954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8" name="Picture 7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325"/>
          <a:stretch/>
        </p:blipFill>
        <p:spPr>
          <a:xfrm flipH="1">
            <a:off x="0" y="1122301"/>
            <a:ext cx="9144000" cy="5750526"/>
          </a:xfrm>
          <a:prstGeom prst="rect">
            <a:avLst/>
          </a:prstGeom>
        </p:spPr>
      </p:pic>
      <p:sp>
        <p:nvSpPr>
          <p:cNvPr id="223238" name="Rectangle 6"/>
          <p:cNvSpPr>
            <a:spLocks noGrp="1" noChangeArrowheads="1"/>
          </p:cNvSpPr>
          <p:nvPr>
            <p:ph type="ctrTitle" idx="4294967295"/>
          </p:nvPr>
        </p:nvSpPr>
        <p:spPr>
          <a:xfrm>
            <a:off x="306801" y="4058125"/>
            <a:ext cx="3604497" cy="972836"/>
          </a:xfrm>
        </p:spPr>
        <p:txBody>
          <a:bodyPr vert="horz" lIns="91440" tIns="45720" rIns="91440" bIns="45720" rtlCol="0" anchor="t">
            <a:normAutofit/>
          </a:bodyPr>
          <a:lstStyle/>
          <a:p>
            <a:pPr defTabSz="914400">
              <a:lnSpc>
                <a:spcPct val="90000"/>
              </a:lnSpc>
            </a:pPr>
            <a:br>
              <a:rPr lang="en-US" sz="3100" kern="1200">
                <a:solidFill>
                  <a:srgbClr val="000000"/>
                </a:solidFill>
                <a:latin typeface="+mj-lt"/>
                <a:ea typeface="+mj-ea"/>
                <a:cs typeface="+mj-cs"/>
                <a:sym typeface="Arial" pitchFamily="34" charset="0"/>
              </a:rPr>
            </a:br>
            <a:endParaRPr lang="en-US" sz="3100" kern="1200">
              <a:solidFill>
                <a:srgbClr val="000000"/>
              </a:solidFill>
              <a:latin typeface="+mj-lt"/>
              <a:ea typeface="+mj-ea"/>
              <a:cs typeface="+mj-cs"/>
              <a:sym typeface="Arial" pitchFamily="34" charset="0"/>
            </a:endParaRPr>
          </a:p>
        </p:txBody>
      </p:sp>
      <p:sp>
        <p:nvSpPr>
          <p:cNvPr id="223239" name="Rectangle 7"/>
          <p:cNvSpPr>
            <a:spLocks noGrp="1" noChangeArrowheads="1"/>
          </p:cNvSpPr>
          <p:nvPr>
            <p:ph type="subTitle" idx="4294967295"/>
          </p:nvPr>
        </p:nvSpPr>
        <p:spPr>
          <a:xfrm>
            <a:off x="307030" y="1752600"/>
            <a:ext cx="3604268" cy="629123"/>
          </a:xfrm>
        </p:spPr>
        <p:txBody>
          <a:bodyPr vert="horz" lIns="91440" tIns="45720" rIns="91440" bIns="45720" rtlCol="0" anchor="b">
            <a:normAutofit/>
          </a:bodyPr>
          <a:lstStyle/>
          <a:p>
            <a:pPr marL="0" indent="0" defTabSz="914400">
              <a:lnSpc>
                <a:spcPct val="90000"/>
              </a:lnSpc>
              <a:spcBef>
                <a:spcPts val="1000"/>
              </a:spcBef>
              <a:buNone/>
            </a:pPr>
            <a:r>
              <a:rPr lang="en-US" sz="2000" b="1" kern="1200" dirty="0">
                <a:solidFill>
                  <a:srgbClr val="FF0000"/>
                </a:solidFill>
                <a:latin typeface="+mn-lt"/>
                <a:ea typeface="+mn-ea"/>
                <a:cs typeface="+mn-cs"/>
                <a:sym typeface="Arial" pitchFamily="34" charset="0"/>
              </a:rPr>
              <a:t>Biofilms in a Healthcare Setting</a:t>
            </a:r>
          </a:p>
        </p:txBody>
      </p:sp>
      <p:sp>
        <p:nvSpPr>
          <p:cNvPr id="8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a:extLst>
              <a:ext uri="{FF2B5EF4-FFF2-40B4-BE49-F238E27FC236}">
                <a16:creationId xmlns:a16="http://schemas.microsoft.com/office/drawing/2014/main" id="{6403B9DE-508F-4A04-8816-4049747937DD}"/>
              </a:ext>
            </a:extLst>
          </p:cNvPr>
          <p:cNvPicPr>
            <a:picLocks noChangeAspect="1"/>
          </p:cNvPicPr>
          <p:nvPr/>
        </p:nvPicPr>
        <p:blipFill>
          <a:blip r:embed="rId4"/>
          <a:stretch>
            <a:fillRect/>
          </a:stretch>
        </p:blipFill>
        <p:spPr>
          <a:xfrm>
            <a:off x="5900163" y="2286000"/>
            <a:ext cx="2734984" cy="3984843"/>
          </a:xfrm>
          <a:prstGeom prst="rect">
            <a:avLst/>
          </a:prstGeom>
        </p:spPr>
      </p:pic>
      <p:sp>
        <p:nvSpPr>
          <p:cNvPr id="2" name="TextBox 1">
            <a:extLst>
              <a:ext uri="{FF2B5EF4-FFF2-40B4-BE49-F238E27FC236}">
                <a16:creationId xmlns:a16="http://schemas.microsoft.com/office/drawing/2014/main" id="{09B5F16F-C7C3-A9B9-6387-246E944D1E5D}"/>
              </a:ext>
            </a:extLst>
          </p:cNvPr>
          <p:cNvSpPr txBox="1"/>
          <p:nvPr/>
        </p:nvSpPr>
        <p:spPr>
          <a:xfrm>
            <a:off x="307030" y="3048000"/>
            <a:ext cx="3604268" cy="1477328"/>
          </a:xfrm>
          <a:prstGeom prst="rect">
            <a:avLst/>
          </a:prstGeom>
          <a:noFill/>
        </p:spPr>
        <p:txBody>
          <a:bodyPr wrap="square" rtlCol="0">
            <a:spAutoFit/>
          </a:bodyPr>
          <a:lstStyle/>
          <a:p>
            <a:r>
              <a:rPr lang="en-US" dirty="0"/>
              <a:t>We study bacteria on a culture plate. In a liquid suspension, or in isolation.</a:t>
            </a:r>
          </a:p>
          <a:p>
            <a:r>
              <a:rPr lang="en-US" dirty="0"/>
              <a:t>That is not how they behave and interact in the real world. </a:t>
            </a:r>
          </a:p>
        </p:txBody>
      </p:sp>
    </p:spTree>
    <p:extLst>
      <p:ext uri="{BB962C8B-B14F-4D97-AF65-F5344CB8AC3E}">
        <p14:creationId xmlns:p14="http://schemas.microsoft.com/office/powerpoint/2010/main" val="1706127667"/>
      </p:ext>
    </p:extLst>
  </p:cSld>
  <p:clrMapOvr>
    <a:masterClrMapping/>
  </p:clrMapOvr>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29694</TotalTime>
  <Words>4669</Words>
  <Application>Microsoft Office PowerPoint</Application>
  <PresentationFormat>On-screen Show (4:3)</PresentationFormat>
  <Paragraphs>450</Paragraphs>
  <Slides>44</Slides>
  <Notes>25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44</vt:i4>
      </vt:variant>
    </vt:vector>
  </HeadingPairs>
  <TitlesOfParts>
    <vt:vector size="60" baseType="lpstr">
      <vt:lpstr>AdvOT07517017</vt:lpstr>
      <vt:lpstr>AdvOT07517017+fb</vt:lpstr>
      <vt:lpstr>Arial</vt:lpstr>
      <vt:lpstr>Arial Rounded MT Bold</vt:lpstr>
      <vt:lpstr>Calibri</vt:lpstr>
      <vt:lpstr>Calibri Light</vt:lpstr>
      <vt:lpstr>CIDFont+F1</vt:lpstr>
      <vt:lpstr>CIDFont+F3</vt:lpstr>
      <vt:lpstr>Courier New</vt:lpstr>
      <vt:lpstr>Imago Book</vt:lpstr>
      <vt:lpstr>Tahoma</vt:lpstr>
      <vt:lpstr>Times New Roman</vt:lpstr>
      <vt:lpstr>Wingdings</vt:lpstr>
      <vt:lpstr>2_Office Theme</vt:lpstr>
      <vt:lpstr>Custom Design</vt:lpstr>
      <vt:lpstr>1_Custom Design</vt:lpstr>
      <vt:lpstr>PowerPoint Presentation</vt:lpstr>
      <vt:lpstr>PowerPoint Presentation</vt:lpstr>
      <vt:lpstr>PowerPoint Presentation</vt:lpstr>
      <vt:lpstr>PowerPoint Presentation</vt:lpstr>
      <vt:lpstr>PowerPoint Presentation</vt:lpstr>
      <vt:lpstr>Objectives</vt:lpstr>
      <vt:lpstr>PowerPoint Presentation</vt:lpstr>
      <vt:lpstr>The next big challenge in Infection Prevention</vt:lpstr>
      <vt:lpstr> </vt:lpstr>
      <vt:lpstr>Biofilms</vt:lpstr>
      <vt:lpstr>Biofilm?</vt:lpstr>
      <vt:lpstr>Why do microorganisms form biofilms?</vt:lpstr>
      <vt:lpstr>Formation of Biofilm</vt:lpstr>
      <vt:lpstr>There are variations  </vt:lpstr>
      <vt:lpstr>PowerPoint Presentation</vt:lpstr>
      <vt:lpstr>Wet-Dry  what is the difference?</vt:lpstr>
      <vt:lpstr>Interesting things  happen in Biofilm</vt:lpstr>
      <vt:lpstr>PowerPoint Presentation</vt:lpstr>
      <vt:lpstr>PowerPoint Presentation</vt:lpstr>
      <vt:lpstr>PowerPoint Presentation</vt:lpstr>
      <vt:lpstr>Special Circumstances</vt:lpstr>
      <vt:lpstr>PowerPoint Presentation</vt:lpstr>
      <vt:lpstr>SHEA/CDC/APIC Recently Published Guidelines on Hand Hygiene</vt:lpstr>
      <vt:lpstr>Disinfecting Drain Lines</vt:lpstr>
      <vt:lpstr>Biofilms on Normally Dry Surfaces</vt:lpstr>
      <vt:lpstr>Biofilms – New Research </vt:lpstr>
      <vt:lpstr>Biofilms – New Research </vt:lpstr>
      <vt:lpstr> Biofilms </vt:lpstr>
      <vt:lpstr>PowerPoint Presentation</vt:lpstr>
      <vt:lpstr>Bacteria in Biofilm Transfers to Healthcare Workers Hands</vt:lpstr>
      <vt:lpstr>The Sheet is Not a Barrier to Transmission</vt:lpstr>
      <vt:lpstr>Registering Disinfectants and Making Efficacy Claims</vt:lpstr>
      <vt:lpstr>US EPA testing based on ASTM E2871</vt:lpstr>
      <vt:lpstr>Not many disinfectants have passed the EPA Biofilm test  to date (October 2023) The EPA has not yet published a convenient list of products </vt:lpstr>
      <vt:lpstr>NaDCC plus 2% Surfactant EPA Testing Against Biofilm</vt:lpstr>
      <vt:lpstr>Testing against biofilm 4300 ppm NaDCC + 2% surfactant</vt:lpstr>
      <vt:lpstr>Dry-surface biofilms and the EPA </vt:lpstr>
      <vt:lpstr>Comparison of Chemical Efficacy Dry Biofilm</vt:lpstr>
      <vt:lpstr>Special Circumstances</vt:lpstr>
      <vt:lpstr> 2019 novel coronavirus (2019-nCoV).</vt:lpstr>
      <vt:lpstr>Candida auris and biofilm</vt:lpstr>
      <vt:lpstr>Summary </vt:lpstr>
      <vt:lpstr>Additional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Ryder</dc:creator>
  <cp:lastModifiedBy>Bryant, Kai A</cp:lastModifiedBy>
  <cp:revision>26</cp:revision>
  <dcterms:created xsi:type="dcterms:W3CDTF">2019-07-17T21:02:31Z</dcterms:created>
  <dcterms:modified xsi:type="dcterms:W3CDTF">2024-04-10T14:47:50Z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0f647f-2cdb-4dca-971d-54654863036f_Enabled">
    <vt:lpwstr>true</vt:lpwstr>
  </property>
  <property fmtid="{D5CDD505-2E9C-101B-9397-08002B2CF9AE}" pid="3" name="MSIP_Label_170f647f-2cdb-4dca-971d-54654863036f_SetDate">
    <vt:lpwstr>2024-04-10T14:47:20Z</vt:lpwstr>
  </property>
  <property fmtid="{D5CDD505-2E9C-101B-9397-08002B2CF9AE}" pid="4" name="MSIP_Label_170f647f-2cdb-4dca-971d-54654863036f_Method">
    <vt:lpwstr>Standard</vt:lpwstr>
  </property>
  <property fmtid="{D5CDD505-2E9C-101B-9397-08002B2CF9AE}" pid="5" name="MSIP_Label_170f647f-2cdb-4dca-971d-54654863036f_Name">
    <vt:lpwstr>170f647f-2cdb-4dca-971d-54654863036f</vt:lpwstr>
  </property>
  <property fmtid="{D5CDD505-2E9C-101B-9397-08002B2CF9AE}" pid="6" name="MSIP_Label_170f647f-2cdb-4dca-971d-54654863036f_SiteId">
    <vt:lpwstr>a2aff3af-b29c-493c-ae8f-b8b1a8e84782</vt:lpwstr>
  </property>
  <property fmtid="{D5CDD505-2E9C-101B-9397-08002B2CF9AE}" pid="7" name="MSIP_Label_170f647f-2cdb-4dca-971d-54654863036f_ActionId">
    <vt:lpwstr>e971428d-b7aa-47b5-8c43-20b36318fe21</vt:lpwstr>
  </property>
  <property fmtid="{D5CDD505-2E9C-101B-9397-08002B2CF9AE}" pid="8" name="MSIP_Label_170f647f-2cdb-4dca-971d-54654863036f_ContentBits">
    <vt:lpwstr>0</vt:lpwstr>
  </property>
</Properties>
</file>