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Lst>
  <p:notesMasterIdLst>
    <p:notesMasterId r:id="rId28"/>
  </p:notesMasterIdLst>
  <p:sldIdLst>
    <p:sldId id="256" r:id="rId4"/>
    <p:sldId id="742" r:id="rId5"/>
    <p:sldId id="568" r:id="rId6"/>
    <p:sldId id="697" r:id="rId7"/>
    <p:sldId id="839" r:id="rId8"/>
    <p:sldId id="698" r:id="rId9"/>
    <p:sldId id="614" r:id="rId10"/>
    <p:sldId id="795" r:id="rId11"/>
    <p:sldId id="847" r:id="rId12"/>
    <p:sldId id="615" r:id="rId13"/>
    <p:sldId id="617" r:id="rId14"/>
    <p:sldId id="848" r:id="rId15"/>
    <p:sldId id="849" r:id="rId16"/>
    <p:sldId id="845" r:id="rId17"/>
    <p:sldId id="788" r:id="rId18"/>
    <p:sldId id="786" r:id="rId19"/>
    <p:sldId id="798" r:id="rId20"/>
    <p:sldId id="649" r:id="rId21"/>
    <p:sldId id="581" r:id="rId22"/>
    <p:sldId id="650" r:id="rId23"/>
    <p:sldId id="584" r:id="rId24"/>
    <p:sldId id="585" r:id="rId25"/>
    <p:sldId id="586" r:id="rId26"/>
    <p:sldId id="70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228"/>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6238" autoAdjust="0"/>
  </p:normalViewPr>
  <p:slideViewPr>
    <p:cSldViewPr>
      <p:cViewPr varScale="1">
        <p:scale>
          <a:sx n="61" d="100"/>
          <a:sy n="61" d="100"/>
        </p:scale>
        <p:origin x="102" y="1194"/>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7</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24</a:t>
            </a:fld>
            <a:endParaRPr lang="en-US"/>
          </a:p>
        </p:txBody>
      </p:sp>
    </p:spTree>
    <p:extLst>
      <p:ext uri="{BB962C8B-B14F-4D97-AF65-F5344CB8AC3E}">
        <p14:creationId xmlns:p14="http://schemas.microsoft.com/office/powerpoint/2010/main" val="29121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8</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16</a:t>
            </a:fld>
            <a:endParaRPr lang="en-US"/>
          </a:p>
        </p:txBody>
      </p:sp>
    </p:spTree>
    <p:extLst>
      <p:ext uri="{BB962C8B-B14F-4D97-AF65-F5344CB8AC3E}">
        <p14:creationId xmlns:p14="http://schemas.microsoft.com/office/powerpoint/2010/main" val="205588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18</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19</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20</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21</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22</a:t>
            </a:fld>
            <a:endParaRPr lang="en-US"/>
          </a:p>
        </p:txBody>
      </p:sp>
    </p:spTree>
    <p:extLst>
      <p:ext uri="{BB962C8B-B14F-4D97-AF65-F5344CB8AC3E}">
        <p14:creationId xmlns:p14="http://schemas.microsoft.com/office/powerpoint/2010/main" val="157240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23</a:t>
            </a:fld>
            <a:endParaRPr lang="en-US"/>
          </a:p>
        </p:txBody>
      </p:sp>
    </p:spTree>
    <p:extLst>
      <p:ext uri="{BB962C8B-B14F-4D97-AF65-F5344CB8AC3E}">
        <p14:creationId xmlns:p14="http://schemas.microsoft.com/office/powerpoint/2010/main" val="384015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19.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hyperlink" Target="https://maxwell.bd.com/sites/law-group/SitePage/228447/trademarks-and-copyrights" TargetMode="External"/><Relationship Id="rId4" Type="http://schemas.openxmlformats.org/officeDocument/2006/relationships/image" Target="../media/image7.png"/><Relationship Id="rId9" Type="http://schemas.openxmlformats.org/officeDocument/2006/relationships/image" Target="../media/image14.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s://maxwell.bd.com/sites/law-group/SitePage/228447/trademarks-and-copyrights" TargetMode="External"/><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21" Type="http://schemas.openxmlformats.org/officeDocument/2006/relationships/hyperlink" Target="https://bd.esko-saas.com/" TargetMode="Externa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hyperlink" Target="https://bd1.sharepoint.com/sites/DesignSystem/BrandBasics/SitePages/Color/Skin-tones.aspx" TargetMode="Externa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Master" Target="../slideMasters/slideMaster2.xml"/><Relationship Id="rId6" Type="http://schemas.openxmlformats.org/officeDocument/2006/relationships/image" Target="../media/image49.svg"/><Relationship Id="rId11" Type="http://schemas.openxmlformats.org/officeDocument/2006/relationships/image" Target="../media/image54.png"/><Relationship Id="rId24" Type="http://schemas.openxmlformats.org/officeDocument/2006/relationships/image" Target="../media/image66.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4.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10;(orang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10;(blu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orang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ue)">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dark gra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ac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10;(blac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osted BD Orange backgroun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ep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Text Shape (Boosted footer)">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 Text Shape (Blue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 Text Shape (Ultraviolet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10"/>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8"/>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21"/>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22"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9/10/2025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6.xml"/><Relationship Id="rId21" Type="http://schemas.openxmlformats.org/officeDocument/2006/relationships/slideLayout" Target="../slideLayouts/slideLayout41.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69"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slideLayout" Target="../slideLayouts/slideLayout59.xml"/><Relationship Id="rId34" Type="http://schemas.openxmlformats.org/officeDocument/2006/relationships/slideLayout" Target="../slideLayouts/slideLayout54.xml"/><Relationship Id="rId50" Type="http://schemas.openxmlformats.org/officeDocument/2006/relationships/slideLayout" Target="../slideLayouts/slideLayout70.xml"/><Relationship Id="rId55"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6" Type="http://schemas.openxmlformats.org/officeDocument/2006/relationships/image" Target="../media/image69.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microsoft.com/office/2007/relationships/hdphoto" Target="../media/hdphoto1.wdp"/><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6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7.png"/><Relationship Id="rId1" Type="http://schemas.openxmlformats.org/officeDocument/2006/relationships/slideLayout" Target="../slideLayouts/slideLayout89.xml"/><Relationship Id="rId4" Type="http://schemas.openxmlformats.org/officeDocument/2006/relationships/hyperlink" Target="https://url.usb.m.mimecastprotect.com/s/tjSZCR8ylzhw8zX8i9fOs19Qw_?domain=forms.g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rl.usb.m.mimecastprotect.com/s/6qs2COJvgwhDPQXPFEfMsGoGaM?domain=forms.gle" TargetMode="External"/><Relationship Id="rId2" Type="http://schemas.openxmlformats.org/officeDocument/2006/relationships/image" Target="../media/image88.pn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forms.gle/sK3HpZhHhbsqpiF4A" TargetMode="External"/><Relationship Id="rId1" Type="http://schemas.openxmlformats.org/officeDocument/2006/relationships/slideLayout" Target="../slideLayouts/slideLayout89.xml"/><Relationship Id="rId5" Type="http://schemas.openxmlformats.org/officeDocument/2006/relationships/image" Target="../media/image91.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hyperlink" Target="https://www.votervoice.net/APICorg/home" TargetMode="External"/><Relationship Id="rId2" Type="http://schemas.openxmlformats.org/officeDocument/2006/relationships/image" Target="../media/image93.pn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hyperlink" Target="https://sdapic.org/2025-chapter-meeting-schedule/" TargetMode="External"/><Relationship Id="rId2" Type="http://schemas.openxmlformats.org/officeDocument/2006/relationships/image" Target="../media/image72.png"/><Relationship Id="rId1" Type="http://schemas.openxmlformats.org/officeDocument/2006/relationships/slideLayout" Target="../slideLayouts/slideLayout8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Layout" Target="../slideLayouts/slideLayout89.xml"/><Relationship Id="rId6" Type="http://schemas.openxmlformats.org/officeDocument/2006/relationships/image" Target="../media/image77.png"/><Relationship Id="rId5" Type="http://schemas.microsoft.com/office/2007/relationships/hdphoto" Target="../media/hdphoto1.wdp"/><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oleObject" Target="../embeddings/oleObject1.bin"/><Relationship Id="rId1" Type="http://schemas.openxmlformats.org/officeDocument/2006/relationships/slideLayout" Target="../slideLayouts/slideLayout89.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9.xml"/><Relationship Id="rId5" Type="http://schemas.openxmlformats.org/officeDocument/2006/relationships/image" Target="../media/image86.pn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1069848" y="3352800"/>
            <a:ext cx="7891272" cy="1069848"/>
          </a:xfrm>
        </p:spPr>
        <p:txBody>
          <a:bodyPr/>
          <a:lstStyle/>
          <a:p>
            <a:r>
              <a:rPr lang="en-US" b="1" dirty="0"/>
              <a:t>September 10th 2025 – 12:00 pm PST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24C04-AAE2-CD32-3ED1-C309D1AFF2E2}"/>
              </a:ext>
            </a:extLst>
          </p:cNvPr>
          <p:cNvPicPr>
            <a:picLocks noChangeAspect="1"/>
          </p:cNvPicPr>
          <p:nvPr/>
        </p:nvPicPr>
        <p:blipFill>
          <a:blip r:embed="rId2"/>
          <a:stretch>
            <a:fillRect/>
          </a:stretch>
        </p:blipFill>
        <p:spPr>
          <a:xfrm>
            <a:off x="78295" y="723900"/>
            <a:ext cx="8968588" cy="5973568"/>
          </a:xfrm>
          <a:prstGeom prst="rect">
            <a:avLst/>
          </a:prstGeom>
        </p:spPr>
      </p:pic>
      <p:sp>
        <p:nvSpPr>
          <p:cNvPr id="6" name="TextBox 5">
            <a:extLst>
              <a:ext uri="{FF2B5EF4-FFF2-40B4-BE49-F238E27FC236}">
                <a16:creationId xmlns:a16="http://schemas.microsoft.com/office/drawing/2014/main" id="{2446D51C-52B0-42B1-C678-4EE41A29B454}"/>
              </a:ext>
            </a:extLst>
          </p:cNvPr>
          <p:cNvSpPr txBox="1"/>
          <p:nvPr/>
        </p:nvSpPr>
        <p:spPr>
          <a:xfrm>
            <a:off x="9158068" y="325437"/>
            <a:ext cx="2843432" cy="3693319"/>
          </a:xfrm>
          <a:prstGeom prst="rect">
            <a:avLst/>
          </a:prstGeom>
          <a:solidFill>
            <a:srgbClr val="FFC000"/>
          </a:solidFill>
        </p:spPr>
        <p:txBody>
          <a:bodyPr wrap="square" rtlCol="0">
            <a:spAutoFit/>
          </a:bodyPr>
          <a:lstStyle/>
          <a:p>
            <a:r>
              <a:rPr lang="en-US" dirty="0"/>
              <a:t>Aug 13, 2025 email sent to SDIC  APIC Chapter </a:t>
            </a:r>
            <a:r>
              <a:rPr lang="en-US" u="sng" dirty="0"/>
              <a:t>Google Form for </a:t>
            </a:r>
            <a:r>
              <a:rPr lang="en-US" dirty="0"/>
              <a:t>Nominations. </a:t>
            </a:r>
          </a:p>
          <a:p>
            <a:endParaRPr lang="en-US" dirty="0"/>
          </a:p>
          <a:p>
            <a:r>
              <a:rPr lang="en-US" dirty="0"/>
              <a:t>We encourage everyone to </a:t>
            </a:r>
            <a:r>
              <a:rPr lang="en-US" dirty="0" err="1"/>
              <a:t>to</a:t>
            </a:r>
            <a:r>
              <a:rPr lang="en-US" dirty="0"/>
              <a:t> nominate an IP</a:t>
            </a:r>
          </a:p>
          <a:p>
            <a:endParaRPr lang="en-US" dirty="0"/>
          </a:p>
          <a:p>
            <a:r>
              <a:rPr lang="en-US" dirty="0"/>
              <a:t>Anticipated END date is NOV 19</a:t>
            </a:r>
            <a:r>
              <a:rPr lang="en-US" baseline="30000" dirty="0"/>
              <a:t>th</a:t>
            </a:r>
            <a:r>
              <a:rPr lang="en-US" dirty="0"/>
              <a:t>. </a:t>
            </a:r>
          </a:p>
          <a:p>
            <a:endParaRPr lang="en-US" dirty="0"/>
          </a:p>
          <a:p>
            <a:r>
              <a:rPr lang="en-US" dirty="0"/>
              <a:t>Awards will be announced at our Winter Holiday Party </a:t>
            </a:r>
          </a:p>
        </p:txBody>
      </p:sp>
      <p:pic>
        <p:nvPicPr>
          <p:cNvPr id="8" name="Picture 7">
            <a:extLst>
              <a:ext uri="{FF2B5EF4-FFF2-40B4-BE49-F238E27FC236}">
                <a16:creationId xmlns:a16="http://schemas.microsoft.com/office/drawing/2014/main" id="{47496B4A-4395-9CE1-E06D-5A049CD95E53}"/>
              </a:ext>
            </a:extLst>
          </p:cNvPr>
          <p:cNvPicPr>
            <a:picLocks noChangeAspect="1"/>
          </p:cNvPicPr>
          <p:nvPr/>
        </p:nvPicPr>
        <p:blipFill>
          <a:blip r:embed="rId3"/>
          <a:srcRect l="7004" t="10256" r="9818" b="9258"/>
          <a:stretch/>
        </p:blipFill>
        <p:spPr>
          <a:xfrm rot="20870090">
            <a:off x="9855298" y="4588050"/>
            <a:ext cx="1448972" cy="1270475"/>
          </a:xfrm>
          <a:prstGeom prst="rect">
            <a:avLst/>
          </a:prstGeom>
        </p:spPr>
      </p:pic>
      <p:sp>
        <p:nvSpPr>
          <p:cNvPr id="9" name="TextBox 8">
            <a:extLst>
              <a:ext uri="{FF2B5EF4-FFF2-40B4-BE49-F238E27FC236}">
                <a16:creationId xmlns:a16="http://schemas.microsoft.com/office/drawing/2014/main" id="{A3B095CB-1ECB-FDFD-3C74-60F03B8089BC}"/>
              </a:ext>
            </a:extLst>
          </p:cNvPr>
          <p:cNvSpPr txBox="1"/>
          <p:nvPr/>
        </p:nvSpPr>
        <p:spPr>
          <a:xfrm>
            <a:off x="1197122" y="130369"/>
            <a:ext cx="7718278" cy="369332"/>
          </a:xfrm>
          <a:prstGeom prst="rect">
            <a:avLst/>
          </a:prstGeom>
          <a:noFill/>
        </p:spPr>
        <p:txBody>
          <a:bodyPr wrap="square" rtlCol="0">
            <a:spAutoFit/>
          </a:bodyPr>
          <a:lstStyle/>
          <a:p>
            <a:r>
              <a:rPr lang="en-US" b="1" dirty="0">
                <a:solidFill>
                  <a:schemeClr val="accent2">
                    <a:lumMod val="50000"/>
                  </a:schemeClr>
                </a:solidFill>
              </a:rPr>
              <a:t>Nominating &amp; Awards Report  </a:t>
            </a:r>
            <a:r>
              <a:rPr lang="it-IT" sz="1800" dirty="0"/>
              <a:t>Claudia Sanchez Goad &amp; Lisa Mattia</a:t>
            </a:r>
            <a:endParaRPr lang="en-US" dirty="0"/>
          </a:p>
        </p:txBody>
      </p:sp>
      <p:graphicFrame>
        <p:nvGraphicFramePr>
          <p:cNvPr id="2" name="Table 1">
            <a:extLst>
              <a:ext uri="{FF2B5EF4-FFF2-40B4-BE49-F238E27FC236}">
                <a16:creationId xmlns:a16="http://schemas.microsoft.com/office/drawing/2014/main" id="{4599D3F5-A4F5-4ED0-CC66-86B7C591DF2B}"/>
              </a:ext>
            </a:extLst>
          </p:cNvPr>
          <p:cNvGraphicFramePr>
            <a:graphicFrameLocks noGrp="1"/>
          </p:cNvGraphicFramePr>
          <p:nvPr/>
        </p:nvGraphicFramePr>
        <p:xfrm>
          <a:off x="9737702" y="6532563"/>
          <a:ext cx="2263798" cy="344805"/>
        </p:xfrm>
        <a:graphic>
          <a:graphicData uri="http://schemas.openxmlformats.org/drawingml/2006/table">
            <a:tbl>
              <a:tblPr firstRow="1" firstCol="1" bandRow="1">
                <a:tableStyleId>{5C22544A-7EE6-4342-B048-85BDC9FD1C3A}</a:tableStyleId>
              </a:tblPr>
              <a:tblGrid>
                <a:gridCol w="2263798">
                  <a:extLst>
                    <a:ext uri="{9D8B030D-6E8A-4147-A177-3AD203B41FA5}">
                      <a16:colId xmlns:a16="http://schemas.microsoft.com/office/drawing/2014/main" val="4274254130"/>
                    </a:ext>
                  </a:extLst>
                </a:gridCol>
              </a:tblGrid>
              <a:tr h="190500">
                <a:tc>
                  <a:txBody>
                    <a:bodyPr/>
                    <a:lstStyle/>
                    <a:p>
                      <a:pPr marL="0" marR="0">
                        <a:spcBef>
                          <a:spcPts val="0"/>
                        </a:spcBef>
                        <a:spcAft>
                          <a:spcPts val="0"/>
                        </a:spcAft>
                      </a:pPr>
                      <a:r>
                        <a:rPr lang="en-US" sz="1100" u="sng" dirty="0">
                          <a:solidFill>
                            <a:schemeClr val="tx1">
                              <a:lumMod val="75000"/>
                              <a:lumOff val="25000"/>
                            </a:schemeClr>
                          </a:solidFill>
                          <a:effectLst/>
                          <a:hlinkClick r:id="rId4">
                            <a:extLst>
                              <a:ext uri="{A12FA001-AC4F-418D-AE19-62706E023703}">
                                <ahyp:hlinkClr xmlns:ahyp="http://schemas.microsoft.com/office/drawing/2018/hyperlinkcolor" val="tx"/>
                              </a:ext>
                            </a:extLst>
                          </a:hlinkClick>
                        </a:rPr>
                        <a:t>2025 SD APIC IP Recognition Awards Nomination Form</a:t>
                      </a:r>
                      <a:endParaRPr lang="en-US" sz="1200" dirty="0">
                        <a:solidFill>
                          <a:schemeClr val="tx1">
                            <a:lumMod val="75000"/>
                            <a:lumOff val="25000"/>
                          </a:schemeClr>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tc>
                <a:extLst>
                  <a:ext uri="{0D108BD9-81ED-4DB2-BD59-A6C34878D82A}">
                    <a16:rowId xmlns:a16="http://schemas.microsoft.com/office/drawing/2014/main" val="452082324"/>
                  </a:ext>
                </a:extLst>
              </a:tr>
            </a:tbl>
          </a:graphicData>
        </a:graphic>
      </p:graphicFrame>
      <p:sp>
        <p:nvSpPr>
          <p:cNvPr id="7" name="TextBox 6">
            <a:extLst>
              <a:ext uri="{FF2B5EF4-FFF2-40B4-BE49-F238E27FC236}">
                <a16:creationId xmlns:a16="http://schemas.microsoft.com/office/drawing/2014/main" id="{E1276D04-B3E2-2356-9E78-2F5302961401}"/>
              </a:ext>
            </a:extLst>
          </p:cNvPr>
          <p:cNvSpPr txBox="1"/>
          <p:nvPr/>
        </p:nvSpPr>
        <p:spPr>
          <a:xfrm>
            <a:off x="9348568" y="5767661"/>
            <a:ext cx="2843432" cy="646331"/>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Times New Roman" panose="02020603050405020304" pitchFamily="18" charset="0"/>
                <a:hlinkClick r:id="rId4"/>
              </a:rPr>
              <a:t>2025 SD APIC IP Recognition Awards Nomination Form</a:t>
            </a:r>
            <a:endParaRPr lang="en-US" dirty="0"/>
          </a:p>
        </p:txBody>
      </p:sp>
    </p:spTree>
    <p:extLst>
      <p:ext uri="{BB962C8B-B14F-4D97-AF65-F5344CB8AC3E}">
        <p14:creationId xmlns:p14="http://schemas.microsoft.com/office/powerpoint/2010/main" val="198127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3D1FB-56E0-A9FB-DC29-8B03D725D04E}"/>
              </a:ext>
            </a:extLst>
          </p:cNvPr>
          <p:cNvPicPr>
            <a:picLocks noChangeAspect="1"/>
          </p:cNvPicPr>
          <p:nvPr/>
        </p:nvPicPr>
        <p:blipFill>
          <a:blip r:embed="rId2"/>
          <a:stretch>
            <a:fillRect/>
          </a:stretch>
        </p:blipFill>
        <p:spPr>
          <a:xfrm>
            <a:off x="1951264" y="509031"/>
            <a:ext cx="8686799" cy="6209270"/>
          </a:xfrm>
          <a:prstGeom prst="rect">
            <a:avLst/>
          </a:prstGeom>
        </p:spPr>
      </p:pic>
      <p:sp>
        <p:nvSpPr>
          <p:cNvPr id="4" name="TextBox 3">
            <a:extLst>
              <a:ext uri="{FF2B5EF4-FFF2-40B4-BE49-F238E27FC236}">
                <a16:creationId xmlns:a16="http://schemas.microsoft.com/office/drawing/2014/main" id="{92E6A870-13C1-1C5C-32C2-959A1BA00ACF}"/>
              </a:ext>
            </a:extLst>
          </p:cNvPr>
          <p:cNvSpPr txBox="1"/>
          <p:nvPr/>
        </p:nvSpPr>
        <p:spPr>
          <a:xfrm>
            <a:off x="306471" y="139699"/>
            <a:ext cx="11136229" cy="369332"/>
          </a:xfrm>
          <a:prstGeom prst="rect">
            <a:avLst/>
          </a:prstGeom>
          <a:noFill/>
        </p:spPr>
        <p:txBody>
          <a:bodyPr wrap="square" rtlCol="0">
            <a:spAutoFit/>
          </a:bodyPr>
          <a:lstStyle/>
          <a:p>
            <a:r>
              <a:rPr lang="en-US" b="1" dirty="0">
                <a:solidFill>
                  <a:schemeClr val="accent2">
                    <a:lumMod val="50000"/>
                  </a:schemeClr>
                </a:solidFill>
              </a:rPr>
              <a:t>Nominating &amp; Awards Report  </a:t>
            </a:r>
            <a:r>
              <a:rPr lang="it-IT" sz="1800" dirty="0"/>
              <a:t>Claudia Sanchez Goad &amp; Lisa Mattia</a:t>
            </a:r>
            <a:endParaRPr lang="en-US" dirty="0"/>
          </a:p>
        </p:txBody>
      </p:sp>
      <p:sp>
        <p:nvSpPr>
          <p:cNvPr id="6" name="TextBox 5">
            <a:extLst>
              <a:ext uri="{FF2B5EF4-FFF2-40B4-BE49-F238E27FC236}">
                <a16:creationId xmlns:a16="http://schemas.microsoft.com/office/drawing/2014/main" id="{C9FE048B-8240-1766-CB5A-4028AE418ED9}"/>
              </a:ext>
            </a:extLst>
          </p:cNvPr>
          <p:cNvSpPr txBox="1"/>
          <p:nvPr/>
        </p:nvSpPr>
        <p:spPr>
          <a:xfrm>
            <a:off x="2017194" y="5019683"/>
            <a:ext cx="6094638" cy="1292662"/>
          </a:xfrm>
          <a:prstGeom prst="rect">
            <a:avLst/>
          </a:prstGeom>
          <a:noFill/>
        </p:spPr>
        <p:txBody>
          <a:bodyPr wrap="square">
            <a:spAutoFit/>
          </a:bodyPr>
          <a:lstStyle/>
          <a:p>
            <a:pPr marL="0" marR="0">
              <a:spcBef>
                <a:spcPts val="0"/>
              </a:spcBef>
              <a:spcAft>
                <a:spcPts val="0"/>
              </a:spcAft>
            </a:pPr>
            <a:r>
              <a:rPr lang="en-US" sz="2000" dirty="0">
                <a:effectLst/>
                <a:latin typeface="Aptos" panose="020B0004020202020204" pitchFamily="34" charset="0"/>
                <a:ea typeface="Times New Roman" panose="02020603050405020304" pitchFamily="18" charset="0"/>
                <a:cs typeface="Aptos" panose="020B0004020202020204" pitchFamily="34" charset="0"/>
              </a:rPr>
              <a:t>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SD APIC 2026 BOD Nominations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4000" dirty="0">
                <a:effectLst/>
                <a:latin typeface="Aptos" panose="020B0004020202020204" pitchFamily="34" charset="0"/>
                <a:ea typeface="Times New Roman" panose="02020603050405020304" pitchFamily="18" charset="0"/>
                <a:cs typeface="Aptos" panose="020B0004020202020204" pitchFamily="34" charset="0"/>
              </a:rPr>
              <a:t>      </a:t>
            </a:r>
            <a:r>
              <a:rPr lang="en-US" sz="40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4146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4890" y="102348"/>
            <a:ext cx="6401347" cy="1439341"/>
          </a:xfrm>
        </p:spPr>
        <p:txBody>
          <a:bodyPr rtlCol="0">
            <a:normAutofit/>
          </a:bodyPr>
          <a:lstStyle/>
          <a:p>
            <a:pPr>
              <a:defRPr/>
            </a:pPr>
            <a:r>
              <a:rPr lang="en-US" dirty="0"/>
              <a:t>Social Report</a:t>
            </a:r>
            <a:br>
              <a:rPr lang="en-US" b="1" dirty="0">
                <a:solidFill>
                  <a:schemeClr val="accent2">
                    <a:lumMod val="50000"/>
                  </a:schemeClr>
                </a:solidFill>
              </a:rPr>
            </a:br>
            <a:r>
              <a:rPr lang="en-US" sz="2800" dirty="0"/>
              <a:t>Latrice Jackson-Washington, Christian Andaya</a:t>
            </a:r>
            <a:endParaRPr lang="en-US" sz="3200" dirty="0"/>
          </a:p>
        </p:txBody>
      </p:sp>
      <p:sp>
        <p:nvSpPr>
          <p:cNvPr id="8" name="Rectangle 7"/>
          <p:cNvSpPr/>
          <p:nvPr/>
        </p:nvSpPr>
        <p:spPr>
          <a:xfrm>
            <a:off x="1125638" y="2000794"/>
            <a:ext cx="9829800" cy="923330"/>
          </a:xfrm>
          <a:prstGeom prst="rect">
            <a:avLst/>
          </a:prstGeom>
          <a:noFill/>
        </p:spPr>
        <p:txBody>
          <a:bodyPr wrap="square" lIns="91440" tIns="45720" rIns="91440" bIns="45720">
            <a:spAutoFit/>
          </a:bodyPr>
          <a:lstStyle/>
          <a:p>
            <a:pPr algn="ctr"/>
            <a:r>
              <a:rPr lang="en-US" sz="5400" b="1" cap="none" spc="0" dirty="0">
                <a:ln w="22225">
                  <a:solidFill>
                    <a:schemeClr val="tx1"/>
                  </a:solidFill>
                  <a:prstDash val="solid"/>
                </a:ln>
                <a:solidFill>
                  <a:srgbClr val="7AE927"/>
                </a:solidFill>
                <a:effectLst/>
              </a:rPr>
              <a:t>Holiday Charity Event 2025 </a:t>
            </a:r>
          </a:p>
        </p:txBody>
      </p:sp>
      <p:sp>
        <p:nvSpPr>
          <p:cNvPr id="4" name="Rectangle 3"/>
          <p:cNvSpPr/>
          <p:nvPr/>
        </p:nvSpPr>
        <p:spPr>
          <a:xfrm>
            <a:off x="3882736" y="1414290"/>
            <a:ext cx="4315604" cy="769441"/>
          </a:xfrm>
          <a:prstGeom prst="rect">
            <a:avLst/>
          </a:prstGeom>
          <a:noFill/>
        </p:spPr>
        <p:txBody>
          <a:bodyPr wrap="none" lIns="91440" tIns="45720" rIns="91440" bIns="45720">
            <a:spAutoFit/>
          </a:bodyPr>
          <a:lstStyle/>
          <a:p>
            <a:pPr algn="ctr"/>
            <a:r>
              <a:rPr lang="en-US" sz="4400" dirty="0">
                <a:ln w="0"/>
                <a:solidFill>
                  <a:srgbClr val="0091C4"/>
                </a:solidFill>
                <a:effectLst>
                  <a:outerShdw blurRad="38100" dist="19050" dir="2700000" algn="tl" rotWithShape="0">
                    <a:schemeClr val="dk1">
                      <a:alpha val="40000"/>
                    </a:schemeClr>
                  </a:outerShdw>
                </a:effectLst>
              </a:rPr>
              <a:t>Coming Soon!!! </a:t>
            </a:r>
          </a:p>
        </p:txBody>
      </p:sp>
      <p:sp>
        <p:nvSpPr>
          <p:cNvPr id="7" name="TextBox 6"/>
          <p:cNvSpPr txBox="1"/>
          <p:nvPr/>
        </p:nvSpPr>
        <p:spPr>
          <a:xfrm>
            <a:off x="2089265" y="3402493"/>
            <a:ext cx="8001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On September 2</a:t>
            </a:r>
            <a:r>
              <a:rPr lang="en-US" baseline="30000" dirty="0"/>
              <a:t>nd</a:t>
            </a:r>
            <a:r>
              <a:rPr lang="en-US" dirty="0"/>
              <a:t>, 2025  - Holiday Party Planning 2025 Survey was emailed and includes: </a:t>
            </a:r>
          </a:p>
          <a:p>
            <a:pPr marL="742950" lvl="1" indent="-285750">
              <a:buFont typeface="Arial" panose="020B0604020202020204" pitchFamily="34" charset="0"/>
              <a:buChar char="•"/>
            </a:pPr>
            <a:r>
              <a:rPr lang="en-US" dirty="0"/>
              <a:t>Event date preference </a:t>
            </a:r>
          </a:p>
          <a:p>
            <a:pPr marL="742950" lvl="1" indent="-285750">
              <a:buFont typeface="Arial" panose="020B0604020202020204" pitchFamily="34" charset="0"/>
              <a:buChar char="•"/>
            </a:pPr>
            <a:r>
              <a:rPr lang="en-US" dirty="0"/>
              <a:t>Any recommendations you may have for this year’s Charity</a:t>
            </a:r>
          </a:p>
        </p:txBody>
      </p:sp>
      <p:sp>
        <p:nvSpPr>
          <p:cNvPr id="10" name="Rectangle 9"/>
          <p:cNvSpPr/>
          <p:nvPr/>
        </p:nvSpPr>
        <p:spPr>
          <a:xfrm>
            <a:off x="3575760" y="2819250"/>
            <a:ext cx="4929555" cy="461665"/>
          </a:xfrm>
          <a:prstGeom prst="rect">
            <a:avLst/>
          </a:prstGeom>
        </p:spPr>
        <p:txBody>
          <a:bodyPr wrap="none">
            <a:spAutoFit/>
          </a:bodyPr>
          <a:lstStyle/>
          <a:p>
            <a:r>
              <a:rPr lang="en-US" sz="2400" b="1" dirty="0">
                <a:solidFill>
                  <a:srgbClr val="202124"/>
                </a:solidFill>
                <a:latin typeface="docs-Roboto"/>
              </a:rPr>
              <a:t>Location: Il Fornaio in Coronado</a:t>
            </a:r>
            <a:endParaRPr lang="en-US" sz="2400" dirty="0"/>
          </a:p>
        </p:txBody>
      </p:sp>
      <p:sp>
        <p:nvSpPr>
          <p:cNvPr id="20" name="Rectangle 19"/>
          <p:cNvSpPr/>
          <p:nvPr/>
        </p:nvSpPr>
        <p:spPr>
          <a:xfrm>
            <a:off x="76200" y="6086825"/>
            <a:ext cx="5635779" cy="846386"/>
          </a:xfrm>
          <a:prstGeom prst="rect">
            <a:avLst/>
          </a:prstGeom>
        </p:spPr>
        <p:txBody>
          <a:bodyPr wrap="square">
            <a:spAutoFit/>
          </a:bodyPr>
          <a:lstStyle/>
          <a:p>
            <a:r>
              <a:rPr lang="en-US" dirty="0">
                <a:solidFill>
                  <a:srgbClr val="202124"/>
                </a:solidFill>
                <a:latin typeface="docs-Roboto"/>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r>
              <a:rPr lang="en-US" sz="1100" u="sng" dirty="0">
                <a:solidFill>
                  <a:srgbClr val="0070C0"/>
                </a:solidFill>
                <a:latin typeface="docs-Roboto"/>
                <a:ea typeface="Calibri" panose="020F0502020204030204" pitchFamily="34" charset="0"/>
                <a:hlinkClick r:id="rId2"/>
              </a:rPr>
              <a:t>https://forms.gle/sK3HpZhHhbsqpiF4A</a:t>
            </a:r>
            <a:endParaRPr lang="en-US" sz="1100" dirty="0">
              <a:solidFill>
                <a:srgbClr val="0070C0"/>
              </a:solidFill>
              <a:latin typeface="Times New Roman" panose="02020603050405020304" pitchFamily="18" charset="0"/>
              <a:ea typeface="Calibri" panose="020F0502020204030204" pitchFamily="34" charset="0"/>
            </a:endParaRPr>
          </a:p>
          <a:p>
            <a:r>
              <a:rPr lang="en-US" sz="2000" dirty="0">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p:txBody>
      </p:sp>
      <p:pic>
        <p:nvPicPr>
          <p:cNvPr id="21" name="Picture 20"/>
          <p:cNvPicPr>
            <a:picLocks noChangeAspect="1"/>
          </p:cNvPicPr>
          <p:nvPr/>
        </p:nvPicPr>
        <p:blipFill>
          <a:blip r:embed="rId3"/>
          <a:stretch>
            <a:fillRect/>
          </a:stretch>
        </p:blipFill>
        <p:spPr>
          <a:xfrm>
            <a:off x="3549563" y="4724400"/>
            <a:ext cx="4572000" cy="2009670"/>
          </a:xfrm>
          <a:prstGeom prst="rect">
            <a:avLst/>
          </a:prstGeom>
        </p:spPr>
      </p:pic>
      <p:pic>
        <p:nvPicPr>
          <p:cNvPr id="22" name="Picture 21"/>
          <p:cNvPicPr>
            <a:picLocks noChangeAspect="1"/>
          </p:cNvPicPr>
          <p:nvPr/>
        </p:nvPicPr>
        <p:blipFill>
          <a:blip r:embed="rId4"/>
          <a:stretch>
            <a:fillRect/>
          </a:stretch>
        </p:blipFill>
        <p:spPr>
          <a:xfrm>
            <a:off x="10323758" y="1419035"/>
            <a:ext cx="1158579" cy="502326"/>
          </a:xfrm>
          <a:prstGeom prst="rect">
            <a:avLst/>
          </a:prstGeom>
        </p:spPr>
      </p:pic>
      <p:pic>
        <p:nvPicPr>
          <p:cNvPr id="25" name="Picture 24"/>
          <p:cNvPicPr>
            <a:picLocks noChangeAspect="1"/>
          </p:cNvPicPr>
          <p:nvPr/>
        </p:nvPicPr>
        <p:blipFill>
          <a:blip r:embed="rId5"/>
          <a:stretch>
            <a:fillRect/>
          </a:stretch>
        </p:blipFill>
        <p:spPr>
          <a:xfrm flipH="1">
            <a:off x="10090265" y="326094"/>
            <a:ext cx="1625567" cy="1092941"/>
          </a:xfrm>
          <a:prstGeom prst="rect">
            <a:avLst/>
          </a:prstGeom>
        </p:spPr>
      </p:pic>
    </p:spTree>
    <p:extLst>
      <p:ext uri="{BB962C8B-B14F-4D97-AF65-F5344CB8AC3E}">
        <p14:creationId xmlns:p14="http://schemas.microsoft.com/office/powerpoint/2010/main" val="106206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Treasurer Report</a:t>
            </a:r>
            <a:br>
              <a:rPr lang="en-US" b="1" dirty="0">
                <a:solidFill>
                  <a:schemeClr val="accent2">
                    <a:lumMod val="50000"/>
                  </a:schemeClr>
                </a:solidFill>
              </a:rPr>
            </a:br>
            <a:r>
              <a:rPr lang="en-US" sz="2800" dirty="0"/>
              <a:t>Kristyn Schumacher, Kim Delahanty</a:t>
            </a:r>
            <a:endParaRPr lang="en-US" sz="3200" dirty="0"/>
          </a:p>
        </p:txBody>
      </p:sp>
      <p:pic>
        <p:nvPicPr>
          <p:cNvPr id="7" name="Content Placeholder 6">
            <a:extLst>
              <a:ext uri="{FF2B5EF4-FFF2-40B4-BE49-F238E27FC236}">
                <a16:creationId xmlns:a16="http://schemas.microsoft.com/office/drawing/2014/main" id="{46B30CCC-4760-4A43-90BE-3E910F6D1144}"/>
              </a:ext>
            </a:extLst>
          </p:cNvPr>
          <p:cNvPicPr>
            <a:picLocks noGrp="1" noChangeAspect="1"/>
          </p:cNvPicPr>
          <p:nvPr>
            <p:ph idx="1"/>
          </p:nvPr>
        </p:nvPicPr>
        <p:blipFill>
          <a:blip r:embed="rId2"/>
          <a:stretch>
            <a:fillRect/>
          </a:stretch>
        </p:blipFill>
        <p:spPr>
          <a:xfrm>
            <a:off x="3405930" y="1776950"/>
            <a:ext cx="5645791" cy="4944539"/>
          </a:xfrm>
        </p:spPr>
      </p:pic>
    </p:spTree>
    <p:extLst>
      <p:ext uri="{BB962C8B-B14F-4D97-AF65-F5344CB8AC3E}">
        <p14:creationId xmlns:p14="http://schemas.microsoft.com/office/powerpoint/2010/main" val="342355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rtlCol="0">
            <a:normAutofit/>
          </a:bodyPr>
          <a:lstStyle/>
          <a:p>
            <a:pPr>
              <a:defRPr/>
            </a:pPr>
            <a:r>
              <a:rPr lang="en-US"/>
              <a:t>Membership Report </a:t>
            </a:r>
            <a:br>
              <a:rPr lang="en-US"/>
            </a:br>
            <a:r>
              <a:rPr lang="en-US" sz="3200"/>
              <a:t>Josie CandelariA</a:t>
            </a:r>
            <a:endParaRPr lang="en-US" sz="3200" dirty="0"/>
          </a:p>
        </p:txBody>
      </p:sp>
      <p:sp>
        <p:nvSpPr>
          <p:cNvPr id="4" name="Content Placeholder 3">
            <a:extLst>
              <a:ext uri="{FF2B5EF4-FFF2-40B4-BE49-F238E27FC236}">
                <a16:creationId xmlns:a16="http://schemas.microsoft.com/office/drawing/2014/main" id="{73178A59-27DF-C530-8A54-9173B1A49C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849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Legislative Rep Report</a:t>
            </a:r>
            <a:br>
              <a:rPr lang="en-US" b="1" dirty="0">
                <a:solidFill>
                  <a:schemeClr val="accent2">
                    <a:lumMod val="50000"/>
                  </a:schemeClr>
                </a:solidFill>
              </a:rPr>
            </a:br>
            <a:r>
              <a:rPr lang="en-US" sz="2800" dirty="0"/>
              <a:t>Cheryl </a:t>
            </a:r>
            <a:r>
              <a:rPr lang="en-US" sz="2800" dirty="0" err="1"/>
              <a:t>Karn</a:t>
            </a:r>
            <a:endParaRPr lang="en-US" sz="3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0944" y="152400"/>
            <a:ext cx="4581056" cy="1219200"/>
          </a:xfrm>
          <a:prstGeom prst="rect">
            <a:avLst/>
          </a:prstGeom>
        </p:spPr>
      </p:pic>
      <p:sp>
        <p:nvSpPr>
          <p:cNvPr id="2" name="Content Placeholder 6">
            <a:extLst>
              <a:ext uri="{FF2B5EF4-FFF2-40B4-BE49-F238E27FC236}">
                <a16:creationId xmlns:a16="http://schemas.microsoft.com/office/drawing/2014/main" id="{37A405DB-C1A8-A1E8-451F-D092FF508467}"/>
              </a:ext>
            </a:extLst>
          </p:cNvPr>
          <p:cNvSpPr>
            <a:spLocks noGrp="1"/>
          </p:cNvSpPr>
          <p:nvPr>
            <p:ph idx="1"/>
          </p:nvPr>
        </p:nvSpPr>
        <p:spPr>
          <a:xfrm>
            <a:off x="1069975" y="2120900"/>
            <a:ext cx="10058400" cy="4252913"/>
          </a:xfrm>
        </p:spPr>
        <p:txBody>
          <a:bodyPr>
            <a:normAutofit/>
          </a:bodyPr>
          <a:lstStyle/>
          <a:p>
            <a:r>
              <a:rPr lang="en-US" sz="18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Senate Bill 317 – Wastewater Surveillance</a:t>
            </a:r>
          </a:p>
          <a:p>
            <a:pPr lvl="1"/>
            <a:r>
              <a:rPr lang="en-US" sz="16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Passed first chamber</a:t>
            </a:r>
          </a:p>
          <a:p>
            <a:pPr lvl="1"/>
            <a:r>
              <a:rPr lang="en-US" sz="1600" b="1" dirty="0">
                <a:latin typeface="Franklin Gothic Book" panose="020B0503020102020204" pitchFamily="34" charset="0"/>
              </a:rPr>
              <a:t>This bill would require the State Department of Public Health, in consultation with participating wastewater treatment facilities, local health departments, and other subject matter experts, to maintain the Cal-</a:t>
            </a:r>
            <a:r>
              <a:rPr lang="en-US" sz="1600" b="1" dirty="0" err="1">
                <a:latin typeface="Franklin Gothic Book" panose="020B0503020102020204" pitchFamily="34" charset="0"/>
              </a:rPr>
              <a:t>SuWers</a:t>
            </a:r>
            <a:r>
              <a:rPr lang="en-US" sz="1600" b="1" dirty="0">
                <a:latin typeface="Franklin Gothic Book" panose="020B0503020102020204" pitchFamily="34" charset="0"/>
              </a:rPr>
              <a:t> network to test, as appropriate for public health use, for pathogens, toxins, or other public health indicators in wastewater.</a:t>
            </a:r>
          </a:p>
          <a:p>
            <a:pPr lvl="1"/>
            <a:endParaRPr lang="en-US" sz="18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endParaRPr>
          </a:p>
          <a:p>
            <a:r>
              <a:rPr lang="en-US" sz="18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APIC Action Center (sign up for alerts) </a:t>
            </a:r>
          </a:p>
          <a:p>
            <a:pPr lvl="1"/>
            <a:r>
              <a:rPr lang="en-US" sz="16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hlinkClick r:id="rId3"/>
              </a:rPr>
              <a:t>https://www.votervoice.net/APICorg/home</a:t>
            </a:r>
            <a:r>
              <a:rPr lang="en-US" sz="16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 </a:t>
            </a:r>
          </a:p>
          <a:p>
            <a:pPr lvl="2"/>
            <a:r>
              <a:rPr lang="en-US" sz="14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APIC supporting efforts along with other health, medical, science, and public health organizations calling for Secretary Kennedy’s resignation after he removed CDC Director Dr. Susan Monarez from her position due to her refusal to endorse non-scientific vaccine recommendations</a:t>
            </a:r>
          </a:p>
          <a:p>
            <a:pPr lvl="2"/>
            <a:r>
              <a:rPr lang="en-US" sz="14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rPr>
              <a:t>Send a letter to your Senators and Representatives from the Action Center.</a:t>
            </a:r>
          </a:p>
          <a:p>
            <a:endParaRPr lang="en-US" sz="1800" b="1" dirty="0">
              <a:solidFill>
                <a:srgbClr val="000000"/>
              </a:solidFill>
              <a:latin typeface="Franklin Gothic Book" panose="020B05030201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66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4" name="Content Placeholder 3"/>
          <p:cNvSpPr>
            <a:spLocks noGrp="1"/>
          </p:cNvSpPr>
          <p:nvPr>
            <p:ph idx="1"/>
          </p:nvPr>
        </p:nvSpPr>
        <p:spPr>
          <a:xfrm>
            <a:off x="630147" y="2322576"/>
            <a:ext cx="5703767" cy="3773424"/>
          </a:xfrm>
          <a:ln>
            <a:solidFill>
              <a:srgbClr val="4E1610"/>
            </a:solidFill>
          </a:ln>
        </p:spPr>
        <p:txBody>
          <a:bodyPr>
            <a:noAutofit/>
          </a:bodyPr>
          <a:lstStyle/>
          <a:p>
            <a:pPr marL="0" indent="0">
              <a:buNone/>
            </a:pPr>
            <a:r>
              <a:rPr lang="en-US" sz="1800" b="1"/>
              <a:t>Competencies </a:t>
            </a:r>
          </a:p>
          <a:p>
            <a:pPr marL="0" indent="0">
              <a:buNone/>
            </a:pPr>
            <a:r>
              <a:rPr lang="en-US" sz="1800" dirty="0"/>
              <a:t>Who is considered the validator?</a:t>
            </a:r>
          </a:p>
          <a:p>
            <a:pPr lvl="1"/>
            <a:r>
              <a:rPr lang="en-US" i="1" dirty="0"/>
              <a:t>An individual with the educational background, experience, or knowledge related to the skills being reviewed assesses competence </a:t>
            </a:r>
          </a:p>
          <a:p>
            <a:r>
              <a:rPr lang="en-US" sz="1800" dirty="0"/>
              <a:t>A validated trainer:</a:t>
            </a:r>
          </a:p>
          <a:p>
            <a:pPr lvl="1"/>
            <a:r>
              <a:rPr lang="en-US" dirty="0"/>
              <a:t>Trained by the vendor and have gained the experience to validate others </a:t>
            </a:r>
          </a:p>
          <a:p>
            <a:pPr lvl="1"/>
            <a:r>
              <a:rPr lang="en-US" dirty="0"/>
              <a:t>Train-the-trainer model</a:t>
            </a:r>
          </a:p>
          <a:p>
            <a:pPr lvl="1"/>
            <a:r>
              <a:rPr lang="en-US" dirty="0"/>
              <a:t>Appropriate education, experience, or knowledge to assess the specific skill</a:t>
            </a:r>
          </a:p>
        </p:txBody>
      </p:sp>
      <p:pic>
        <p:nvPicPr>
          <p:cNvPr id="2" name="Picture 1">
            <a:extLst>
              <a:ext uri="{FF2B5EF4-FFF2-40B4-BE49-F238E27FC236}">
                <a16:creationId xmlns:a16="http://schemas.microsoft.com/office/drawing/2014/main" id="{A2DD4037-2353-4FA3-A24A-4F585EBBEACA}"/>
              </a:ext>
            </a:extLst>
          </p:cNvPr>
          <p:cNvPicPr>
            <a:picLocks noChangeAspect="1"/>
          </p:cNvPicPr>
          <p:nvPr/>
        </p:nvPicPr>
        <p:blipFill>
          <a:blip r:embed="rId3"/>
          <a:stretch>
            <a:fillRect/>
          </a:stretch>
        </p:blipFill>
        <p:spPr>
          <a:xfrm>
            <a:off x="7218453" y="381000"/>
            <a:ext cx="3858323" cy="2578225"/>
          </a:xfrm>
          <a:prstGeom prst="rect">
            <a:avLst/>
          </a:prstGeom>
        </p:spPr>
      </p:pic>
      <p:sp>
        <p:nvSpPr>
          <p:cNvPr id="6" name="Content Placeholder 3">
            <a:extLst>
              <a:ext uri="{FF2B5EF4-FFF2-40B4-BE49-F238E27FC236}">
                <a16:creationId xmlns:a16="http://schemas.microsoft.com/office/drawing/2014/main" id="{8FCDF8F0-219E-48A1-B3FD-9B58EAC21FF9}"/>
              </a:ext>
            </a:extLst>
          </p:cNvPr>
          <p:cNvSpPr txBox="1">
            <a:spLocks/>
          </p:cNvSpPr>
          <p:nvPr/>
        </p:nvSpPr>
        <p:spPr>
          <a:xfrm>
            <a:off x="7218453" y="3124200"/>
            <a:ext cx="4343400" cy="2971800"/>
          </a:xfrm>
          <a:prstGeom prst="rect">
            <a:avLst/>
          </a:prstGeom>
          <a:ln>
            <a:solidFill>
              <a:srgbClr val="4E1610"/>
            </a:solidFill>
          </a:ln>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1800" b="1" dirty="0"/>
              <a:t>Prevent a Survey Finding</a:t>
            </a:r>
          </a:p>
          <a:p>
            <a:r>
              <a:rPr lang="en-US" sz="1800" dirty="0"/>
              <a:t>Those performing validations are themselves trained and validated </a:t>
            </a:r>
          </a:p>
          <a:p>
            <a:pPr lvl="1"/>
            <a:r>
              <a:rPr lang="en-US" dirty="0"/>
              <a:t>Have a competency on file</a:t>
            </a:r>
          </a:p>
          <a:p>
            <a:pPr lvl="2"/>
            <a:r>
              <a:rPr lang="en-US" dirty="0"/>
              <a:t>Electronic or paper</a:t>
            </a:r>
          </a:p>
          <a:p>
            <a:r>
              <a:rPr lang="en-US" sz="1800" dirty="0"/>
              <a:t>Critical in high-risk activities like high-level disinfection, instruments, and procedural-based tasks.</a:t>
            </a:r>
          </a:p>
        </p:txBody>
      </p:sp>
    </p:spTree>
    <p:extLst>
      <p:ext uri="{BB962C8B-B14F-4D97-AF65-F5344CB8AC3E}">
        <p14:creationId xmlns:p14="http://schemas.microsoft.com/office/powerpoint/2010/main" val="124047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HAI Liaison &amp; Advisory Report</a:t>
            </a:r>
            <a:br>
              <a:rPr lang="en-US" b="1" dirty="0">
                <a:solidFill>
                  <a:schemeClr val="accent2">
                    <a:lumMod val="50000"/>
                  </a:schemeClr>
                </a:solidFill>
              </a:rPr>
            </a:br>
            <a:r>
              <a:rPr lang="en-US" sz="2800" dirty="0"/>
              <a:t>Maggie Turner, Deweese Quigley</a:t>
            </a:r>
            <a:endParaRPr lang="en-US" sz="3200" dirty="0"/>
          </a:p>
        </p:txBody>
      </p:sp>
      <p:sp>
        <p:nvSpPr>
          <p:cNvPr id="4" name="Content Placeholder 3">
            <a:extLst>
              <a:ext uri="{FF2B5EF4-FFF2-40B4-BE49-F238E27FC236}">
                <a16:creationId xmlns:a16="http://schemas.microsoft.com/office/drawing/2014/main" id="{0B2296C9-D1D0-BADC-2B2A-9F62B4D3C0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34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Infectious Disease Association of CA</a:t>
            </a:r>
            <a:br>
              <a:rPr lang="en-US" b="1" dirty="0">
                <a:solidFill>
                  <a:schemeClr val="accent2">
                    <a:lumMod val="50000"/>
                  </a:schemeClr>
                </a:solidFill>
              </a:rPr>
            </a:b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p>
        </p:txBody>
      </p:sp>
    </p:spTree>
    <p:extLst>
      <p:ext uri="{BB962C8B-B14F-4D97-AF65-F5344CB8AC3E}">
        <p14:creationId xmlns:p14="http://schemas.microsoft.com/office/powerpoint/2010/main" val="127618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G.E.R.M. Commission</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solidFill>
                <a:schemeClr val="tx1">
                  <a:lumMod val="75000"/>
                  <a:lumOff val="25000"/>
                </a:schemeClr>
              </a:solidFill>
            </a:endParaRPr>
          </a:p>
        </p:txBody>
      </p:sp>
    </p:spTree>
    <p:extLst>
      <p:ext uri="{BB962C8B-B14F-4D97-AF65-F5344CB8AC3E}">
        <p14:creationId xmlns:p14="http://schemas.microsoft.com/office/powerpoint/2010/main" val="15031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283" y="1611406"/>
            <a:ext cx="1233488" cy="6506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10" y="4267200"/>
            <a:ext cx="1148661" cy="11486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33" y="3377512"/>
            <a:ext cx="737288" cy="73728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809" y="2481921"/>
            <a:ext cx="776512" cy="68554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3" y="5486400"/>
            <a:ext cx="824548" cy="824548"/>
          </a:xfrm>
          <a:prstGeom prst="rect">
            <a:avLst/>
          </a:prstGeom>
        </p:spPr>
      </p:pic>
      <p:sp>
        <p:nvSpPr>
          <p:cNvPr id="2" name="Title 1"/>
          <p:cNvSpPr>
            <a:spLocks noGrp="1"/>
          </p:cNvSpPr>
          <p:nvPr>
            <p:ph type="title"/>
          </p:nvPr>
        </p:nvSpPr>
        <p:spPr>
          <a:xfrm>
            <a:off x="533400" y="345272"/>
            <a:ext cx="8610600" cy="1293028"/>
          </a:xfrm>
        </p:spPr>
        <p:txBody>
          <a:bodyPr/>
          <a:lstStyle/>
          <a:p>
            <a:r>
              <a:rPr lang="en-US" dirty="0"/>
              <a:t>Online Participant Reminders</a:t>
            </a:r>
          </a:p>
        </p:txBody>
      </p:sp>
      <p:sp>
        <p:nvSpPr>
          <p:cNvPr id="3" name="Content Placeholder 2"/>
          <p:cNvSpPr>
            <a:spLocks noGrp="1"/>
          </p:cNvSpPr>
          <p:nvPr>
            <p:ph idx="1"/>
          </p:nvPr>
        </p:nvSpPr>
        <p:spPr>
          <a:xfrm>
            <a:off x="1676400" y="1777071"/>
            <a:ext cx="8124825" cy="4781549"/>
          </a:xfrm>
        </p:spPr>
        <p:txBody>
          <a:bodyPr>
            <a:normAutofit/>
          </a:bodyPr>
          <a:lstStyle/>
          <a:p>
            <a:pPr marL="0" indent="0">
              <a:lnSpc>
                <a:spcPct val="110000"/>
              </a:lnSpc>
              <a:buNone/>
            </a:pPr>
            <a:r>
              <a:rPr lang="en-US" dirty="0"/>
              <a:t>This meeting will be recorded</a:t>
            </a:r>
            <a:br>
              <a:rPr lang="en-US" dirty="0"/>
            </a:br>
            <a:endParaRPr lang="en-US" dirty="0"/>
          </a:p>
          <a:p>
            <a:pPr marL="0" indent="0">
              <a:lnSpc>
                <a:spcPct val="110000"/>
              </a:lnSpc>
              <a:buNone/>
            </a:pPr>
            <a:r>
              <a:rPr lang="en-US" dirty="0"/>
              <a:t>Presentation slides are available on our </a:t>
            </a:r>
            <a:r>
              <a:rPr lang="en-US" dirty="0">
                <a:hlinkClick r:id="rId7"/>
              </a:rPr>
              <a:t>Meetings</a:t>
            </a:r>
            <a:r>
              <a:rPr lang="en-US" dirty="0"/>
              <a:t> page</a:t>
            </a:r>
            <a:br>
              <a:rPr lang="en-US" dirty="0"/>
            </a:br>
            <a:endParaRPr lang="en-US" dirty="0"/>
          </a:p>
          <a:p>
            <a:pPr marL="0" indent="0">
              <a:lnSpc>
                <a:spcPct val="110000"/>
              </a:lnSpc>
              <a:buNone/>
            </a:pPr>
            <a:r>
              <a:rPr lang="en-US" dirty="0"/>
              <a:t>Please stay muted </a:t>
            </a:r>
            <a:r>
              <a:rPr lang="en-US" u="sng" dirty="0"/>
              <a:t>during the educational presentation</a:t>
            </a:r>
            <a:r>
              <a:rPr lang="en-US" dirty="0"/>
              <a:t> and do not put us on hold if you are calling in on a phone line</a:t>
            </a:r>
            <a:br>
              <a:rPr lang="en-US" dirty="0"/>
            </a:br>
            <a:endParaRPr lang="en-US" dirty="0"/>
          </a:p>
          <a:p>
            <a:pPr marL="0" indent="0">
              <a:lnSpc>
                <a:spcPct val="110000"/>
              </a:lnSpc>
              <a:buNone/>
            </a:pPr>
            <a:r>
              <a:rPr lang="en-US" dirty="0"/>
              <a:t>Type in any questions or comments in the chat</a:t>
            </a:r>
            <a:br>
              <a:rPr lang="en-US" dirty="0"/>
            </a:br>
            <a:endParaRPr lang="en-US" dirty="0"/>
          </a:p>
          <a:p>
            <a:pPr marL="0" indent="0">
              <a:lnSpc>
                <a:spcPct val="110000"/>
              </a:lnSpc>
              <a:buNone/>
            </a:pPr>
            <a:r>
              <a:rPr lang="en-US" dirty="0"/>
              <a:t>CEUs will be provided </a:t>
            </a:r>
            <a:r>
              <a:rPr lang="en-US" i="1" dirty="0"/>
              <a:t>after</a:t>
            </a:r>
            <a:r>
              <a:rPr lang="en-US" dirty="0"/>
              <a:t> completion of speaker evaluation - a link will be shared at the end of the meeting</a:t>
            </a:r>
          </a:p>
        </p:txBody>
      </p:sp>
    </p:spTree>
    <p:extLst>
      <p:ext uri="{BB962C8B-B14F-4D97-AF65-F5344CB8AC3E}">
        <p14:creationId xmlns:p14="http://schemas.microsoft.com/office/powerpoint/2010/main" val="36068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Long Term Care</a:t>
            </a:r>
            <a:br>
              <a:rPr lang="en-US" b="1" dirty="0">
                <a:solidFill>
                  <a:schemeClr val="accent2">
                    <a:lumMod val="50000"/>
                  </a:schemeClr>
                </a:solidFill>
              </a:rPr>
            </a:br>
            <a:r>
              <a:rPr lang="en-US" sz="3100" dirty="0"/>
              <a:t>Lisa Kilgore</a:t>
            </a:r>
            <a:endParaRPr lang="en-US" sz="2000" b="1" dirty="0">
              <a:solidFill>
                <a:schemeClr val="accent2">
                  <a:lumMod val="50000"/>
                </a:schemeClr>
              </a:solidFill>
            </a:endParaRPr>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1220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1844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County epidemiology</a:t>
            </a:r>
            <a:br>
              <a:rPr lang="en-US" b="1" dirty="0">
                <a:solidFill>
                  <a:schemeClr val="accent2">
                    <a:lumMod val="50000"/>
                  </a:schemeClr>
                </a:solidFill>
              </a:rPr>
            </a:br>
            <a:r>
              <a:rPr lang="en-US" sz="2800" dirty="0"/>
              <a:t>Grace Kang &amp; Mara Rauhauser</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1489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Announcements/roundtable</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r>
              <a:rPr lang="en-US" dirty="0"/>
              <a:t>Announcements</a:t>
            </a:r>
          </a:p>
          <a:p>
            <a:pPr lvl="1"/>
            <a:r>
              <a:rPr lang="en-US" dirty="0"/>
              <a:t>Survey preparedness, Survey experiences</a:t>
            </a:r>
          </a:p>
          <a:p>
            <a:r>
              <a:rPr lang="en-US" dirty="0"/>
              <a:t>Questions/Round Table Discussion</a:t>
            </a:r>
          </a:p>
          <a:p>
            <a:r>
              <a:rPr lang="en-US" dirty="0"/>
              <a:t>Adjournment</a:t>
            </a:r>
          </a:p>
          <a:p>
            <a:pPr lvl="0"/>
            <a:r>
              <a:rPr lang="en-US" b="1" dirty="0"/>
              <a:t>Next Meeting: October Conference</a:t>
            </a:r>
            <a:endParaRPr lang="en-US" dirty="0"/>
          </a:p>
          <a:p>
            <a:pPr lvl="1"/>
            <a:endParaRPr lang="en-US" dirty="0"/>
          </a:p>
        </p:txBody>
      </p:sp>
    </p:spTree>
    <p:extLst>
      <p:ext uri="{BB962C8B-B14F-4D97-AF65-F5344CB8AC3E}">
        <p14:creationId xmlns:p14="http://schemas.microsoft.com/office/powerpoint/2010/main" val="4149023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752600"/>
          </a:xfrm>
        </p:spPr>
        <p:txBody>
          <a:bodyPr rtlCol="0">
            <a:noAutofit/>
          </a:bodyPr>
          <a:lstStyle/>
          <a:p>
            <a:pPr algn="ctr">
              <a:defRPr/>
            </a:pPr>
            <a:r>
              <a:rPr lang="en-US" sz="8800" dirty="0">
                <a:gradFill flip="none" rotWithShape="1">
                  <a:gsLst>
                    <a:gs pos="0">
                      <a:srgbClr val="8E3228">
                        <a:shade val="30000"/>
                        <a:satMod val="115000"/>
                      </a:srgbClr>
                    </a:gs>
                    <a:gs pos="50000">
                      <a:srgbClr val="8E3228">
                        <a:shade val="67500"/>
                        <a:satMod val="115000"/>
                      </a:srgbClr>
                    </a:gs>
                    <a:gs pos="100000">
                      <a:srgbClr val="8E3228">
                        <a:shade val="100000"/>
                        <a:satMod val="115000"/>
                      </a:srgbClr>
                    </a:gs>
                  </a:gsLst>
                  <a:lin ang="5400000" scaled="1"/>
                  <a:tileRect/>
                </a:gradFill>
                <a:effectLst>
                  <a:outerShdw blurRad="50800" dist="38100" dir="2700000" algn="tl" rotWithShape="0">
                    <a:prstClr val="black">
                      <a:alpha val="40000"/>
                    </a:prstClr>
                  </a:outerShdw>
                </a:effectLst>
              </a:rPr>
              <a:t>Train wreck of the month</a:t>
            </a:r>
            <a:endParaRPr lang="en-US" sz="4000" b="1" dirty="0">
              <a:gradFill flip="none" rotWithShape="1">
                <a:gsLst>
                  <a:gs pos="0">
                    <a:srgbClr val="8E3228">
                      <a:shade val="30000"/>
                      <a:satMod val="115000"/>
                    </a:srgbClr>
                  </a:gs>
                  <a:gs pos="50000">
                    <a:srgbClr val="8E3228">
                      <a:shade val="67500"/>
                      <a:satMod val="115000"/>
                    </a:srgbClr>
                  </a:gs>
                  <a:gs pos="100000">
                    <a:srgbClr val="8E3228">
                      <a:shade val="100000"/>
                      <a:satMod val="115000"/>
                    </a:srgbClr>
                  </a:gs>
                </a:gsLst>
                <a:lin ang="5400000" scaled="1"/>
                <a:tileRect/>
              </a:gradFill>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533400" y="1837944"/>
            <a:ext cx="11277600" cy="4639056"/>
          </a:xfrm>
        </p:spPr>
        <p:txBody>
          <a:bodyPr rtlCol="0">
            <a:normAutofit/>
          </a:bodyPr>
          <a:lstStyle/>
          <a:p>
            <a:pPr marL="0" lvl="0" indent="0">
              <a:buNone/>
            </a:pPr>
            <a:r>
              <a:rPr lang="en-US" i="1" dirty="0"/>
              <a:t>Lessons learned, what worked?, what didn’t? Open, off-record, safe space, no-judgment discussion</a:t>
            </a:r>
          </a:p>
        </p:txBody>
      </p:sp>
    </p:spTree>
    <p:extLst>
      <p:ext uri="{BB962C8B-B14F-4D97-AF65-F5344CB8AC3E}">
        <p14:creationId xmlns:p14="http://schemas.microsoft.com/office/powerpoint/2010/main" val="38121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6" name="Oval 5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59" name="Rectangle 58">
            <a:extLst>
              <a:ext uri="{FF2B5EF4-FFF2-40B4-BE49-F238E27FC236}">
                <a16:creationId xmlns:a16="http://schemas.microsoft.com/office/drawing/2014/main" id="{9818A645-2267-4F2E-9342-266D4D1D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Kurin® blood culture collection set ...">
            <a:extLst>
              <a:ext uri="{FF2B5EF4-FFF2-40B4-BE49-F238E27FC236}">
                <a16:creationId xmlns:a16="http://schemas.microsoft.com/office/drawing/2014/main" id="{C9C6C120-7A2D-2A53-2CC5-0FC2703845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00876" y="564542"/>
            <a:ext cx="7220727" cy="3064611"/>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173480" y="4277802"/>
            <a:ext cx="6022449" cy="1622451"/>
          </a:xfrm>
        </p:spPr>
        <p:txBody>
          <a:bodyPr vert="horz" lIns="91440" tIns="45720" rIns="91440" bIns="45720" rtlCol="0" anchor="ctr">
            <a:normAutofit/>
          </a:bodyPr>
          <a:lstStyle/>
          <a:p>
            <a:pPr algn="r">
              <a:lnSpc>
                <a:spcPct val="80000"/>
              </a:lnSpc>
            </a:pPr>
            <a:r>
              <a:rPr lang="en-US" sz="6000">
                <a:blipFill dpi="0" rotWithShape="1">
                  <a:blip r:embed="rId4"/>
                  <a:srcRect/>
                  <a:tile tx="6350" ty="-127000" sx="65000" sy="64000" flip="none" algn="tl"/>
                </a:blipFill>
              </a:rPr>
              <a:t>Meeting Sponsored by:</a:t>
            </a:r>
          </a:p>
        </p:txBody>
      </p:sp>
      <p:sp>
        <p:nvSpPr>
          <p:cNvPr id="65" name="Rectangle 64">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AutoShape 2" descr="https://tmghealthtech.com/wp-content/uploads/2021/10/TMG_Logo_FC.svg"/>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90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Recognitions</a:t>
            </a:r>
          </a:p>
        </p:txBody>
      </p:sp>
      <p:sp>
        <p:nvSpPr>
          <p:cNvPr id="3" name="Content Placeholder 2"/>
          <p:cNvSpPr>
            <a:spLocks noGrp="1"/>
          </p:cNvSpPr>
          <p:nvPr>
            <p:ph idx="1"/>
          </p:nvPr>
        </p:nvSpPr>
        <p:spPr/>
        <p:txBody>
          <a:bodyPr/>
          <a:lstStyle/>
          <a:p>
            <a:r>
              <a:rPr lang="en-US" dirty="0"/>
              <a:t>New members</a:t>
            </a:r>
          </a:p>
          <a:p>
            <a:r>
              <a:rPr lang="en-US" dirty="0"/>
              <a:t>New certifications or re-certifications</a:t>
            </a:r>
          </a:p>
          <a:p>
            <a:r>
              <a:rPr lang="en-US" dirty="0"/>
              <a:t>First time attendees</a:t>
            </a:r>
          </a:p>
        </p:txBody>
      </p:sp>
    </p:spTree>
    <p:extLst>
      <p:ext uri="{BB962C8B-B14F-4D97-AF65-F5344CB8AC3E}">
        <p14:creationId xmlns:p14="http://schemas.microsoft.com/office/powerpoint/2010/main" val="56814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2783F88-ABE4-272A-2C69-3BBA568776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9376EA5-DA18-3090-0938-1CD899716C04}"/>
              </a:ext>
            </a:extLst>
          </p:cNvPr>
          <p:cNvGraphicFramePr>
            <a:graphicFrameLocks noChangeAspect="1"/>
          </p:cNvGraphicFramePr>
          <p:nvPr>
            <p:extLst>
              <p:ext uri="{D42A27DB-BD31-4B8C-83A1-F6EECF244321}">
                <p14:modId xmlns:p14="http://schemas.microsoft.com/office/powerpoint/2010/main" val="344783619"/>
              </p:ext>
            </p:extLst>
          </p:nvPr>
        </p:nvGraphicFramePr>
        <p:xfrm>
          <a:off x="2895600" y="-816429"/>
          <a:ext cx="5772150" cy="7696200"/>
        </p:xfrm>
        <a:graphic>
          <a:graphicData uri="http://schemas.openxmlformats.org/presentationml/2006/ole">
            <mc:AlternateContent xmlns:mc="http://schemas.openxmlformats.org/markup-compatibility/2006">
              <mc:Choice xmlns:v="urn:schemas-microsoft-com:vml" Requires="v">
                <p:oleObj name="Acrobat Document" r:id="rId2" imgW="5239440" imgH="6984000" progId="Acrobat.Document.DC">
                  <p:embed/>
                </p:oleObj>
              </mc:Choice>
              <mc:Fallback>
                <p:oleObj name="Acrobat Document" r:id="rId2" imgW="5239440" imgH="6984000" progId="Acrobat.Document.DC">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16429"/>
                        <a:ext cx="5772150" cy="7696200"/>
                      </a:xfrm>
                      <a:prstGeom prst="rect">
                        <a:avLst/>
                      </a:prstGeom>
                      <a:noFill/>
                    </p:spPr>
                  </p:pic>
                </p:oleObj>
              </mc:Fallback>
            </mc:AlternateContent>
          </a:graphicData>
        </a:graphic>
      </p:graphicFrame>
      <p:pic>
        <p:nvPicPr>
          <p:cNvPr id="10" name="Picture 9">
            <a:extLst>
              <a:ext uri="{FF2B5EF4-FFF2-40B4-BE49-F238E27FC236}">
                <a16:creationId xmlns:a16="http://schemas.microsoft.com/office/drawing/2014/main" id="{B60344FF-0B96-1C63-D2A1-BBAF3097EE08}"/>
              </a:ext>
            </a:extLst>
          </p:cNvPr>
          <p:cNvPicPr>
            <a:picLocks noChangeAspect="1"/>
          </p:cNvPicPr>
          <p:nvPr/>
        </p:nvPicPr>
        <p:blipFill>
          <a:blip r:embed="rId4"/>
          <a:stretch>
            <a:fillRect/>
          </a:stretch>
        </p:blipFill>
        <p:spPr>
          <a:xfrm>
            <a:off x="9448800" y="2583965"/>
            <a:ext cx="1790142" cy="1733611"/>
          </a:xfrm>
          <a:prstGeom prst="rect">
            <a:avLst/>
          </a:prstGeom>
        </p:spPr>
      </p:pic>
      <p:sp>
        <p:nvSpPr>
          <p:cNvPr id="13" name="TextBox 12">
            <a:extLst>
              <a:ext uri="{FF2B5EF4-FFF2-40B4-BE49-F238E27FC236}">
                <a16:creationId xmlns:a16="http://schemas.microsoft.com/office/drawing/2014/main" id="{118A551A-B6A5-859E-BAFD-4F7A8557EEC2}"/>
              </a:ext>
            </a:extLst>
          </p:cNvPr>
          <p:cNvSpPr txBox="1"/>
          <p:nvPr/>
        </p:nvSpPr>
        <p:spPr>
          <a:xfrm>
            <a:off x="9067800" y="4800600"/>
            <a:ext cx="2667000" cy="369332"/>
          </a:xfrm>
          <a:prstGeom prst="rect">
            <a:avLst/>
          </a:prstGeom>
          <a:noFill/>
        </p:spPr>
        <p:txBody>
          <a:bodyPr wrap="square" rtlCol="0">
            <a:spAutoFit/>
          </a:bodyPr>
          <a:lstStyle/>
          <a:p>
            <a:r>
              <a:rPr lang="en-US" dirty="0"/>
              <a:t>Early bird ends Sept 12</a:t>
            </a:r>
          </a:p>
        </p:txBody>
      </p:sp>
      <p:pic>
        <p:nvPicPr>
          <p:cNvPr id="11" name="Picture 10" descr="A person in a black suit&#10;&#10;AI-generated content may be incorrect.">
            <a:extLst>
              <a:ext uri="{FF2B5EF4-FFF2-40B4-BE49-F238E27FC236}">
                <a16:creationId xmlns:a16="http://schemas.microsoft.com/office/drawing/2014/main" id="{57E8DCBE-BB5B-90CF-BC19-0C173AD628AA}"/>
              </a:ext>
            </a:extLst>
          </p:cNvPr>
          <p:cNvPicPr>
            <a:picLocks noChangeAspect="1"/>
          </p:cNvPicPr>
          <p:nvPr/>
        </p:nvPicPr>
        <p:blipFill>
          <a:blip r:embed="rId5"/>
          <a:stretch>
            <a:fillRect/>
          </a:stretch>
        </p:blipFill>
        <p:spPr>
          <a:xfrm>
            <a:off x="91680" y="1481274"/>
            <a:ext cx="1722755" cy="2495550"/>
          </a:xfrm>
          <a:prstGeom prst="rect">
            <a:avLst/>
          </a:prstGeom>
        </p:spPr>
      </p:pic>
      <p:pic>
        <p:nvPicPr>
          <p:cNvPr id="12" name="Picture 11" descr="A person in a suit and tie&#10;&#10;AI-generated content may be incorrect.">
            <a:extLst>
              <a:ext uri="{FF2B5EF4-FFF2-40B4-BE49-F238E27FC236}">
                <a16:creationId xmlns:a16="http://schemas.microsoft.com/office/drawing/2014/main" id="{D48E732A-1298-DD64-949C-F2B5F79444E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337582" y="3562350"/>
            <a:ext cx="1657350" cy="2484120"/>
          </a:xfrm>
          <a:prstGeom prst="rect">
            <a:avLst/>
          </a:prstGeom>
          <a:noFill/>
          <a:ln>
            <a:noFill/>
          </a:ln>
        </p:spPr>
      </p:pic>
    </p:spTree>
    <p:extLst>
      <p:ext uri="{BB962C8B-B14F-4D97-AF65-F5344CB8AC3E}">
        <p14:creationId xmlns:p14="http://schemas.microsoft.com/office/powerpoint/2010/main" val="330764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August minutes approval</a:t>
            </a:r>
          </a:p>
          <a:p>
            <a:pPr marL="0" indent="0">
              <a:buNone/>
            </a:pPr>
            <a:endParaRPr lang="en-US" dirty="0"/>
          </a:p>
        </p:txBody>
      </p:sp>
    </p:spTree>
    <p:extLst>
      <p:ext uri="{BB962C8B-B14F-4D97-AF65-F5344CB8AC3E}">
        <p14:creationId xmlns:p14="http://schemas.microsoft.com/office/powerpoint/2010/main" val="10414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62000"/>
            <a:ext cx="10058400" cy="5362657"/>
          </a:xfrm>
          <a:prstGeom prst="rect">
            <a:avLst/>
          </a:prstGeom>
        </p:spPr>
      </p:pic>
    </p:spTree>
    <p:extLst>
      <p:ext uri="{BB962C8B-B14F-4D97-AF65-F5344CB8AC3E}">
        <p14:creationId xmlns:p14="http://schemas.microsoft.com/office/powerpoint/2010/main" val="359302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dirty="0"/>
              <a:t>New Business</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r>
              <a:rPr lang="en-US" dirty="0">
                <a:solidFill>
                  <a:schemeClr val="tx1">
                    <a:lumMod val="75000"/>
                    <a:lumOff val="25000"/>
                  </a:schemeClr>
                </a:solidFill>
              </a:rPr>
              <a:t>Conference</a:t>
            </a:r>
          </a:p>
          <a:p>
            <a:r>
              <a:rPr lang="en-US" dirty="0">
                <a:solidFill>
                  <a:schemeClr val="tx1">
                    <a:lumMod val="75000"/>
                    <a:lumOff val="25000"/>
                  </a:schemeClr>
                </a:solidFill>
              </a:rPr>
              <a:t>Holiday party</a:t>
            </a:r>
          </a:p>
          <a:p>
            <a:r>
              <a:rPr lang="en-US" dirty="0">
                <a:solidFill>
                  <a:schemeClr val="tx1">
                    <a:lumMod val="75000"/>
                    <a:lumOff val="25000"/>
                  </a:schemeClr>
                </a:solidFill>
              </a:rPr>
              <a:t>Nominations</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371444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AD9B-9C80-E1D3-18EA-16E093FF14C2}"/>
              </a:ext>
            </a:extLst>
          </p:cNvPr>
          <p:cNvSpPr>
            <a:spLocks noGrp="1"/>
          </p:cNvSpPr>
          <p:nvPr>
            <p:ph type="title"/>
          </p:nvPr>
        </p:nvSpPr>
        <p:spPr>
          <a:xfrm>
            <a:off x="1066800" y="-186477"/>
            <a:ext cx="7472289" cy="1609344"/>
          </a:xfrm>
        </p:spPr>
        <p:txBody>
          <a:bodyPr>
            <a:normAutofit fontScale="90000"/>
          </a:bodyPr>
          <a:lstStyle/>
          <a:p>
            <a:r>
              <a:rPr lang="en-US" b="1" dirty="0">
                <a:solidFill>
                  <a:schemeClr val="accent2">
                    <a:lumMod val="50000"/>
                  </a:schemeClr>
                </a:solidFill>
              </a:rPr>
              <a:t>Nominating &amp; Awards Report</a:t>
            </a:r>
            <a:br>
              <a:rPr lang="en-US" b="1" dirty="0">
                <a:solidFill>
                  <a:schemeClr val="accent2">
                    <a:lumMod val="50000"/>
                  </a:schemeClr>
                </a:solidFill>
              </a:rPr>
            </a:br>
            <a:r>
              <a:rPr lang="it-IT" sz="2800" dirty="0"/>
              <a:t>Claudia Sanchez Goad &amp; Lisa Mattia</a:t>
            </a:r>
            <a:endParaRPr lang="en-US" dirty="0"/>
          </a:p>
        </p:txBody>
      </p:sp>
      <p:pic>
        <p:nvPicPr>
          <p:cNvPr id="7" name="Content Placeholder 6">
            <a:extLst>
              <a:ext uri="{FF2B5EF4-FFF2-40B4-BE49-F238E27FC236}">
                <a16:creationId xmlns:a16="http://schemas.microsoft.com/office/drawing/2014/main" id="{CC2B73D7-0DBD-BCDC-B65A-5757F3BC888E}"/>
              </a:ext>
            </a:extLst>
          </p:cNvPr>
          <p:cNvPicPr>
            <a:picLocks noGrp="1" noChangeAspect="1"/>
          </p:cNvPicPr>
          <p:nvPr>
            <p:ph idx="1"/>
          </p:nvPr>
        </p:nvPicPr>
        <p:blipFill>
          <a:blip r:embed="rId2"/>
          <a:stretch>
            <a:fillRect/>
          </a:stretch>
        </p:blipFill>
        <p:spPr>
          <a:xfrm>
            <a:off x="866622" y="2176130"/>
            <a:ext cx="7029054" cy="1688780"/>
          </a:xfrm>
        </p:spPr>
      </p:pic>
      <p:pic>
        <p:nvPicPr>
          <p:cNvPr id="9" name="Picture 8">
            <a:extLst>
              <a:ext uri="{FF2B5EF4-FFF2-40B4-BE49-F238E27FC236}">
                <a16:creationId xmlns:a16="http://schemas.microsoft.com/office/drawing/2014/main" id="{4F63AB3C-2095-2FA1-80D5-6766E6BB4A7F}"/>
              </a:ext>
            </a:extLst>
          </p:cNvPr>
          <p:cNvPicPr>
            <a:picLocks noChangeAspect="1"/>
          </p:cNvPicPr>
          <p:nvPr/>
        </p:nvPicPr>
        <p:blipFill>
          <a:blip r:embed="rId3"/>
          <a:stretch>
            <a:fillRect/>
          </a:stretch>
        </p:blipFill>
        <p:spPr>
          <a:xfrm>
            <a:off x="449035" y="5329958"/>
            <a:ext cx="7551966" cy="1449243"/>
          </a:xfrm>
          <a:prstGeom prst="rect">
            <a:avLst/>
          </a:prstGeom>
        </p:spPr>
      </p:pic>
      <p:sp>
        <p:nvSpPr>
          <p:cNvPr id="10" name="TextBox 9">
            <a:extLst>
              <a:ext uri="{FF2B5EF4-FFF2-40B4-BE49-F238E27FC236}">
                <a16:creationId xmlns:a16="http://schemas.microsoft.com/office/drawing/2014/main" id="{74D19194-846B-CC1F-B536-5D4A87D85817}"/>
              </a:ext>
            </a:extLst>
          </p:cNvPr>
          <p:cNvSpPr txBox="1"/>
          <p:nvPr/>
        </p:nvSpPr>
        <p:spPr>
          <a:xfrm>
            <a:off x="8213371" y="572079"/>
            <a:ext cx="3978630" cy="2985433"/>
          </a:xfrm>
          <a:prstGeom prst="rect">
            <a:avLst/>
          </a:prstGeom>
          <a:noFill/>
        </p:spPr>
        <p:txBody>
          <a:bodyPr wrap="square" rtlCol="0">
            <a:spAutoFit/>
          </a:bodyPr>
          <a:lstStyle/>
          <a:p>
            <a:pPr algn="ctr"/>
            <a:r>
              <a:rPr lang="en-US" sz="2000" u="sng" dirty="0">
                <a:latin typeface="Amasis MT Pro Black" panose="02040A04050005020304" pitchFamily="18" charset="0"/>
              </a:rPr>
              <a:t>IP Award Recognitions </a:t>
            </a:r>
          </a:p>
          <a:p>
            <a:pPr algn="ctr"/>
            <a:r>
              <a:rPr lang="en-US" sz="2000" u="sng" dirty="0">
                <a:latin typeface="Amasis MT Pro Black" panose="02040A04050005020304" pitchFamily="18" charset="0"/>
              </a:rPr>
              <a:t> &amp;</a:t>
            </a:r>
          </a:p>
          <a:p>
            <a:pPr algn="ctr"/>
            <a:r>
              <a:rPr lang="en-US" sz="2000" u="sng" dirty="0">
                <a:latin typeface="Amasis MT Pro Black" panose="02040A04050005020304" pitchFamily="18" charset="0"/>
              </a:rPr>
              <a:t>2026 SD APIC Chapter BOD</a:t>
            </a:r>
          </a:p>
          <a:p>
            <a:pPr algn="ctr"/>
            <a:endParaRPr lang="en-US" dirty="0">
              <a:latin typeface="Amasis MT Pro Black" panose="02040A04050005020304" pitchFamily="18" charset="0"/>
            </a:endParaRPr>
          </a:p>
          <a:p>
            <a:pPr algn="ctr"/>
            <a:r>
              <a:rPr lang="en-US" dirty="0">
                <a:latin typeface="Amasis MT Pro Black" panose="02040A04050005020304" pitchFamily="18" charset="0"/>
              </a:rPr>
              <a:t> </a:t>
            </a:r>
            <a:r>
              <a:rPr lang="en-US" dirty="0">
                <a:solidFill>
                  <a:schemeClr val="accent2">
                    <a:lumMod val="50000"/>
                  </a:schemeClr>
                </a:solidFill>
                <a:latin typeface="Amasis MT Pro Black" panose="02040A04050005020304" pitchFamily="18" charset="0"/>
              </a:rPr>
              <a:t>Nominations and Voting </a:t>
            </a:r>
          </a:p>
          <a:p>
            <a:pPr algn="ctr"/>
            <a:r>
              <a:rPr lang="en-US" dirty="0">
                <a:latin typeface="Amasis MT Pro Black" panose="02040A04050005020304" pitchFamily="18" charset="0"/>
              </a:rPr>
              <a:t>Start in August 2025 </a:t>
            </a:r>
          </a:p>
          <a:p>
            <a:pPr algn="ctr"/>
            <a:endParaRPr lang="en-US" dirty="0"/>
          </a:p>
          <a:p>
            <a:pPr algn="ctr"/>
            <a:r>
              <a:rPr lang="en-US" b="1" dirty="0">
                <a:solidFill>
                  <a:schemeClr val="accent2">
                    <a:lumMod val="50000"/>
                  </a:schemeClr>
                </a:solidFill>
              </a:rPr>
              <a:t>DUE BY November 19</a:t>
            </a:r>
            <a:r>
              <a:rPr lang="en-US" b="1" baseline="30000" dirty="0">
                <a:solidFill>
                  <a:schemeClr val="accent2">
                    <a:lumMod val="50000"/>
                  </a:schemeClr>
                </a:solidFill>
              </a:rPr>
              <a:t>th</a:t>
            </a:r>
            <a:r>
              <a:rPr lang="en-US" dirty="0"/>
              <a:t>. </a:t>
            </a:r>
          </a:p>
          <a:p>
            <a:pPr algn="ctr"/>
            <a:endParaRPr lang="en-US" dirty="0"/>
          </a:p>
          <a:p>
            <a:r>
              <a:rPr lang="en-US" sz="2000" dirty="0"/>
              <a:t>          Please recommend an IP </a:t>
            </a:r>
          </a:p>
        </p:txBody>
      </p:sp>
      <p:pic>
        <p:nvPicPr>
          <p:cNvPr id="13" name="Picture 12">
            <a:extLst>
              <a:ext uri="{FF2B5EF4-FFF2-40B4-BE49-F238E27FC236}">
                <a16:creationId xmlns:a16="http://schemas.microsoft.com/office/drawing/2014/main" id="{53CDCFD6-845E-5325-3FE4-93D6C58E11A0}"/>
              </a:ext>
            </a:extLst>
          </p:cNvPr>
          <p:cNvPicPr>
            <a:picLocks noChangeAspect="1"/>
          </p:cNvPicPr>
          <p:nvPr/>
        </p:nvPicPr>
        <p:blipFill rotWithShape="1">
          <a:blip r:embed="rId4"/>
          <a:srcRect l="5330"/>
          <a:stretch/>
        </p:blipFill>
        <p:spPr>
          <a:xfrm>
            <a:off x="4027953" y="3864910"/>
            <a:ext cx="1549981" cy="1465048"/>
          </a:xfrm>
          <a:prstGeom prst="rect">
            <a:avLst/>
          </a:prstGeom>
        </p:spPr>
      </p:pic>
      <p:pic>
        <p:nvPicPr>
          <p:cNvPr id="3" name="Picture 2">
            <a:extLst>
              <a:ext uri="{FF2B5EF4-FFF2-40B4-BE49-F238E27FC236}">
                <a16:creationId xmlns:a16="http://schemas.microsoft.com/office/drawing/2014/main" id="{80B39680-4E97-6652-C2BF-D678EA201104}"/>
              </a:ext>
            </a:extLst>
          </p:cNvPr>
          <p:cNvPicPr>
            <a:picLocks noChangeAspect="1"/>
          </p:cNvPicPr>
          <p:nvPr/>
        </p:nvPicPr>
        <p:blipFill>
          <a:blip r:embed="rId5"/>
          <a:srcRect l="7004" t="10256" r="9818" b="9258"/>
          <a:stretch/>
        </p:blipFill>
        <p:spPr>
          <a:xfrm rot="20870090">
            <a:off x="9543404" y="4318407"/>
            <a:ext cx="1791989" cy="1925873"/>
          </a:xfrm>
          <a:prstGeom prst="rect">
            <a:avLst/>
          </a:prstGeom>
        </p:spPr>
      </p:pic>
    </p:spTree>
    <p:extLst>
      <p:ext uri="{BB962C8B-B14F-4D97-AF65-F5344CB8AC3E}">
        <p14:creationId xmlns:p14="http://schemas.microsoft.com/office/powerpoint/2010/main" val="146331858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7.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10904</TotalTime>
  <Words>652</Words>
  <Application>Microsoft Office PowerPoint</Application>
  <PresentationFormat>Widescreen</PresentationFormat>
  <Paragraphs>103</Paragraphs>
  <Slides>24</Slides>
  <Notes>10</Notes>
  <HiddenSlides>0</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46" baseType="lpstr">
      <vt:lpstr>Amasis MT Pro Black</vt:lpstr>
      <vt:lpstr>Aptos</vt:lpstr>
      <vt:lpstr>Arial</vt:lpstr>
      <vt:lpstr>Calibri</vt:lpstr>
      <vt:lpstr>Courier New</vt:lpstr>
      <vt:lpstr>docs-Roboto</vt:lpstr>
      <vt:lpstr>Franklin Gothic Book</vt:lpstr>
      <vt:lpstr>FS Albert Pro</vt:lpstr>
      <vt:lpstr>FS Albert Pro Light</vt:lpstr>
      <vt:lpstr>Helvetica Neue</vt:lpstr>
      <vt:lpstr>Lucida Grande</vt:lpstr>
      <vt:lpstr>Rockwell</vt:lpstr>
      <vt:lpstr>Rockwell Condensed</vt:lpstr>
      <vt:lpstr>Rockwell Extra Bold</vt:lpstr>
      <vt:lpstr>Segoe UI Emoji</vt:lpstr>
      <vt:lpstr>Times New Roman</vt:lpstr>
      <vt:lpstr>Verdana</vt:lpstr>
      <vt:lpstr>Wingdings</vt:lpstr>
      <vt:lpstr>BD-PPT-Template</vt:lpstr>
      <vt:lpstr>BD</vt:lpstr>
      <vt:lpstr>Wood Type</vt:lpstr>
      <vt:lpstr>Acrobat Document</vt:lpstr>
      <vt:lpstr>Welcome</vt:lpstr>
      <vt:lpstr>Online Participant Reminders</vt:lpstr>
      <vt:lpstr>Meeting Sponsored by:</vt:lpstr>
      <vt:lpstr>Introductions &amp; Recognitions</vt:lpstr>
      <vt:lpstr>PowerPoint Presentation</vt:lpstr>
      <vt:lpstr>Old Business</vt:lpstr>
      <vt:lpstr>PowerPoint Presentation</vt:lpstr>
      <vt:lpstr>New Business Frank Myers</vt:lpstr>
      <vt:lpstr>Nominating &amp; Awards Report Claudia Sanchez Goad &amp; Lisa Mattia</vt:lpstr>
      <vt:lpstr>PowerPoint Presentation</vt:lpstr>
      <vt:lpstr>PowerPoint Presentation</vt:lpstr>
      <vt:lpstr>Social Report Latrice Jackson-Washington, Christian Andaya</vt:lpstr>
      <vt:lpstr>Treasurer Report Kristyn Schumacher, Kim Delahanty</vt:lpstr>
      <vt:lpstr>Membership Report  Josie CandelariA</vt:lpstr>
      <vt:lpstr>Legislative Rep Report Cheryl Karn</vt:lpstr>
      <vt:lpstr>Ambulatory care Janessa Esteban</vt:lpstr>
      <vt:lpstr>HAI Liaison &amp; Advisory Report Maggie Turner, Deweese Quigley</vt:lpstr>
      <vt:lpstr>Infectious Disease Association of CA </vt:lpstr>
      <vt:lpstr>G.E.R.M. Commission Frank Myers</vt:lpstr>
      <vt:lpstr>Long Term Care Lisa Kilgore</vt:lpstr>
      <vt:lpstr>Pediatric care Rady Children's</vt:lpstr>
      <vt:lpstr>County epidemiology Grace Kang &amp; Mara Rauhauser</vt:lpstr>
      <vt:lpstr>Announcements/roundtable</vt:lpstr>
      <vt:lpstr>Train wreck of the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Kyle Damicog Mataya</cp:lastModifiedBy>
  <cp:revision>431</cp:revision>
  <dcterms:created xsi:type="dcterms:W3CDTF">2019-10-09T18:16:16Z</dcterms:created>
  <dcterms:modified xsi:type="dcterms:W3CDTF">2025-09-10T16:23:41Z</dcterms:modified>
</cp:coreProperties>
</file>