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Lst>
  <p:notesMasterIdLst>
    <p:notesMasterId r:id="rId25"/>
  </p:notesMasterIdLst>
  <p:sldIdLst>
    <p:sldId id="256" r:id="rId4"/>
    <p:sldId id="742" r:id="rId5"/>
    <p:sldId id="568" r:id="rId6"/>
    <p:sldId id="614" r:id="rId7"/>
    <p:sldId id="697" r:id="rId8"/>
    <p:sldId id="698" r:id="rId9"/>
    <p:sldId id="795" r:id="rId10"/>
    <p:sldId id="853" r:id="rId11"/>
    <p:sldId id="702" r:id="rId12"/>
    <p:sldId id="852" r:id="rId13"/>
    <p:sldId id="775" r:id="rId14"/>
    <p:sldId id="788" r:id="rId15"/>
    <p:sldId id="786" r:id="rId16"/>
    <p:sldId id="798" r:id="rId17"/>
    <p:sldId id="649" r:id="rId18"/>
    <p:sldId id="581" r:id="rId19"/>
    <p:sldId id="650" r:id="rId20"/>
    <p:sldId id="584" r:id="rId21"/>
    <p:sldId id="585" r:id="rId22"/>
    <p:sldId id="586" r:id="rId23"/>
    <p:sldId id="8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228"/>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238" autoAdjust="0"/>
  </p:normalViewPr>
  <p:slideViewPr>
    <p:cSldViewPr>
      <p:cViewPr varScale="1">
        <p:scale>
          <a:sx n="114" d="100"/>
          <a:sy n="114" d="100"/>
        </p:scale>
        <p:origin x="564" y="102"/>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4</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86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1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7</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6DA3-E15A-43B8-84FF-F23DAE0DB5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51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13</a:t>
            </a:fld>
            <a:endParaRPr lang="en-US"/>
          </a:p>
        </p:txBody>
      </p:sp>
    </p:spTree>
    <p:extLst>
      <p:ext uri="{BB962C8B-B14F-4D97-AF65-F5344CB8AC3E}">
        <p14:creationId xmlns:p14="http://schemas.microsoft.com/office/powerpoint/2010/main" val="205588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15</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16</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17</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18</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19</a:t>
            </a:fld>
            <a:endParaRPr lang="en-US"/>
          </a:p>
        </p:txBody>
      </p:sp>
    </p:spTree>
    <p:extLst>
      <p:ext uri="{BB962C8B-B14F-4D97-AF65-F5344CB8AC3E}">
        <p14:creationId xmlns:p14="http://schemas.microsoft.com/office/powerpoint/2010/main" val="157240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19.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hyperlink" Target="https://maxwell.bd.com/sites/law-group/SitePage/228447/trademarks-and-copyrights" TargetMode="External"/><Relationship Id="rId4" Type="http://schemas.openxmlformats.org/officeDocument/2006/relationships/image" Target="../media/image7.png"/><Relationship Id="rId9" Type="http://schemas.openxmlformats.org/officeDocument/2006/relationships/image" Target="../media/image14.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s://maxwell.bd.com/sites/law-group/SitePage/228447/trademarks-and-copyrights" TargetMode="External"/><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38.svg"/><Relationship Id="rId4" Type="http://schemas.openxmlformats.org/officeDocument/2006/relationships/image" Target="../media/image3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21" Type="http://schemas.openxmlformats.org/officeDocument/2006/relationships/hyperlink" Target="https://bd.esko-saas.com/" TargetMode="Externa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hyperlink" Target="https://bd1.sharepoint.com/sites/DesignSystem/BrandBasics/SitePages/Color/Skin-tones.aspx" TargetMode="Externa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Master" Target="../slideMasters/slideMaster2.xml"/><Relationship Id="rId6" Type="http://schemas.openxmlformats.org/officeDocument/2006/relationships/image" Target="../media/image49.svg"/><Relationship Id="rId11" Type="http://schemas.openxmlformats.org/officeDocument/2006/relationships/image" Target="../media/image54.png"/><Relationship Id="rId24" Type="http://schemas.openxmlformats.org/officeDocument/2006/relationships/image" Target="../media/image66.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 Id="rId22" Type="http://schemas.openxmlformats.org/officeDocument/2006/relationships/image" Target="../media/image64.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10;(orang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10;(blu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orang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ue)">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dark gra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ac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10;(blac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osted BD Orange backgroun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ep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Text Shape (Boosted footer)">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 Text Shape (Blue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 Text Shape (Ultraviolet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10"/>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8"/>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21"/>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22"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1/6/2026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1/6/2026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slideLayout" Target="../slideLayouts/slideLayout75.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61" Type="http://schemas.openxmlformats.org/officeDocument/2006/relationships/slideLayout" Target="../slideLayouts/slideLayout81.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69"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6" Type="http://schemas.openxmlformats.org/officeDocument/2006/relationships/image" Target="../media/image69.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microsoft.com/office/2007/relationships/hdphoto" Target="../media/hdphoto1.wdp"/><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6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1/6/2026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hyperlink" Target="https://sdapic.org/2025-chapter-meeting-schedule/" TargetMode="External"/><Relationship Id="rId2" Type="http://schemas.openxmlformats.org/officeDocument/2006/relationships/image" Target="../media/image72.png"/><Relationship Id="rId1" Type="http://schemas.openxmlformats.org/officeDocument/2006/relationships/slideLayout" Target="../slideLayouts/slideLayout8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1069848" y="3352800"/>
            <a:ext cx="7891272" cy="1069848"/>
          </a:xfrm>
        </p:spPr>
        <p:txBody>
          <a:bodyPr/>
          <a:lstStyle/>
          <a:p>
            <a:r>
              <a:rPr lang="en-US" b="1" dirty="0"/>
              <a:t>January 14</a:t>
            </a:r>
            <a:r>
              <a:rPr lang="en-US" b="1" baseline="30000" dirty="0"/>
              <a:t>th</a:t>
            </a:r>
            <a:r>
              <a:rPr lang="en-US" b="1" dirty="0"/>
              <a:t>, 2026 – 12:00 pm PST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Treasurer Report</a:t>
            </a:r>
            <a:br>
              <a:rPr lang="en-US" b="1" dirty="0">
                <a:solidFill>
                  <a:schemeClr val="accent2">
                    <a:lumMod val="50000"/>
                  </a:schemeClr>
                </a:solidFill>
              </a:rPr>
            </a:br>
            <a:r>
              <a:rPr lang="en-US" sz="2800" dirty="0"/>
              <a:t>Kim Delahanty</a:t>
            </a:r>
            <a:endParaRPr lang="en-US" sz="3200" dirty="0"/>
          </a:p>
        </p:txBody>
      </p:sp>
      <p:pic>
        <p:nvPicPr>
          <p:cNvPr id="5" name="Content Placeholder 4">
            <a:extLst>
              <a:ext uri="{FF2B5EF4-FFF2-40B4-BE49-F238E27FC236}">
                <a16:creationId xmlns:a16="http://schemas.microsoft.com/office/drawing/2014/main" id="{C091B57C-3575-42BF-A3DB-EBD66C5E4E43}"/>
              </a:ext>
            </a:extLst>
          </p:cNvPr>
          <p:cNvPicPr>
            <a:picLocks noGrp="1" noChangeAspect="1"/>
          </p:cNvPicPr>
          <p:nvPr>
            <p:ph idx="1"/>
          </p:nvPr>
        </p:nvPicPr>
        <p:blipFill>
          <a:blip r:embed="rId2"/>
          <a:stretch>
            <a:fillRect/>
          </a:stretch>
        </p:blipFill>
        <p:spPr>
          <a:xfrm>
            <a:off x="3505200" y="1371600"/>
            <a:ext cx="5593543" cy="5378149"/>
          </a:xfrm>
        </p:spPr>
      </p:pic>
    </p:spTree>
    <p:extLst>
      <p:ext uri="{BB962C8B-B14F-4D97-AF65-F5344CB8AC3E}">
        <p14:creationId xmlns:p14="http://schemas.microsoft.com/office/powerpoint/2010/main" val="342355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622-2BE7-FF1C-3F33-68C427B47436}"/>
              </a:ext>
            </a:extLst>
          </p:cNvPr>
          <p:cNvSpPr>
            <a:spLocks noGrp="1"/>
          </p:cNvSpPr>
          <p:nvPr>
            <p:ph type="title"/>
          </p:nvPr>
        </p:nvSpPr>
        <p:spPr/>
        <p:txBody>
          <a:bodyPr/>
          <a:lstStyle/>
          <a:p>
            <a:r>
              <a:rPr lang="en-US" dirty="0"/>
              <a:t>Membership Report </a:t>
            </a:r>
            <a:br>
              <a:rPr lang="en-US" dirty="0"/>
            </a:br>
            <a:r>
              <a:rPr lang="en-US" sz="3200" dirty="0"/>
              <a:t>Brianna Scott</a:t>
            </a:r>
            <a:endParaRPr lang="en-US" dirty="0"/>
          </a:p>
        </p:txBody>
      </p:sp>
      <p:sp>
        <p:nvSpPr>
          <p:cNvPr id="4" name="Content Placeholder 3">
            <a:extLst>
              <a:ext uri="{FF2B5EF4-FFF2-40B4-BE49-F238E27FC236}">
                <a16:creationId xmlns:a16="http://schemas.microsoft.com/office/drawing/2014/main" id="{BD027E7D-8F1C-27B0-9C16-E056630443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3439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Legislative Rep Report</a:t>
            </a:r>
            <a:br>
              <a:rPr lang="en-US" b="1" dirty="0">
                <a:solidFill>
                  <a:schemeClr val="accent2">
                    <a:lumMod val="50000"/>
                  </a:schemeClr>
                </a:solidFill>
              </a:rPr>
            </a:br>
            <a:r>
              <a:rPr lang="en-US" sz="2800" dirty="0"/>
              <a:t>Cheryl Karn</a:t>
            </a:r>
            <a:endParaRPr lang="en-US" sz="3200" dirty="0"/>
          </a:p>
        </p:txBody>
      </p:sp>
      <p:sp>
        <p:nvSpPr>
          <p:cNvPr id="6" name="Content Placeholder 5">
            <a:extLst>
              <a:ext uri="{FF2B5EF4-FFF2-40B4-BE49-F238E27FC236}">
                <a16:creationId xmlns:a16="http://schemas.microsoft.com/office/drawing/2014/main" id="{CFCB7C59-F398-B037-2076-62D49191F9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766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7" name="Content Placeholder 6">
            <a:extLst>
              <a:ext uri="{FF2B5EF4-FFF2-40B4-BE49-F238E27FC236}">
                <a16:creationId xmlns:a16="http://schemas.microsoft.com/office/drawing/2014/main" id="{4C270498-4374-F0EB-406C-17F9CF352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047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HAI Liaison &amp; Advisory Report</a:t>
            </a:r>
            <a:br>
              <a:rPr lang="en-US" b="1" dirty="0">
                <a:solidFill>
                  <a:schemeClr val="accent2">
                    <a:lumMod val="50000"/>
                  </a:schemeClr>
                </a:solidFill>
              </a:rPr>
            </a:br>
            <a:r>
              <a:rPr lang="en-US" sz="2800" dirty="0"/>
              <a:t>Maggie Turner, Deweese Quigley</a:t>
            </a:r>
            <a:endParaRPr lang="en-US" sz="3200" dirty="0"/>
          </a:p>
        </p:txBody>
      </p:sp>
      <p:sp>
        <p:nvSpPr>
          <p:cNvPr id="4" name="Content Placeholder 3">
            <a:extLst>
              <a:ext uri="{FF2B5EF4-FFF2-40B4-BE49-F238E27FC236}">
                <a16:creationId xmlns:a16="http://schemas.microsoft.com/office/drawing/2014/main" id="{0B2296C9-D1D0-BADC-2B2A-9F62B4D3C0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34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Infectious Disease Association of CA</a:t>
            </a:r>
            <a:br>
              <a:rPr lang="en-US" b="1" dirty="0">
                <a:solidFill>
                  <a:schemeClr val="accent2">
                    <a:lumMod val="50000"/>
                  </a:schemeClr>
                </a:solidFill>
              </a:rPr>
            </a:b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p>
        </p:txBody>
      </p:sp>
    </p:spTree>
    <p:extLst>
      <p:ext uri="{BB962C8B-B14F-4D97-AF65-F5344CB8AC3E}">
        <p14:creationId xmlns:p14="http://schemas.microsoft.com/office/powerpoint/2010/main" val="127618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G.E.R.M. Commission</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solidFill>
                <a:schemeClr val="tx1">
                  <a:lumMod val="75000"/>
                  <a:lumOff val="25000"/>
                </a:schemeClr>
              </a:solidFill>
            </a:endParaRPr>
          </a:p>
        </p:txBody>
      </p:sp>
    </p:spTree>
    <p:extLst>
      <p:ext uri="{BB962C8B-B14F-4D97-AF65-F5344CB8AC3E}">
        <p14:creationId xmlns:p14="http://schemas.microsoft.com/office/powerpoint/2010/main" val="15031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Long Term Care</a:t>
            </a:r>
            <a:br>
              <a:rPr lang="en-US" b="1" dirty="0">
                <a:solidFill>
                  <a:schemeClr val="accent2">
                    <a:lumMod val="50000"/>
                  </a:schemeClr>
                </a:solidFill>
              </a:rPr>
            </a:br>
            <a:endParaRPr lang="en-US" sz="2000" b="1" dirty="0">
              <a:solidFill>
                <a:schemeClr val="accent2">
                  <a:lumMod val="50000"/>
                </a:schemeClr>
              </a:solidFill>
            </a:endParaRPr>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1220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18446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County epidemiology</a:t>
            </a:r>
            <a:br>
              <a:rPr lang="en-US" b="1" dirty="0">
                <a:solidFill>
                  <a:schemeClr val="accent2">
                    <a:lumMod val="50000"/>
                  </a:schemeClr>
                </a:solidFill>
              </a:rPr>
            </a:br>
            <a:r>
              <a:rPr lang="en-US" sz="2800" dirty="0"/>
              <a:t>Grace Kang &amp; Mara Rauhauser</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1489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283" y="1611406"/>
            <a:ext cx="1233488" cy="6506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10" y="4267200"/>
            <a:ext cx="1148661" cy="11486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33" y="3377512"/>
            <a:ext cx="737288" cy="73728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809" y="2481921"/>
            <a:ext cx="776512" cy="68554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3" y="5486400"/>
            <a:ext cx="824548" cy="824548"/>
          </a:xfrm>
          <a:prstGeom prst="rect">
            <a:avLst/>
          </a:prstGeom>
        </p:spPr>
      </p:pic>
      <p:sp>
        <p:nvSpPr>
          <p:cNvPr id="2" name="Title 1"/>
          <p:cNvSpPr>
            <a:spLocks noGrp="1"/>
          </p:cNvSpPr>
          <p:nvPr>
            <p:ph type="title"/>
          </p:nvPr>
        </p:nvSpPr>
        <p:spPr>
          <a:xfrm>
            <a:off x="533400" y="345272"/>
            <a:ext cx="8610600" cy="1293028"/>
          </a:xfrm>
        </p:spPr>
        <p:txBody>
          <a:bodyPr/>
          <a:lstStyle/>
          <a:p>
            <a:r>
              <a:rPr lang="en-US" dirty="0"/>
              <a:t>Online Participant Reminders</a:t>
            </a:r>
          </a:p>
        </p:txBody>
      </p:sp>
      <p:sp>
        <p:nvSpPr>
          <p:cNvPr id="3" name="Content Placeholder 2"/>
          <p:cNvSpPr>
            <a:spLocks noGrp="1"/>
          </p:cNvSpPr>
          <p:nvPr>
            <p:ph idx="1"/>
          </p:nvPr>
        </p:nvSpPr>
        <p:spPr>
          <a:xfrm>
            <a:off x="1676400" y="1777071"/>
            <a:ext cx="8124825" cy="4781549"/>
          </a:xfrm>
        </p:spPr>
        <p:txBody>
          <a:bodyPr>
            <a:normAutofit/>
          </a:bodyPr>
          <a:lstStyle/>
          <a:p>
            <a:pPr marL="0" indent="0">
              <a:lnSpc>
                <a:spcPct val="110000"/>
              </a:lnSpc>
              <a:buNone/>
            </a:pPr>
            <a:r>
              <a:rPr lang="en-US" dirty="0"/>
              <a:t>This meeting will be recorded</a:t>
            </a:r>
            <a:br>
              <a:rPr lang="en-US" dirty="0"/>
            </a:br>
            <a:endParaRPr lang="en-US" dirty="0"/>
          </a:p>
          <a:p>
            <a:pPr marL="0" indent="0">
              <a:lnSpc>
                <a:spcPct val="110000"/>
              </a:lnSpc>
              <a:buNone/>
            </a:pPr>
            <a:r>
              <a:rPr lang="en-US" dirty="0"/>
              <a:t>Presentation slides are available on our </a:t>
            </a:r>
            <a:r>
              <a:rPr lang="en-US" dirty="0">
                <a:hlinkClick r:id="rId7"/>
              </a:rPr>
              <a:t>Meetings</a:t>
            </a:r>
            <a:r>
              <a:rPr lang="en-US" dirty="0"/>
              <a:t> page</a:t>
            </a:r>
            <a:br>
              <a:rPr lang="en-US" dirty="0"/>
            </a:br>
            <a:endParaRPr lang="en-US" dirty="0"/>
          </a:p>
          <a:p>
            <a:pPr marL="0" indent="0">
              <a:lnSpc>
                <a:spcPct val="110000"/>
              </a:lnSpc>
              <a:buNone/>
            </a:pPr>
            <a:r>
              <a:rPr lang="en-US" dirty="0"/>
              <a:t>Please stay muted </a:t>
            </a:r>
            <a:r>
              <a:rPr lang="en-US" u="sng" dirty="0"/>
              <a:t>during the educational presentation</a:t>
            </a:r>
            <a:r>
              <a:rPr lang="en-US" dirty="0"/>
              <a:t> and do not put us on hold if you are calling in on a phone line</a:t>
            </a:r>
            <a:br>
              <a:rPr lang="en-US" dirty="0"/>
            </a:br>
            <a:endParaRPr lang="en-US" dirty="0"/>
          </a:p>
          <a:p>
            <a:pPr marL="0" indent="0">
              <a:lnSpc>
                <a:spcPct val="110000"/>
              </a:lnSpc>
              <a:buNone/>
            </a:pPr>
            <a:r>
              <a:rPr lang="en-US" dirty="0"/>
              <a:t>Type in any questions or comments in the chat</a:t>
            </a:r>
            <a:br>
              <a:rPr lang="en-US" dirty="0"/>
            </a:br>
            <a:endParaRPr lang="en-US" dirty="0"/>
          </a:p>
          <a:p>
            <a:pPr marL="0" indent="0">
              <a:lnSpc>
                <a:spcPct val="110000"/>
              </a:lnSpc>
              <a:buNone/>
            </a:pPr>
            <a:r>
              <a:rPr lang="en-US" dirty="0"/>
              <a:t>CEUs will be provided </a:t>
            </a:r>
            <a:r>
              <a:rPr lang="en-US" i="1" dirty="0"/>
              <a:t>after</a:t>
            </a:r>
            <a:r>
              <a:rPr lang="en-US" dirty="0"/>
              <a:t> completion of speaker evaluation - a link will be shared at the end of the meeting</a:t>
            </a:r>
          </a:p>
        </p:txBody>
      </p:sp>
    </p:spTree>
    <p:extLst>
      <p:ext uri="{BB962C8B-B14F-4D97-AF65-F5344CB8AC3E}">
        <p14:creationId xmlns:p14="http://schemas.microsoft.com/office/powerpoint/2010/main" val="36068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Announcements/roundtable</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lnSpcReduction="10000"/>
          </a:bodyPr>
          <a:lstStyle/>
          <a:p>
            <a:pPr lvl="0"/>
            <a:r>
              <a:rPr lang="en-US" dirty="0"/>
              <a:t>Announcements</a:t>
            </a:r>
          </a:p>
          <a:p>
            <a:pPr lvl="1"/>
            <a:r>
              <a:rPr lang="en-US" dirty="0"/>
              <a:t>Survey preparedness, Survey experiences</a:t>
            </a:r>
          </a:p>
          <a:p>
            <a:r>
              <a:rPr lang="en-US" dirty="0"/>
              <a:t>Questions/Round Table Discussion</a:t>
            </a:r>
          </a:p>
          <a:p>
            <a:r>
              <a:rPr lang="en-US" dirty="0"/>
              <a:t>Adjournment</a:t>
            </a:r>
          </a:p>
          <a:p>
            <a:pPr lvl="0"/>
            <a:r>
              <a:rPr lang="en-US" b="1" dirty="0"/>
              <a:t>Next Meetings: </a:t>
            </a:r>
          </a:p>
          <a:p>
            <a:pPr lvl="1"/>
            <a:r>
              <a:rPr lang="en-US" dirty="0"/>
              <a:t>FEBRUARY 11, 2026</a:t>
            </a:r>
          </a:p>
          <a:p>
            <a:pPr lvl="1"/>
            <a:r>
              <a:rPr lang="en-US" dirty="0"/>
              <a:t>MARCH 11, 2026</a:t>
            </a:r>
          </a:p>
          <a:p>
            <a:pPr lvl="1"/>
            <a:r>
              <a:rPr lang="en-US" dirty="0"/>
              <a:t>APRIL 8, 2026</a:t>
            </a:r>
          </a:p>
          <a:p>
            <a:pPr lvl="1"/>
            <a:r>
              <a:rPr lang="en-US" dirty="0"/>
              <a:t>MAY 13, 2026</a:t>
            </a:r>
          </a:p>
          <a:p>
            <a:pPr lvl="1"/>
            <a:r>
              <a:rPr lang="en-US" dirty="0"/>
              <a:t>JULY 8, 2026</a:t>
            </a:r>
          </a:p>
          <a:p>
            <a:pPr lvl="1"/>
            <a:r>
              <a:rPr lang="en-US" dirty="0"/>
              <a:t>AUGUST 13, 2026</a:t>
            </a:r>
          </a:p>
          <a:p>
            <a:pPr lvl="1"/>
            <a:r>
              <a:rPr lang="en-US" dirty="0"/>
              <a:t>SEPTEMBER 9, 2026</a:t>
            </a:r>
          </a:p>
          <a:p>
            <a:pPr lvl="1"/>
            <a:endParaRPr lang="en-US" dirty="0"/>
          </a:p>
        </p:txBody>
      </p:sp>
    </p:spTree>
    <p:extLst>
      <p:ext uri="{BB962C8B-B14F-4D97-AF65-F5344CB8AC3E}">
        <p14:creationId xmlns:p14="http://schemas.microsoft.com/office/powerpoint/2010/main" val="303964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3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752600"/>
          </a:xfrm>
        </p:spPr>
        <p:txBody>
          <a:bodyPr rtlCol="0">
            <a:noAutofit/>
          </a:bodyPr>
          <a:lstStyle/>
          <a:p>
            <a:pPr algn="ctr">
              <a:defRPr/>
            </a:pPr>
            <a:r>
              <a:rPr lang="en-US" sz="8800" dirty="0">
                <a:gradFill flip="none" rotWithShape="1">
                  <a:gsLst>
                    <a:gs pos="0">
                      <a:srgbClr val="8E3228">
                        <a:shade val="30000"/>
                        <a:satMod val="115000"/>
                      </a:srgbClr>
                    </a:gs>
                    <a:gs pos="50000">
                      <a:srgbClr val="8E3228">
                        <a:shade val="67500"/>
                        <a:satMod val="115000"/>
                      </a:srgbClr>
                    </a:gs>
                    <a:gs pos="100000">
                      <a:srgbClr val="8E3228">
                        <a:shade val="100000"/>
                        <a:satMod val="115000"/>
                      </a:srgbClr>
                    </a:gs>
                  </a:gsLst>
                  <a:lin ang="5400000" scaled="1"/>
                  <a:tileRect/>
                </a:gradFill>
                <a:effectLst>
                  <a:outerShdw blurRad="50800" dist="38100" dir="2700000" algn="tl" rotWithShape="0">
                    <a:prstClr val="black">
                      <a:alpha val="40000"/>
                    </a:prstClr>
                  </a:outerShdw>
                </a:effectLst>
              </a:rPr>
              <a:t>Train wreck of the month</a:t>
            </a:r>
            <a:endParaRPr lang="en-US" sz="4000" b="1" dirty="0">
              <a:gradFill flip="none" rotWithShape="1">
                <a:gsLst>
                  <a:gs pos="0">
                    <a:srgbClr val="8E3228">
                      <a:shade val="30000"/>
                      <a:satMod val="115000"/>
                    </a:srgbClr>
                  </a:gs>
                  <a:gs pos="50000">
                    <a:srgbClr val="8E3228">
                      <a:shade val="67500"/>
                      <a:satMod val="115000"/>
                    </a:srgbClr>
                  </a:gs>
                  <a:gs pos="100000">
                    <a:srgbClr val="8E3228">
                      <a:shade val="100000"/>
                      <a:satMod val="115000"/>
                    </a:srgbClr>
                  </a:gs>
                </a:gsLst>
                <a:lin ang="5400000" scaled="1"/>
                <a:tileRect/>
              </a:gradFill>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533400" y="1837944"/>
            <a:ext cx="11277600" cy="4639056"/>
          </a:xfrm>
        </p:spPr>
        <p:txBody>
          <a:bodyPr rtlCol="0">
            <a:normAutofit/>
          </a:bodyPr>
          <a:lstStyle/>
          <a:p>
            <a:pPr marL="0" lvl="0" indent="0">
              <a:buNone/>
            </a:pPr>
            <a:r>
              <a:rPr lang="en-US" i="1" dirty="0"/>
              <a:t>Lessons learned, what worked?, what didn’t? Open, off-record, safe space, no-judgment discussion</a:t>
            </a:r>
          </a:p>
        </p:txBody>
      </p:sp>
    </p:spTree>
    <p:extLst>
      <p:ext uri="{BB962C8B-B14F-4D97-AF65-F5344CB8AC3E}">
        <p14:creationId xmlns:p14="http://schemas.microsoft.com/office/powerpoint/2010/main" val="48739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8" name="Oval 103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41" name="Rectangle 104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3" name="Rectangle 104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4"/>
                  <a:srcRect/>
                  <a:tile tx="6350" ty="-127000" sx="65000" sy="64000" flip="none" algn="tl"/>
                </a:blipFill>
              </a:rPr>
              <a:t>Meeting Sponsored by:</a:t>
            </a:r>
          </a:p>
        </p:txBody>
      </p:sp>
      <p:sp>
        <p:nvSpPr>
          <p:cNvPr id="1047" name="Rectangle 104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9" name="Group 104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50" name="Oval 104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51" name="Oval 105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AutoShape 2" descr="https://tmghealthtech.com/wp-content/uploads/2021/10/TMG_Logo_FC.svg"/>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90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6BD03-D06A-B6A0-9213-70AA3ACCFC4E}"/>
              </a:ext>
            </a:extLst>
          </p:cNvPr>
          <p:cNvSpPr txBox="1"/>
          <p:nvPr/>
        </p:nvSpPr>
        <p:spPr>
          <a:xfrm>
            <a:off x="1981200" y="304800"/>
            <a:ext cx="3048000" cy="381000"/>
          </a:xfrm>
          <a:prstGeom prst="rect">
            <a:avLst/>
          </a:prstGeom>
          <a:noFill/>
        </p:spPr>
        <p:txBody>
          <a:bodyPr wrap="square" rtlCol="0">
            <a:spAutoFit/>
          </a:bodyPr>
          <a:lstStyle/>
          <a:p>
            <a:r>
              <a:rPr lang="en-US" dirty="0"/>
              <a:t>Insert new org chart here</a:t>
            </a:r>
          </a:p>
        </p:txBody>
      </p:sp>
    </p:spTree>
    <p:extLst>
      <p:ext uri="{BB962C8B-B14F-4D97-AF65-F5344CB8AC3E}">
        <p14:creationId xmlns:p14="http://schemas.microsoft.com/office/powerpoint/2010/main" val="35930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Recognitions</a:t>
            </a:r>
          </a:p>
        </p:txBody>
      </p:sp>
      <p:sp>
        <p:nvSpPr>
          <p:cNvPr id="3" name="Content Placeholder 2"/>
          <p:cNvSpPr>
            <a:spLocks noGrp="1"/>
          </p:cNvSpPr>
          <p:nvPr>
            <p:ph idx="1"/>
          </p:nvPr>
        </p:nvSpPr>
        <p:spPr/>
        <p:txBody>
          <a:bodyPr/>
          <a:lstStyle/>
          <a:p>
            <a:r>
              <a:rPr lang="en-US" dirty="0"/>
              <a:t>New members</a:t>
            </a:r>
          </a:p>
          <a:p>
            <a:r>
              <a:rPr lang="en-US" dirty="0"/>
              <a:t>New certifications or re-certifications</a:t>
            </a:r>
          </a:p>
          <a:p>
            <a:r>
              <a:rPr lang="en-US" dirty="0"/>
              <a:t>First time attendees</a:t>
            </a:r>
          </a:p>
        </p:txBody>
      </p:sp>
    </p:spTree>
    <p:extLst>
      <p:ext uri="{BB962C8B-B14F-4D97-AF65-F5344CB8AC3E}">
        <p14:creationId xmlns:p14="http://schemas.microsoft.com/office/powerpoint/2010/main" val="56814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November minutes approval</a:t>
            </a:r>
          </a:p>
          <a:p>
            <a:pPr marL="0" indent="0">
              <a:buNone/>
            </a:pPr>
            <a:endParaRPr lang="en-US" dirty="0"/>
          </a:p>
        </p:txBody>
      </p:sp>
    </p:spTree>
    <p:extLst>
      <p:ext uri="{BB962C8B-B14F-4D97-AF65-F5344CB8AC3E}">
        <p14:creationId xmlns:p14="http://schemas.microsoft.com/office/powerpoint/2010/main" val="10414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dirty="0"/>
              <a:t>New Business</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endParaRPr lang="en-US" dirty="0">
              <a:solidFill>
                <a:schemeClr val="tx1">
                  <a:lumMod val="75000"/>
                  <a:lumOff val="25000"/>
                </a:schemeClr>
              </a:solidFill>
            </a:endParaRPr>
          </a:p>
        </p:txBody>
      </p:sp>
    </p:spTree>
    <p:extLst>
      <p:ext uri="{BB962C8B-B14F-4D97-AF65-F5344CB8AC3E}">
        <p14:creationId xmlns:p14="http://schemas.microsoft.com/office/powerpoint/2010/main" val="37144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AD9B-9C80-E1D3-18EA-16E093FF14C2}"/>
              </a:ext>
            </a:extLst>
          </p:cNvPr>
          <p:cNvSpPr>
            <a:spLocks noGrp="1"/>
          </p:cNvSpPr>
          <p:nvPr>
            <p:ph type="title"/>
          </p:nvPr>
        </p:nvSpPr>
        <p:spPr>
          <a:xfrm>
            <a:off x="1066799" y="0"/>
            <a:ext cx="7472289" cy="1609344"/>
          </a:xfrm>
        </p:spPr>
        <p:txBody>
          <a:bodyPr>
            <a:normAutofit fontScale="90000"/>
          </a:bodyPr>
          <a:lstStyle/>
          <a:p>
            <a:r>
              <a:rPr lang="en-US" b="1" dirty="0">
                <a:solidFill>
                  <a:schemeClr val="accent2">
                    <a:lumMod val="50000"/>
                  </a:schemeClr>
                </a:solidFill>
              </a:rPr>
              <a:t>Nominating &amp; Awards Report</a:t>
            </a:r>
            <a:br>
              <a:rPr lang="en-US" b="1" dirty="0">
                <a:solidFill>
                  <a:schemeClr val="accent2">
                    <a:lumMod val="50000"/>
                  </a:schemeClr>
                </a:solidFill>
              </a:rPr>
            </a:br>
            <a:r>
              <a:rPr lang="it-IT" sz="2800" dirty="0"/>
              <a:t>Jarrod Becasen</a:t>
            </a:r>
            <a:endParaRPr lang="en-US" dirty="0"/>
          </a:p>
        </p:txBody>
      </p:sp>
      <p:pic>
        <p:nvPicPr>
          <p:cNvPr id="13" name="Picture 12">
            <a:extLst>
              <a:ext uri="{FF2B5EF4-FFF2-40B4-BE49-F238E27FC236}">
                <a16:creationId xmlns:a16="http://schemas.microsoft.com/office/drawing/2014/main" id="{53CDCFD6-845E-5325-3FE4-93D6C58E11A0}"/>
              </a:ext>
            </a:extLst>
          </p:cNvPr>
          <p:cNvPicPr>
            <a:picLocks noChangeAspect="1"/>
          </p:cNvPicPr>
          <p:nvPr/>
        </p:nvPicPr>
        <p:blipFill rotWithShape="1">
          <a:blip r:embed="rId2"/>
          <a:srcRect l="5330"/>
          <a:stretch/>
        </p:blipFill>
        <p:spPr>
          <a:xfrm>
            <a:off x="9704853" y="3864910"/>
            <a:ext cx="1549981" cy="1465048"/>
          </a:xfrm>
          <a:prstGeom prst="rect">
            <a:avLst/>
          </a:prstGeom>
        </p:spPr>
      </p:pic>
      <p:sp>
        <p:nvSpPr>
          <p:cNvPr id="4" name="Content Placeholder 3">
            <a:extLst>
              <a:ext uri="{FF2B5EF4-FFF2-40B4-BE49-F238E27FC236}">
                <a16:creationId xmlns:a16="http://schemas.microsoft.com/office/drawing/2014/main" id="{88388200-1364-8335-32A9-12FD57883A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31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4890" y="102348"/>
            <a:ext cx="6401347" cy="1439341"/>
          </a:xfrm>
        </p:spPr>
        <p:txBody>
          <a:bodyPr rtlCol="0">
            <a:normAutofit fontScale="90000"/>
          </a:bodyPr>
          <a:lstStyle/>
          <a:p>
            <a:pPr>
              <a:defRPr/>
            </a:pPr>
            <a:r>
              <a:rPr lang="en-US" dirty="0"/>
              <a:t>Social Report</a:t>
            </a:r>
            <a:br>
              <a:rPr lang="en-US" b="1" dirty="0">
                <a:solidFill>
                  <a:schemeClr val="accent2">
                    <a:lumMod val="50000"/>
                  </a:schemeClr>
                </a:solidFill>
              </a:rPr>
            </a:br>
            <a:r>
              <a:rPr lang="en-US" sz="2800" dirty="0"/>
              <a:t>Kristyn Schumacher, Josie Candelaria, Rajdeep Gill</a:t>
            </a:r>
            <a:endParaRPr lang="en-US" sz="3200" dirty="0"/>
          </a:p>
        </p:txBody>
      </p:sp>
    </p:spTree>
    <p:extLst>
      <p:ext uri="{BB962C8B-B14F-4D97-AF65-F5344CB8AC3E}">
        <p14:creationId xmlns:p14="http://schemas.microsoft.com/office/powerpoint/2010/main" val="219114699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7.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11087</TotalTime>
  <Words>278</Words>
  <Application>Microsoft Office PowerPoint</Application>
  <PresentationFormat>Widescreen</PresentationFormat>
  <Paragraphs>55</Paragraphs>
  <Slides>21</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Aptos</vt:lpstr>
      <vt:lpstr>Arial</vt:lpstr>
      <vt:lpstr>Calibri</vt:lpstr>
      <vt:lpstr>Courier New</vt:lpstr>
      <vt:lpstr>FS Albert Pro</vt:lpstr>
      <vt:lpstr>FS Albert Pro Light</vt:lpstr>
      <vt:lpstr>Lucida Grande</vt:lpstr>
      <vt:lpstr>Rockwell</vt:lpstr>
      <vt:lpstr>Rockwell Condensed</vt:lpstr>
      <vt:lpstr>Rockwell Extra Bold</vt:lpstr>
      <vt:lpstr>Verdana</vt:lpstr>
      <vt:lpstr>Wingdings</vt:lpstr>
      <vt:lpstr>BD-PPT-Template</vt:lpstr>
      <vt:lpstr>BD</vt:lpstr>
      <vt:lpstr>Wood Type</vt:lpstr>
      <vt:lpstr>Welcome</vt:lpstr>
      <vt:lpstr>Online Participant Reminders</vt:lpstr>
      <vt:lpstr>Meeting Sponsored by:</vt:lpstr>
      <vt:lpstr>PowerPoint Presentation</vt:lpstr>
      <vt:lpstr>Introductions &amp; Recognitions</vt:lpstr>
      <vt:lpstr>Old Business</vt:lpstr>
      <vt:lpstr>New Business Frank Myers</vt:lpstr>
      <vt:lpstr>Nominating &amp; Awards Report Jarrod Becasen</vt:lpstr>
      <vt:lpstr>Social Report Kristyn Schumacher, Josie Candelaria, Rajdeep Gill</vt:lpstr>
      <vt:lpstr>Treasurer Report Kim Delahanty</vt:lpstr>
      <vt:lpstr>Membership Report  Brianna Scott</vt:lpstr>
      <vt:lpstr>Legislative Rep Report Cheryl Karn</vt:lpstr>
      <vt:lpstr>Ambulatory care Janessa Esteban</vt:lpstr>
      <vt:lpstr>HAI Liaison &amp; Advisory Report Maggie Turner, Deweese Quigley</vt:lpstr>
      <vt:lpstr>Infectious Disease Association of CA </vt:lpstr>
      <vt:lpstr>G.E.R.M. Commission Frank Myers</vt:lpstr>
      <vt:lpstr>Long Term Care </vt:lpstr>
      <vt:lpstr>Pediatric care Rady Children's</vt:lpstr>
      <vt:lpstr>County epidemiology Grace Kang &amp; Mara Rauhauser</vt:lpstr>
      <vt:lpstr>Announcements/roundtable</vt:lpstr>
      <vt:lpstr>Train wreck of the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Schumacher, Kristyn</cp:lastModifiedBy>
  <cp:revision>434</cp:revision>
  <dcterms:created xsi:type="dcterms:W3CDTF">2019-10-09T18:16:16Z</dcterms:created>
  <dcterms:modified xsi:type="dcterms:W3CDTF">2026-01-07T00:25:55Z</dcterms:modified>
</cp:coreProperties>
</file>