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handoutMasterIdLst>
    <p:handoutMasterId r:id="rId43"/>
  </p:handoutMasterIdLst>
  <p:sldIdLst>
    <p:sldId id="302"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Verdana" panose="020B060403050404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Untitled Section" id="{D66CA708-21F8-438F-B466-82EAA78E1880}">
          <p14:sldIdLst>
            <p14:sldId id="302"/>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2"/>
            <p14:sldId id="283"/>
            <p14:sldId id="284"/>
            <p14:sldId id="285"/>
            <p14:sldId id="286"/>
            <p14:sldId id="287"/>
            <p14:sldId id="288"/>
            <p14:sldId id="289"/>
            <p14:sldId id="290"/>
            <p14:sldId id="291"/>
            <p14:sldId id="292"/>
            <p14:sldId id="293"/>
            <p14:sldId id="294"/>
            <p14:sldId id="295"/>
            <p14:sldId id="296"/>
            <p14:sldId id="297"/>
            <p14:sldId id="298"/>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7GOFq6mfQWbSHs7fyWJShB8KB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5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63" autoAdjust="0"/>
  </p:normalViewPr>
  <p:slideViewPr>
    <p:cSldViewPr snapToGrid="0">
      <p:cViewPr varScale="1">
        <p:scale>
          <a:sx n="66" d="100"/>
          <a:sy n="66" d="100"/>
        </p:scale>
        <p:origin x="1301" y="38"/>
      </p:cViewPr>
      <p:guideLst/>
    </p:cSldViewPr>
  </p:slideViewPr>
  <p:notesTextViewPr>
    <p:cViewPr>
      <p:scale>
        <a:sx n="1" d="1"/>
        <a:sy n="1" d="1"/>
      </p:scale>
      <p:origin x="0" y="0"/>
    </p:cViewPr>
  </p:notesTextViewPr>
  <p:notesViewPr>
    <p:cSldViewPr snapToGrid="0">
      <p:cViewPr varScale="1">
        <p:scale>
          <a:sx n="87" d="100"/>
          <a:sy n="87"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BE3B54-532E-4251-B7C4-31EB6BFC85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C6DAF5E-3C07-493B-B168-B41797F471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890EDF-A760-4493-BFB0-2B34F3A7DF45}" type="datetimeFigureOut">
              <a:rPr lang="en-US" smtClean="0"/>
              <a:t>2/11/2026</a:t>
            </a:fld>
            <a:endParaRPr lang="en-US"/>
          </a:p>
        </p:txBody>
      </p:sp>
      <p:sp>
        <p:nvSpPr>
          <p:cNvPr id="4" name="Footer Placeholder 3">
            <a:extLst>
              <a:ext uri="{FF2B5EF4-FFF2-40B4-BE49-F238E27FC236}">
                <a16:creationId xmlns:a16="http://schemas.microsoft.com/office/drawing/2014/main" id="{6293C756-2225-4837-92CD-B9DF713811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9BEB32-DF41-4C4B-96F3-0AB24F3EED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9E7F7E-165D-48D9-82D2-FAEA3827DA75}" type="slidenum">
              <a:rPr lang="en-US" smtClean="0"/>
              <a:t>‹#›</a:t>
            </a:fld>
            <a:endParaRPr lang="en-US"/>
          </a:p>
        </p:txBody>
      </p:sp>
    </p:spTree>
    <p:extLst>
      <p:ext uri="{BB962C8B-B14F-4D97-AF65-F5344CB8AC3E}">
        <p14:creationId xmlns:p14="http://schemas.microsoft.com/office/powerpoint/2010/main" val="593627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2857"/>
              </a:lnSpc>
              <a:spcBef>
                <a:spcPts val="0"/>
              </a:spcBef>
              <a:spcAft>
                <a:spcPts val="0"/>
              </a:spcAft>
              <a:buClr>
                <a:schemeClr val="dk1"/>
              </a:buClr>
              <a:buSzPts val="1050"/>
              <a:buFont typeface="Arial"/>
              <a:buNone/>
            </a:pPr>
            <a:r>
              <a:rPr lang="en-US" sz="1050" b="1">
                <a:solidFill>
                  <a:schemeClr val="dk1"/>
                </a:solidFill>
              </a:rPr>
              <a:t>Read through overview</a:t>
            </a:r>
            <a:endParaRPr sz="1050" b="1">
              <a:solidFill>
                <a:schemeClr val="dk1"/>
              </a:solidFill>
            </a:endParaRPr>
          </a:p>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bd588f752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bd588f752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Visual inspection is key for both the endoscopist processing a scope and the perioperative nurse. Prior to processing for HLD or sterilization or use in the operating room, visual inspection protects the scope and patient. Endoscope damage can occur at anytime such as during transport, or even if leak testing was done incorrectly. Being proactive with visual inspection during pre-cleaning, manual cleaning, storage, and transport reduces safety risks and supports safe reprocessing. As you can see by the images above in the anatomy of a distal tip what a scope should look like. Then in the images below distal tip damage such as a cracked lens, bending section damage, and general distal tip damage. But not all processing or OR staff can see the images with the naked eye.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bd646cb53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Endoscope processing spaces should have hands free lighted magnification. This allows staff to hold these longs scopes in their hands while inspecting the long insertion tubes, tiny distal tips, and large handles thoroughly with magnified light. Reading the MIFU to see if there are directions for the amount of light needed is important to ensure staff are able to see any and all issues that may arise. This is an important tool to have in a reprocessing space. Ensuring staff have the tools they need to make sure a scope is safe to use is essential. </a:t>
            </a:r>
            <a:endParaRPr/>
          </a:p>
        </p:txBody>
      </p:sp>
      <p:sp>
        <p:nvSpPr>
          <p:cNvPr id="136" name="Google Shape;136;g3bd646cb53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ANSI/AAMI ST91 2021 Standards, high risk endoscopes to consider were listed. Some of those were </a:t>
            </a:r>
            <a:r>
              <a:rPr lang="en-US" dirty="0" err="1"/>
              <a:t>Duodenoscopes</a:t>
            </a:r>
            <a:r>
              <a:rPr lang="en-US" dirty="0"/>
              <a:t>, ureteroscopes, and bronchoscopes. These scopes were suggested not just by AAMI but also by the FDA to be sterilized if possible each time they are being prepared for use. Many scopes are compatible with low temperature </a:t>
            </a:r>
            <a:r>
              <a:rPr lang="en-US" dirty="0" err="1"/>
              <a:t>sterilants</a:t>
            </a:r>
            <a:r>
              <a:rPr lang="en-US" dirty="0"/>
              <a:t> or liquid chemical </a:t>
            </a:r>
            <a:r>
              <a:rPr lang="en-US" dirty="0" err="1"/>
              <a:t>sterilants</a:t>
            </a:r>
            <a:r>
              <a:rPr lang="en-US" dirty="0"/>
              <a:t>. All flexible scopes cannot tolerate the high heat of steam sterilization or it would damage the scope. Processing endoscopes via the soaking method is no longer recommended by many organizations including AAMI. Automated reprocessing is recommended and recognized as the safest process currently. Some organizations have moved to disposable endoscopes in situations where they may be unable to perform these types of reprocessing steps safely for HLD or sterilization or they don’t have the safety or staffing means to process. This can be done by performing a risk assessment for the situation and space along with the type of scopes on hand. </a:t>
            </a:r>
            <a:endParaRPr dirty="0"/>
          </a:p>
        </p:txBody>
      </p:sp>
      <p:sp>
        <p:nvSpPr>
          <p:cNvPr id="144" name="Google Shape;14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most critical and most often missed step in processing is scope drying. While cleaning a scope uses water, and if that water sits inside the channels for a prolonged period of time, that residual moisture may lead to microbial growth. Using medical-grade compressed air, filtered, without oil to dry the scope for 10 min or more as pre-determined by either the manufacturer or the facility is best practice. The end of an automated endoscope processor cycle does an “air purge” this is NOT a drying cycle. Also contrary to what may believe the alcohol flush does not dry the scope. There is conflicting guidance from manufacturers on alcohol flushing whether to do this step or not. Many have left this to the facility to decide. In all circumstances, an alcohol flush MUST be followed by drying, it does not replace the drying step. If a facility chooses to low temperature sterilize their scope with vaporized hydrogen peroxide, drying is an important step to prevent damage to the scope prior to this type of sterilization. </a:t>
            </a:r>
            <a:endParaRPr/>
          </a:p>
        </p:txBody>
      </p:sp>
      <p:sp>
        <p:nvSpPr>
          <p:cNvPr id="152" name="Google Shape;15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09090B"/>
                </a:solidFill>
                <a:highlight>
                  <a:srgbClr val="FFFFFF"/>
                </a:highlight>
                <a:latin typeface="Roboto"/>
                <a:ea typeface="Roboto"/>
                <a:cs typeface="Roboto"/>
                <a:sym typeface="Roboto"/>
              </a:rPr>
              <a:t>Most facilities follow best practices by storing endoscopes in drying or HEPA-filtered cabinets, which help ensure channels are dry and ready for the next patient after processing. Hang times vary by facility—typically 7 to 30 days—based on risk assessments by infection prevention and departmental leadership. AAMI ST91 currently indicates there is no clear evidence to support extended storage without microbiological testing. Once a scope’s hang time has expired, it must be reprocessed before reuse. When transporting scopes to a procedure area, retrieve them with clean gloves and place them in a clean, sealed container. Storage areas should be separate from reprocessing rooms and patient procedure rooms.</a:t>
            </a:r>
            <a:endParaRPr/>
          </a:p>
        </p:txBody>
      </p:sp>
      <p:sp>
        <p:nvSpPr>
          <p:cNvPr id="159" name="Google Shape;15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continues to be quality assurance challenges in endoscope processing. Studies continue to show residual contamination and biofilm formation in patient-ready, reprocessed scopes. Manual cleaning remains labor-intensive and vulnerable to human error. Even with automation, critical steps like drying and visual inspection are often inadequately performed or omitted.</a:t>
            </a:r>
            <a:endParaRPr/>
          </a:p>
          <a:p>
            <a:pPr marL="0" lvl="0" indent="0" algn="l" rtl="0">
              <a:spcBef>
                <a:spcPts val="0"/>
              </a:spcBef>
              <a:spcAft>
                <a:spcPts val="0"/>
              </a:spcAft>
              <a:buNone/>
            </a:pPr>
            <a:r>
              <a:rPr lang="en-US"/>
              <a:t>Technological Integration and Data-Driven Decision Making should be implemented. Facilities can use digital traceability systems to document each reprocessing step, linking endoscope use, staff, equipment, and patient data. Decision makers have access to dashboards and analytics to identify trends, noncompliance, or equipment issues early. Investing in emerging technologies (e.g., single-use scopes, AI-enhanced inspection) is based on value analysis and infection prevention metrics. </a:t>
            </a:r>
            <a:endParaRPr/>
          </a:p>
          <a:p>
            <a:pPr marL="0" lvl="0" indent="0" algn="l" rtl="0">
              <a:spcBef>
                <a:spcPts val="0"/>
              </a:spcBef>
              <a:spcAft>
                <a:spcPts val="0"/>
              </a:spcAft>
              <a:buNone/>
            </a:pPr>
            <a:r>
              <a:rPr lang="en-US"/>
              <a:t>Creating a culture of accountability and interdisciplinary collaboration can drive patient safety. Perioperative partners, GI, infection prevention, and sterile processing teams operate in alignment, with clearly defined roles and responsibilities. Leadership prioritizes endoscope safety in budgeting, staffing, and strategic planning. There is a just culture that encourages reporting, feedback, and iterative system improvement. </a:t>
            </a:r>
            <a:endParaRPr/>
          </a:p>
        </p:txBody>
      </p:sp>
      <p:sp>
        <p:nvSpPr>
          <p:cNvPr id="170" name="Google Shape;17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Some great supplemental tools to have on hand for a great program are chemical and residual soil marker testing. These chemical verification tests allow staff to see if their cleaning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steps</a:t>
            </a:r>
            <a:r>
              <a:rPr lang="en-US"/>
              <a:t> were done properly. Some facilities perform these verifications on a percentage of scopes while others may choose to test all their scopes. You will have to determine what is best for your program. There are various tests that all do different things such as ATP for organic residue and protein tests that look for blood or body fluid. Of course they are not a replacement for manual cleaning but another layer of protection and quality checks. </a:t>
            </a:r>
            <a:endParaRPr/>
          </a:p>
        </p:txBody>
      </p:sp>
      <p:sp>
        <p:nvSpPr>
          <p:cNvPr id="177" name="Google Shape;17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bd646cb5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bd646cb5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Coordination with your SPD department on any loaned endoscopes the MD may need for cases is important. This ensures that staff have the competencies to process the scope, the tools necessary, the scopes ID has been entered into the facilities tracking system if needed, accessories or adapters are available, it has time to be processed before use, and the MIFUs are on hand. This timing is important as well to ensure there is no damage to the loaned scope upon receipt. If it is found damaged, it would be documented and returned. Ensuring the automated endoscope reprocessor also has attachments for the model of scope or the drying cabinet also has the correct attachment to ensure there is a safe storage location is important. There are many factors that come into play bringing in a scope from the outside.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bd646cb535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bd646cb535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Communication is key between the perioperative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staf</a:t>
            </a:r>
            <a:r>
              <a:rPr lang="en-US"/>
              <a:t>f and the SPD. Think of this as a baton handoff during a race, that if it is dropped, something gets missed and that impacts everything downstream including the next patient who has a procedure done. Some of the communication that is important are the volume of procedures and scopes that may be needed for each procedure during the day, or if new service lines are being added. This will increase or decrease the amount of need in the processing space. Anytime there is a plan to purchase new equipment for the department or the OR, work with your SPD and endoscopists to ensure they have the equipment needed to process the scope safely. Compatibility with the AER, and even the chemistries is all very important. If MDs want to perform medical device trials this needs to be a multidisciplinary discussion that must include OR, SPD, endoscopists, and even your Infection preventionists to ensure the medical device can be safely processed. Having a clear way to communicate recalls as well on scopes can be a challenge. Work with your risk department and your Infection Preventionist to communicate all vendor and medical device recalls for scopes.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bd646cb535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bd646cb535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Communication is key between the perioperative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staf</a:t>
            </a:r>
            <a:r>
              <a:rPr lang="en-US"/>
              <a:t>f for case set up. Making sure all the equipment is ready and functional as well as items needed for urgent cases. Establishing clear expectations of roles between OR staff and the SPD. The collaboration with the clinical team, perioperative team, and SPD can be done through standardized communication channels with escalation pathways for issues that are less than 24 hours prior to a case. Some tools for example to use for collaboration are shared checklists or real time updates through digital platforms, cell type phones, and other communication devices for clear communication.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through outcome statement</a:t>
            </a:r>
            <a:endParaRPr/>
          </a:p>
        </p:txBody>
      </p:sp>
      <p:sp>
        <p:nvSpPr>
          <p:cNvPr id="70" name="Google Shape;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bd588f7529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3bd588f7529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above chart shows the conflicting guidelines. It is truly like navigating a maze when determining how to choose what standards or guidelines to follow when building a departments practice. This table was pulled from the APIC Endoscope Brief that was published in 2025 to aid facilities in having a reference to use to quickly see in one place what these professional organizations recommend on the various steps in processing from cleaning all the way through storage and transport. It would be ideal for all the organizations to agree but in many cases they have varying opinions and evidence to support their stance one way or the other. The FDA, manufacturers, CDC, and SHEA conflict with what these standards and guidelines all say. Again, no one organization agrees with another. </a:t>
            </a:r>
            <a:endParaRPr/>
          </a:p>
        </p:txBody>
      </p:sp>
      <p:sp>
        <p:nvSpPr>
          <p:cNvPr id="221" name="Google Shape;2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bd646cb535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is alcohol helpful or harmful? Well we know it drys our skin out so imagine what is can do to an endoscope. Some IFUs prohibit the use of alcohol because of the damage that it does to internal seals, drying them out to the point where they crack causing damage. Other manufacturers recommend alcohol to aid in drying. There is an Ofstead study, that shows drying, not alcohol, was the most effective step. Alcohol must not replace mechanical drying…and wiping the outside of a scope with alcohol is NOT a step in processing. AAMI ST91 and APIC says a risk assessment should be done for the use of alcohol whereas the Multi society guidelines says to follow the IFU.</a:t>
            </a:r>
            <a:endParaRPr/>
          </a:p>
        </p:txBody>
      </p:sp>
      <p:sp>
        <p:nvSpPr>
          <p:cNvPr id="235" name="Google Shape;235;g3bd646cb535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bd588f752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Nursing should communicate when simethicone was used during a procedure due to the risks. These risks include reducing the effectiveness of cleaning and reprocessing, increasing the risk of microbial growth,  or damage to channels over time. Recent studies have shown that simethicone has been unable to be removed prior to HLD or sterilization. This is concerning because something could be carried over to the next patient. The first image on the top left shows the crystallization of simethicone over time in the water jet channel. The residue could not be removed with regular detergents or disinfectants. The bottom images were from a study by Cori Ofstead where 71% of the scopes looked into with a borescope showed residual fluid including Simethicone along with other pathogens leading us to believe that simethicone contributes to harboring organisms. </a:t>
            </a:r>
            <a:endParaRPr/>
          </a:p>
        </p:txBody>
      </p:sp>
      <p:sp>
        <p:nvSpPr>
          <p:cNvPr id="241" name="Google Shape;241;g3bd588f752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controversy of the use of Simethicone has been ongoing for several year. Many are leaning towards use with caution. It is important to understand that it is a non-water soluble substance. This means it can clog channels and cannot be removed with brushes and AER’s. It has been detected even after HLD as mentioned previously with visualization which we will discuss more in just a bit. Standard cleaning does not remove this substance and it should only be used if the IFU of the scope permits. When the scope goes back for processing, communication is key to the endoscopist. let them know the dose that was used for the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procedure</a:t>
            </a:r>
            <a:r>
              <a:rPr lang="en-US"/>
              <a:t>. </a:t>
            </a:r>
            <a:endParaRPr/>
          </a:p>
        </p:txBody>
      </p:sp>
      <p:sp>
        <p:nvSpPr>
          <p:cNvPr id="252" name="Google Shape;25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Simethicone may have a role in biofilm development. Biofilm can develop very quickly within minutes to as quickly as an hour. This is why when point of use care has been done, it needs to be documented when it is completed so processing can begin within an hour. Biofilm once fully formed is surrounded by proteins that become like a cement that are resistant to all types of HLD or sterilization and they cannot be removed. How do we prevent biofilms you might ask? Well, we need to complete mechanical cleaning and drying fully following MIFUs in a timely fashion. The images you see above is where a lumen was cleaned with a brush the size the manufacturer said to use according to the IFU. With a borescope you could see the channel was still not clean. So, another larger brush was used and you could see through subsequent cleaning the channel became cleaner…but ultimately the biofilm was still there. </a:t>
            </a:r>
            <a:endParaRPr/>
          </a:p>
        </p:txBody>
      </p:sp>
      <p:sp>
        <p:nvSpPr>
          <p:cNvPr id="259" name="Google Shape;25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bd646cb53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3bd646cb53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t>Human Factors and Education Gaps:</a:t>
            </a:r>
            <a:r>
              <a:rPr lang="en-US"/>
              <a:t> Human factors, such as workflow inefficiencies, staffing shortages, lack of training, and cognitive overload, contribute to deviations from protocol. Education programs are often inconsistent or not competency-based, leading to misunderstandings about the risks of improper reprocessing. Confidence is key but it must be supported with actual competency in each model of scope in the department. Most staff are not able to recognize damage or failed cleaning especially with the naked eye. New hire, yearly, and with each new scope purchase; competency validation is essential along with routine education for all staff that will process. Another barrier is time constraints that staff may face. Endoscopy cases may be brief pressing staff to be quick to turn over scopes. That pressure can lead to missed steps with time constraints. Creating a culture of safety to ensure safe processing is paramount. </a:t>
            </a:r>
            <a:endParaRPr/>
          </a:p>
        </p:txBody>
      </p:sp>
      <p:sp>
        <p:nvSpPr>
          <p:cNvPr id="272" name="Google Shape;27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bd646cb535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bd646cb535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Workflow definitely impacts the safety of scopes. The sheer volume of procedures and how many scopes the proceduralist decides to use can be very overwhelming depending on the size of the processing space and the equipment in use. Some facilities use two scopes for every procedure but don’t use them both. In this case, keep in mind, both scope must be processed because they were both in the room. This puts undue stress on the staff, equipment, and the time it takes to turn over scope possibly needed for another case or two that day. The amount of FTEs to process scopes for the amount of scopes can vary depending on volume. The departments must also taken into account the disinfection choices of HLD or sterilization for time and turnover. Having full time staff who are experienced versus staff that fill in on occasion, you need consistencies. Also, if this is a shared space such as an SPD the sinks may be used for something other than scopes and volume will dictate priorities OR versus scopes for example. Keep all these in mind for scope safety.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bd588f7529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now we would like for you to participate with a polling question. Does your facility have and use borescopes to inspect the internal channels of endoscopes? </a:t>
            </a:r>
            <a:endParaRPr/>
          </a:p>
        </p:txBody>
      </p:sp>
      <p:sp>
        <p:nvSpPr>
          <p:cNvPr id="286" name="Google Shape;286;g3bd588f7529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c60388b66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through objectives</a:t>
            </a:r>
            <a:endParaRPr/>
          </a:p>
          <a:p>
            <a:pPr marL="0" lvl="0" indent="0" algn="l" rtl="0">
              <a:spcBef>
                <a:spcPts val="0"/>
              </a:spcBef>
              <a:spcAft>
                <a:spcPts val="0"/>
              </a:spcAft>
              <a:buNone/>
            </a:pPr>
            <a:endParaRPr/>
          </a:p>
          <a:p>
            <a:pPr marL="0" lvl="0" indent="0" algn="l" rtl="0">
              <a:spcBef>
                <a:spcPts val="0"/>
              </a:spcBef>
              <a:spcAft>
                <a:spcPts val="0"/>
              </a:spcAft>
              <a:buNone/>
            </a:pPr>
            <a:r>
              <a:rPr lang="en-US"/>
              <a:t>In submitted abstract:</a:t>
            </a:r>
            <a:endParaRPr/>
          </a:p>
          <a:p>
            <a:pPr marL="0" lvl="0" indent="0" algn="l" rtl="0">
              <a:spcBef>
                <a:spcPts val="0"/>
              </a:spcBef>
              <a:spcAft>
                <a:spcPts val="0"/>
              </a:spcAft>
              <a:buClr>
                <a:schemeClr val="dk1"/>
              </a:buClr>
              <a:buSzPts val="1100"/>
              <a:buFont typeface="Arial"/>
              <a:buNone/>
            </a:pPr>
            <a:r>
              <a:rPr lang="en-US" sz="1400">
                <a:solidFill>
                  <a:schemeClr val="dk1"/>
                </a:solidFill>
              </a:rPr>
              <a:t>Overview of the Endoscope Reprocessing Lifecycle: Review the critical steps: point-of-use cleaning, manual</a:t>
            </a:r>
            <a:endParaRPr sz="1400">
              <a:solidFill>
                <a:schemeClr val="dk1"/>
              </a:solidFill>
            </a:endParaRPr>
          </a:p>
          <a:p>
            <a:pPr marL="0" lvl="0" indent="0" algn="l" rtl="0">
              <a:spcBef>
                <a:spcPts val="0"/>
              </a:spcBef>
              <a:spcAft>
                <a:spcPts val="0"/>
              </a:spcAft>
              <a:buClr>
                <a:schemeClr val="dk1"/>
              </a:buClr>
              <a:buSzPts val="1100"/>
              <a:buFont typeface="Arial"/>
              <a:buNone/>
            </a:pPr>
            <a:r>
              <a:rPr lang="en-US" sz="1400">
                <a:solidFill>
                  <a:schemeClr val="dk1"/>
                </a:solidFill>
              </a:rPr>
              <a:t>cleaning, high-level disinfection or sterilization, drying, transport, and storage; Highlight workflow efficiency</a:t>
            </a:r>
            <a:endParaRPr sz="1400">
              <a:solidFill>
                <a:schemeClr val="dk1"/>
              </a:solidFill>
            </a:endParaRPr>
          </a:p>
          <a:p>
            <a:pPr marL="0" lvl="0" indent="0" algn="l" rtl="0">
              <a:spcBef>
                <a:spcPts val="0"/>
              </a:spcBef>
              <a:spcAft>
                <a:spcPts val="0"/>
              </a:spcAft>
              <a:buClr>
                <a:schemeClr val="dk1"/>
              </a:buClr>
              <a:buSzPts val="1100"/>
              <a:buFont typeface="Arial"/>
              <a:buNone/>
            </a:pPr>
            <a:r>
              <a:rPr lang="en-US" sz="1400">
                <a:solidFill>
                  <a:schemeClr val="dk1"/>
                </a:solidFill>
              </a:rPr>
              <a:t>and space design considerations per ANSI/AAMI ST91:2021; Discuss the importance of drying and the role of</a:t>
            </a:r>
            <a:endParaRPr sz="1400">
              <a:solidFill>
                <a:schemeClr val="dk1"/>
              </a:solidFill>
            </a:endParaRPr>
          </a:p>
          <a:p>
            <a:pPr marL="0" lvl="0" indent="0" algn="l" rtl="0">
              <a:spcBef>
                <a:spcPts val="0"/>
              </a:spcBef>
              <a:spcAft>
                <a:spcPts val="0"/>
              </a:spcAft>
              <a:buClr>
                <a:schemeClr val="dk1"/>
              </a:buClr>
              <a:buSzPts val="1100"/>
              <a:buFont typeface="Arial"/>
              <a:buNone/>
            </a:pPr>
            <a:r>
              <a:rPr lang="en-US" sz="1400">
                <a:solidFill>
                  <a:schemeClr val="dk1"/>
                </a:solidFill>
              </a:rPr>
              <a:t>hang-time policies.</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US" sz="1400">
                <a:solidFill>
                  <a:schemeClr val="dk1"/>
                </a:solidFill>
              </a:rPr>
              <a:t>Discrepancies Across Guidelines and Emerging Evidence: Compare standards and guidance from AORN,</a:t>
            </a:r>
            <a:endParaRPr sz="1400">
              <a:solidFill>
                <a:schemeClr val="dk1"/>
              </a:solidFill>
            </a:endParaRPr>
          </a:p>
          <a:p>
            <a:pPr marL="0" lvl="0" indent="0" algn="l" rtl="0">
              <a:spcBef>
                <a:spcPts val="0"/>
              </a:spcBef>
              <a:spcAft>
                <a:spcPts val="0"/>
              </a:spcAft>
              <a:buClr>
                <a:schemeClr val="dk1"/>
              </a:buClr>
              <a:buSzPts val="1100"/>
              <a:buFont typeface="Arial"/>
              <a:buNone/>
            </a:pPr>
            <a:r>
              <a:rPr lang="en-US" sz="1400">
                <a:solidFill>
                  <a:schemeClr val="dk1"/>
                </a:solidFill>
              </a:rPr>
              <a:t>AAMI, SGNA, and CDC; Examine conflicting practices: alcohol flushing, simethicone use, drying methods, and</a:t>
            </a:r>
            <a:endParaRPr sz="1400">
              <a:solidFill>
                <a:schemeClr val="dk1"/>
              </a:solidFill>
            </a:endParaRPr>
          </a:p>
          <a:p>
            <a:pPr marL="0" lvl="0" indent="0" algn="l" rtl="0">
              <a:spcBef>
                <a:spcPts val="0"/>
              </a:spcBef>
              <a:spcAft>
                <a:spcPts val="0"/>
              </a:spcAft>
              <a:buClr>
                <a:schemeClr val="dk1"/>
              </a:buClr>
              <a:buSzPts val="1100"/>
              <a:buFont typeface="Arial"/>
              <a:buNone/>
            </a:pPr>
            <a:r>
              <a:rPr lang="en-US" sz="1400">
                <a:solidFill>
                  <a:schemeClr val="dk1"/>
                </a:solidFill>
              </a:rPr>
              <a:t>storage protocols; Review recent research findings and implications for practice.</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US" sz="1400">
                <a:solidFill>
                  <a:schemeClr val="dk1"/>
                </a:solidFill>
              </a:rPr>
              <a:t>Human Factors and System-Based Risks: Identify common points of failure due to workflow issues, training</a:t>
            </a:r>
            <a:endParaRPr sz="1400">
              <a:solidFill>
                <a:schemeClr val="dk1"/>
              </a:solidFill>
            </a:endParaRPr>
          </a:p>
          <a:p>
            <a:pPr marL="0" lvl="0" indent="0" algn="l" rtl="0">
              <a:spcBef>
                <a:spcPts val="0"/>
              </a:spcBef>
              <a:spcAft>
                <a:spcPts val="0"/>
              </a:spcAft>
              <a:buClr>
                <a:schemeClr val="dk1"/>
              </a:buClr>
              <a:buSzPts val="1100"/>
              <a:buFont typeface="Arial"/>
              <a:buNone/>
            </a:pPr>
            <a:r>
              <a:rPr lang="en-US" sz="1400">
                <a:solidFill>
                  <a:schemeClr val="dk1"/>
                </a:solidFill>
              </a:rPr>
              <a:t>gaps, and staffing limitations; Discuss the role of human factors in compliance and outcomes.</a:t>
            </a:r>
            <a:endParaRPr sz="1400">
              <a:solidFill>
                <a:schemeClr val="dk1"/>
              </a:solidFill>
            </a:endParaRPr>
          </a:p>
          <a:p>
            <a:pPr marL="0" lvl="0" indent="0" algn="l" rtl="0">
              <a:spcBef>
                <a:spcPts val="0"/>
              </a:spcBef>
              <a:spcAft>
                <a:spcPts val="0"/>
              </a:spcAft>
              <a:buClr>
                <a:schemeClr val="dk1"/>
              </a:buClr>
              <a:buSzPts val="1100"/>
              <a:buFont typeface="Arial"/>
              <a:buNone/>
            </a:pPr>
            <a:r>
              <a:rPr lang="en-US" sz="1400">
                <a:solidFill>
                  <a:schemeClr val="dk1"/>
                </a:solidFill>
              </a:rPr>
              <a:t>Borescope Demonstration and Interpretation: Introduce borescope technology and its function in internal</a:t>
            </a:r>
            <a:endParaRPr sz="1400">
              <a:solidFill>
                <a:schemeClr val="dk1"/>
              </a:solidFill>
            </a:endParaRPr>
          </a:p>
          <a:p>
            <a:pPr marL="0" lvl="0" indent="0" algn="l" rtl="0">
              <a:spcBef>
                <a:spcPts val="0"/>
              </a:spcBef>
              <a:spcAft>
                <a:spcPts val="0"/>
              </a:spcAft>
              <a:buClr>
                <a:schemeClr val="dk1"/>
              </a:buClr>
              <a:buSzPts val="1100"/>
              <a:buFont typeface="Arial"/>
              <a:buNone/>
            </a:pPr>
            <a:r>
              <a:rPr lang="en-US" sz="1400">
                <a:solidFill>
                  <a:schemeClr val="dk1"/>
                </a:solidFill>
              </a:rPr>
              <a:t>channel inspection; Conduct a live or recorded demonstration showing typical findings: retained debris,</a:t>
            </a:r>
            <a:endParaRPr sz="1400">
              <a:solidFill>
                <a:schemeClr val="dk1"/>
              </a:solidFill>
            </a:endParaRPr>
          </a:p>
          <a:p>
            <a:pPr marL="0" lvl="0" indent="0" algn="l" rtl="0">
              <a:spcBef>
                <a:spcPts val="0"/>
              </a:spcBef>
              <a:spcAft>
                <a:spcPts val="0"/>
              </a:spcAft>
              <a:buClr>
                <a:schemeClr val="dk1"/>
              </a:buClr>
              <a:buSzPts val="1100"/>
              <a:buFont typeface="Arial"/>
              <a:buNone/>
            </a:pPr>
            <a:r>
              <a:rPr lang="en-US" sz="1400">
                <a:solidFill>
                  <a:schemeClr val="dk1"/>
                </a:solidFill>
              </a:rPr>
              <a:t>channel damage, and biofilm indicators; Provide guidance on interpretation and integration into QA</a:t>
            </a:r>
            <a:endParaRPr sz="1400">
              <a:solidFill>
                <a:schemeClr val="dk1"/>
              </a:solidFill>
            </a:endParaRPr>
          </a:p>
          <a:p>
            <a:pPr marL="0" lvl="0" indent="0" algn="l" rtl="0">
              <a:spcBef>
                <a:spcPts val="0"/>
              </a:spcBef>
              <a:spcAft>
                <a:spcPts val="0"/>
              </a:spcAft>
              <a:buClr>
                <a:schemeClr val="dk1"/>
              </a:buClr>
              <a:buSzPts val="1100"/>
              <a:buFont typeface="Arial"/>
              <a:buNone/>
            </a:pPr>
            <a:r>
              <a:rPr lang="en-US" sz="1400">
                <a:solidFill>
                  <a:schemeClr val="dk1"/>
                </a:solidFill>
              </a:rPr>
              <a:t>protocols.</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US" sz="1400">
                <a:solidFill>
                  <a:schemeClr val="dk1"/>
                </a:solidFill>
              </a:rPr>
              <a:t>Translating Evidence into Action: Highlight tools and resources for ongoing improvement.</a:t>
            </a:r>
            <a:endParaRPr/>
          </a:p>
        </p:txBody>
      </p:sp>
      <p:sp>
        <p:nvSpPr>
          <p:cNvPr id="76" name="Google Shape;76;g3c60388b66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bd588f7529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we would like to show you now where the future of scope processing is going to ensure they are safe to use. </a:t>
            </a:r>
            <a:endParaRPr/>
          </a:p>
        </p:txBody>
      </p:sp>
      <p:sp>
        <p:nvSpPr>
          <p:cNvPr id="292" name="Google Shape;292;g3bd588f7529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bd588f752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bd588f752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supplemental tool that is changing safety in scope processing is the us of borescopes and integrating AI. The internal channel inspection is key to safety in processing. You can see ripples, tears, shedding, water, residual debris, pieces of brushes, simethicone, bioburden, and even biofilm with borescopes. Newer borescopes have AI integration which helps the end user understand what they are seeing helping with training programs.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Scope damage can be caused by a multitude of reasons. Sometimes during a procedure the proceduralist can use excessive angulation, improper insertion, or may even drop the scope. During transport many scopes become damage if they are over coiled during transport. The department processing the scope may incorrectly leak test or handle the scope in the sink which could damage the scope. Internal tear and abrasions often go unnoticed but if a leak test is done correctly this will be caught! Borescope inspection reveals may key hidden damage such as crush injuries and interior tears. Visual inspection with the lighted magnificiation we previously spoke about is key. </a:t>
            </a:r>
            <a:endParaRPr/>
          </a:p>
        </p:txBody>
      </p:sp>
      <p:sp>
        <p:nvSpPr>
          <p:cNvPr id="305" name="Google Shape;30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bd588f7529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was an ENT scope used on a patient and the MD said on the damage ticket, “I can’t see the images”</a:t>
            </a:r>
            <a:endParaRPr/>
          </a:p>
          <a:p>
            <a:pPr marL="0" lvl="0" indent="0" algn="l" rtl="0">
              <a:spcBef>
                <a:spcPts val="0"/>
              </a:spcBef>
              <a:spcAft>
                <a:spcPts val="0"/>
              </a:spcAft>
              <a:buNone/>
            </a:pPr>
            <a:r>
              <a:rPr lang="en-US"/>
              <a:t>You can clearly see the reason why he is unable to see images. This shows the importance of checking for damage to a scope prior to its use. </a:t>
            </a:r>
            <a:endParaRPr/>
          </a:p>
        </p:txBody>
      </p:sp>
      <p:sp>
        <p:nvSpPr>
          <p:cNvPr id="312" name="Google Shape;312;g3bd588f7529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bd646cb53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3bd646cb53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you may be asking by now, how do I build a solid program? First and foremost all MIFUs need to be available in the processing space and then whatever guidelines or standards your policies and practices are built on such as AAMI ST91, AORN, or CDC. Having a good steering committee or Endoscope medical device committee with multidisciplinary stakeholders to effectively make decisions and communicate those to front line staff is valuable to the safety of all patients. When situations or opportunities arise, having a solid root cause analysis of gaps and challenges should occur possibly looping in quality and risk to guide you. Customize your program with the equipment and staffing to ensure the needs of the department are met daily. You may want to consider the use of disposable scopes in places that are high risk where scopes cannot be processed safely. A risk assessment can aid in determining the need for this type of scope. Job shadowing can be a valuable tool between the OR and SPD where the scopes may be processed. a Better understanding of what occurs can create a great bond between departments. Creating job aids and SOPs for staff ensure everyone is doing the same steps each time along with routine audits and feedback loops so staff understands expectations in the department. Building a great endoscope program doesn’t happen overnight, but with great leadership and due diligence it can happen!</a:t>
            </a:r>
            <a:endParaRPr/>
          </a:p>
        </p:txBody>
      </p:sp>
      <p:sp>
        <p:nvSpPr>
          <p:cNvPr id="326" name="Google Shape;32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c64731f66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At any point in your program, it’s important to start with a baseline assessment of your current inventory, service lines and departments utilizing endoscopes. From there, you can build and understand the gaps and challenges for each department in a healthcare facility. A PDSA model was used in Jessica Alicdan’s approach. Steering committee with leaders and stakeholders were formed to make team work decisions and monthly information was shared to frontline staff involved in endoscope management revolving around survey prep, monthly round and opportunities uncovered. Electronic competencies were created and audit tools to provide real-time feedback and data tracking. Job aids were created after vendor trainings to assist with learned experiences. </a:t>
            </a:r>
            <a:endParaRPr/>
          </a:p>
        </p:txBody>
      </p:sp>
      <p:sp>
        <p:nvSpPr>
          <p:cNvPr id="334" name="Google Shape;334;g3c64731f6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bd646cb53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Over a period of five months in 2013, nine patients became positive for NDM Escherichia coli (New Delhi metallo-β-lactamase producing) resistant to carbapenems. All samples were identified with greater than 85% similarity to another outbreak strain in the same area of Illinois recently identified. Eight of these patients were seen at the same hospital recently and an investigation ensued to determine how these patients were infected with this similar organism.</a:t>
            </a:r>
            <a:endParaRPr/>
          </a:p>
          <a:p>
            <a:pPr marL="0" lvl="0" indent="0" algn="l" rtl="0">
              <a:spcBef>
                <a:spcPts val="0"/>
              </a:spcBef>
              <a:spcAft>
                <a:spcPts val="0"/>
              </a:spcAft>
              <a:buNone/>
            </a:pPr>
            <a:r>
              <a:rPr lang="en-US"/>
              <a:t>It was determined that six out of eight patients had a procedure done called an endoscopic retrograde cholangiopancreatography (ERCP) with a high-level disinfected endoscope that had been reprocessed in an automated processor. Five endoscopes tested for the organisms in question came back positive with the same highly related strain (&gt;</a:t>
            </a:r>
            <a:r>
              <a:rPr lang="en-US" sz="900">
                <a:solidFill>
                  <a:schemeClr val="dk1"/>
                </a:solidFill>
                <a:highlight>
                  <a:srgbClr val="FFFFFF"/>
                </a:highlight>
                <a:latin typeface="Verdana"/>
                <a:ea typeface="Verdana"/>
                <a:cs typeface="Verdana"/>
                <a:sym typeface="Verdana"/>
              </a:rPr>
              <a:t>95% confidence interval = 6.0 to &gt;999.99</a:t>
            </a:r>
            <a:r>
              <a:rPr lang="en-US"/>
              <a:t>).</a:t>
            </a:r>
            <a:endParaRPr/>
          </a:p>
          <a:p>
            <a:pPr marL="0" lvl="0" indent="0" algn="l" rtl="0">
              <a:spcBef>
                <a:spcPts val="0"/>
              </a:spcBef>
              <a:spcAft>
                <a:spcPts val="0"/>
              </a:spcAft>
              <a:buNone/>
            </a:pPr>
            <a:r>
              <a:rPr lang="en-US"/>
              <a:t>Based on the information, it was determined there was an outbreak related to the endoscopes used in the ERCP procedures. In addition to the original nine patients, an additional 90 patients were notified of the potential exposure. Of those patients, 50 came back to the facility to be tested. The patients underwent rectal swabs and of those, 46% were positive with the same organism. Later, an additional twelve patients were also tested, which brought the total count infected to 44 known patients.</a:t>
            </a:r>
            <a:endParaRPr/>
          </a:p>
          <a:p>
            <a:pPr marL="0" lvl="0" indent="0" algn="l" rtl="0">
              <a:spcBef>
                <a:spcPts val="0"/>
              </a:spcBef>
              <a:spcAft>
                <a:spcPts val="0"/>
              </a:spcAft>
              <a:buNone/>
            </a:pPr>
            <a:r>
              <a:rPr lang="en-US"/>
              <a:t>Once the severity was realized, the facility changed their processing techniques. Deciding that high-level disinfection was not working for their ERCP endoscope, they decided to move to sterilization with ethylene oxide (ETO). After implementing sterilization, there have been no further outbreaks or infections in their patients. </a:t>
            </a:r>
            <a:endParaRPr/>
          </a:p>
          <a:p>
            <a:pPr marL="0" lvl="0" indent="0" algn="l" rtl="0">
              <a:spcBef>
                <a:spcPts val="0"/>
              </a:spcBef>
              <a:spcAft>
                <a:spcPts val="0"/>
              </a:spcAft>
              <a:buNone/>
            </a:pPr>
            <a:r>
              <a:rPr lang="en-US"/>
              <a:t>These real world examples show us that processing scopes is a risky endeavor that even back to 2013 scopes were transmitting infections. This shows that in healthcare we need to bridge evidence and practice in  supporting effective clinical decision-making.</a:t>
            </a:r>
            <a:endParaRPr/>
          </a:p>
        </p:txBody>
      </p:sp>
      <p:sp>
        <p:nvSpPr>
          <p:cNvPr id="343" name="Google Shape;343;g3bd646cb53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To summarize, endoscope processing is a very high risk, high responsibility task. It takes training, competencies, verification, constant supervision, and ensuring you have a strong multidisciplinary group to oversee a quality program. Nurses play a crucial role in early and final inspection prior to scopes being used on patients. Consistency in education will lead to safer outcomes. Creating a culture of safety so when in doubt, reprocess the scope, report issues, and remove from service. </a:t>
            </a:r>
            <a:endParaRPr/>
          </a:p>
        </p:txBody>
      </p:sp>
      <p:sp>
        <p:nvSpPr>
          <p:cNvPr id="350" name="Google Shape;3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bd588f75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through steps of Critical Stages of Endoscope Processing. </a:t>
            </a:r>
            <a:endParaRPr/>
          </a:p>
        </p:txBody>
      </p:sp>
      <p:sp>
        <p:nvSpPr>
          <p:cNvPr id="82" name="Google Shape;82;g3bd588f75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c64731f66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c64731f66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Point of use treatment for scopes is a critical point in the process for perioperative nurses to participate in safe processing. It should be done immediately at the end of a procedure after removal from the patient. Biofilm development begins within minutes so it is important that the scope remain wet per the MIFU. Make sure to mix the point of use product or the volume of fluid being used according to the IFU for flushing through the scope and then document the time of completion to communicate to the SPD. If simethicone was used during the case the SPD should also be notified as this can be very difficult to remove during processing. Finally, transporting a contaminated scope in a sealed container, labeled biohazardous to a reprocessing space timely is the last step in point of use care. </a:t>
            </a:r>
            <a:endParaRPr/>
          </a:p>
        </p:txBody>
      </p:sp>
      <p:sp>
        <p:nvSpPr>
          <p:cNvPr id="93" name="Google Shape;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Leak testing will add the staff member who is processing to detect internal and external damage to a scope. It can be done manually or automated with a leak tester. All scopes even those without channels such as TEE or ENT scopes must have a leak test before moving on for further processing. If the scope fails, it must be removed from service for repair. Finding a leak shows that the scope could have internal damage or fluid invasion that may have impacted the patient. This information should be relayed back to the team and Infection Prevention so this can be investigated. </a:t>
            </a:r>
            <a:endParaRPr/>
          </a:p>
        </p:txBody>
      </p:sp>
      <p:sp>
        <p:nvSpPr>
          <p:cNvPr id="102" name="Google Shape;1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Manual cleaning is the foundation to ensuring the scope is ready for HLD or sterilization. The proper brush sizes must be chosen for the channel being cleaned, mixing the enzymatic detergent with accuracy, correct temperature, and removing visible debris. All valves, channels and buttons should also be be brushed thoroughly. There are multiple steps, in upwards of 100, that cannot be missed and align with the MIFU. Some facilities choose to use disposable buttons or biopsy valves which should be disposed of at the end of the procedure. Disposable brushes are best practice for each scope to ensure cross contamination does not occur. </a:t>
            </a:r>
            <a:endParaRPr/>
          </a:p>
        </p:txBody>
      </p:sp>
      <p:sp>
        <p:nvSpPr>
          <p:cNvPr id="109" name="Google Shape;1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c64731f66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As you can see by the images above, the 2 bay and 3 bay sink options for cleaning of scopes. Ideally 3 bay is best practice so not to contaminate the scope. Most facilities have moved away from a single bay. Leak testing begins in that first bay either dry without water or wet leak test with water only and no detergent. Once the scope passes cleaning can begin by adding your detergent. Following the subsequent steps according to the manufacturer and the amount of basins you have. keep in mind when you are done cleaning a scope you should go back and clean the basins before preparing another scope. This will prevent contamination of one scope to the next.  </a:t>
            </a:r>
            <a:endParaRPr/>
          </a:p>
        </p:txBody>
      </p:sp>
      <p:sp>
        <p:nvSpPr>
          <p:cNvPr id="118" name="Google Shape;118;g3c64731f66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2"/>
        <p:cNvGrpSpPr/>
        <p:nvPr/>
      </p:nvGrpSpPr>
      <p:grpSpPr>
        <a:xfrm>
          <a:off x="0" y="0"/>
          <a:ext cx="0" cy="0"/>
          <a:chOff x="0" y="0"/>
          <a:chExt cx="0" cy="0"/>
        </a:xfrm>
      </p:grpSpPr>
      <p:pic>
        <p:nvPicPr>
          <p:cNvPr id="13" name="Google Shape;13;p32"/>
          <p:cNvPicPr preferRelativeResize="0"/>
          <p:nvPr/>
        </p:nvPicPr>
        <p:blipFill rotWithShape="1">
          <a:blip r:embed="rId2">
            <a:alphaModFix/>
          </a:blip>
          <a:srcRect b="10130"/>
          <a:stretch/>
        </p:blipFill>
        <p:spPr>
          <a:xfrm>
            <a:off x="1" y="0"/>
            <a:ext cx="12191998" cy="6163294"/>
          </a:xfrm>
          <a:prstGeom prst="rect">
            <a:avLst/>
          </a:prstGeom>
          <a:noFill/>
          <a:ln>
            <a:noFill/>
          </a:ln>
        </p:spPr>
      </p:pic>
      <p:sp>
        <p:nvSpPr>
          <p:cNvPr id="14" name="Google Shape;14;p32"/>
          <p:cNvSpPr txBox="1">
            <a:spLocks noGrp="1"/>
          </p:cNvSpPr>
          <p:nvPr>
            <p:ph type="body" idx="1"/>
          </p:nvPr>
        </p:nvSpPr>
        <p:spPr>
          <a:xfrm>
            <a:off x="479425" y="1377538"/>
            <a:ext cx="5012913" cy="478575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7F7F7F"/>
              </a:buClr>
              <a:buSzPts val="2400"/>
              <a:buChar char="•"/>
              <a:defRPr sz="24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accent3"/>
              </a:buClr>
              <a:buSzPts val="1800"/>
              <a:buChar char="•"/>
              <a:defRPr/>
            </a:lvl3pPr>
            <a:lvl4pPr marL="1828800" lvl="3" indent="-342900" algn="l">
              <a:lnSpc>
                <a:spcPct val="100000"/>
              </a:lnSpc>
              <a:spcBef>
                <a:spcPts val="500"/>
              </a:spcBef>
              <a:spcAft>
                <a:spcPts val="0"/>
              </a:spcAft>
              <a:buClr>
                <a:schemeClr val="accent2"/>
              </a:buClr>
              <a:buSzPts val="1800"/>
              <a:buChar char="•"/>
              <a:defRPr/>
            </a:lvl4pPr>
            <a:lvl5pPr marL="2286000" lvl="4" indent="-342900" algn="l">
              <a:lnSpc>
                <a:spcPct val="10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32"/>
          <p:cNvSpPr txBox="1">
            <a:spLocks noGrp="1"/>
          </p:cNvSpPr>
          <p:nvPr>
            <p:ph type="body" idx="2"/>
          </p:nvPr>
        </p:nvSpPr>
        <p:spPr>
          <a:xfrm>
            <a:off x="5668942" y="1377538"/>
            <a:ext cx="5012913" cy="478575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7F7F7F"/>
              </a:buClr>
              <a:buSzPts val="2400"/>
              <a:buChar char="•"/>
              <a:defRPr sz="2400"/>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accent3"/>
              </a:buClr>
              <a:buSzPts val="1800"/>
              <a:buChar char="•"/>
              <a:defRPr/>
            </a:lvl3pPr>
            <a:lvl4pPr marL="1828800" lvl="3" indent="-342900" algn="l">
              <a:lnSpc>
                <a:spcPct val="100000"/>
              </a:lnSpc>
              <a:spcBef>
                <a:spcPts val="500"/>
              </a:spcBef>
              <a:spcAft>
                <a:spcPts val="0"/>
              </a:spcAft>
              <a:buClr>
                <a:schemeClr val="accent2"/>
              </a:buClr>
              <a:buSzPts val="1800"/>
              <a:buChar char="•"/>
              <a:defRPr/>
            </a:lvl4pPr>
            <a:lvl5pPr marL="2286000" lvl="4" indent="-342900" algn="l">
              <a:lnSpc>
                <a:spcPct val="10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32"/>
          <p:cNvSpPr txBox="1">
            <a:spLocks noGrp="1"/>
          </p:cNvSpPr>
          <p:nvPr>
            <p:ph type="title"/>
          </p:nvPr>
        </p:nvSpPr>
        <p:spPr>
          <a:xfrm>
            <a:off x="479424" y="212136"/>
            <a:ext cx="10202431" cy="10407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43349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17"/>
        <p:cNvGrpSpPr/>
        <p:nvPr/>
      </p:nvGrpSpPr>
      <p:grpSpPr>
        <a:xfrm>
          <a:off x="0" y="0"/>
          <a:ext cx="0" cy="0"/>
          <a:chOff x="0" y="0"/>
          <a:chExt cx="0" cy="0"/>
        </a:xfrm>
      </p:grpSpPr>
      <p:pic>
        <p:nvPicPr>
          <p:cNvPr id="18" name="Google Shape;18;p33"/>
          <p:cNvPicPr preferRelativeResize="0"/>
          <p:nvPr/>
        </p:nvPicPr>
        <p:blipFill rotWithShape="1">
          <a:blip r:embed="rId2">
            <a:alphaModFix/>
          </a:blip>
          <a:srcRect b="10130"/>
          <a:stretch/>
        </p:blipFill>
        <p:spPr>
          <a:xfrm>
            <a:off x="1" y="0"/>
            <a:ext cx="12191998" cy="6163293"/>
          </a:xfrm>
          <a:prstGeom prst="rect">
            <a:avLst/>
          </a:prstGeom>
          <a:noFill/>
          <a:ln>
            <a:noFill/>
          </a:ln>
        </p:spPr>
      </p:pic>
      <p:sp>
        <p:nvSpPr>
          <p:cNvPr id="19" name="Google Shape;19;p33"/>
          <p:cNvSpPr txBox="1">
            <a:spLocks noGrp="1"/>
          </p:cNvSpPr>
          <p:nvPr>
            <p:ph type="body" idx="1"/>
          </p:nvPr>
        </p:nvSpPr>
        <p:spPr>
          <a:xfrm>
            <a:off x="479424" y="1389412"/>
            <a:ext cx="10202431" cy="47738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7F7F7F"/>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accent3"/>
              </a:buClr>
              <a:buSzPts val="1800"/>
              <a:buChar char="•"/>
              <a:defRPr/>
            </a:lvl3pPr>
            <a:lvl4pPr marL="1828800" lvl="3" indent="-342900" algn="l">
              <a:lnSpc>
                <a:spcPct val="100000"/>
              </a:lnSpc>
              <a:spcBef>
                <a:spcPts val="500"/>
              </a:spcBef>
              <a:spcAft>
                <a:spcPts val="0"/>
              </a:spcAft>
              <a:buClr>
                <a:schemeClr val="accent2"/>
              </a:buClr>
              <a:buSzPts val="1800"/>
              <a:buChar char="•"/>
              <a:defRPr/>
            </a:lvl4pPr>
            <a:lvl5pPr marL="2286000" lvl="4" indent="-342900" algn="l">
              <a:lnSpc>
                <a:spcPct val="10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3"/>
          <p:cNvSpPr txBox="1">
            <a:spLocks noGrp="1"/>
          </p:cNvSpPr>
          <p:nvPr>
            <p:ph type="title"/>
          </p:nvPr>
        </p:nvSpPr>
        <p:spPr>
          <a:xfrm>
            <a:off x="479424" y="212136"/>
            <a:ext cx="10202431" cy="10407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43349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21"/>
        <p:cNvGrpSpPr/>
        <p:nvPr/>
      </p:nvGrpSpPr>
      <p:grpSpPr>
        <a:xfrm>
          <a:off x="0" y="0"/>
          <a:ext cx="0" cy="0"/>
          <a:chOff x="0" y="0"/>
          <a:chExt cx="0" cy="0"/>
        </a:xfrm>
      </p:grpSpPr>
      <p:pic>
        <p:nvPicPr>
          <p:cNvPr id="22" name="Google Shape;22;p3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 name="Google Shape;23;p34"/>
          <p:cNvSpPr txBox="1">
            <a:spLocks noGrp="1"/>
          </p:cNvSpPr>
          <p:nvPr>
            <p:ph type="body" idx="1"/>
          </p:nvPr>
        </p:nvSpPr>
        <p:spPr>
          <a:xfrm>
            <a:off x="1552235" y="1419101"/>
            <a:ext cx="5014819" cy="472638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7F7F7F"/>
              </a:buClr>
              <a:buSzPts val="2400"/>
              <a:buChar char="•"/>
              <a:defRPr sz="2400"/>
            </a:lvl1pPr>
            <a:lvl2pPr marL="914400" lvl="1" indent="-406400" algn="l">
              <a:lnSpc>
                <a:spcPct val="100000"/>
              </a:lnSpc>
              <a:spcBef>
                <a:spcPts val="500"/>
              </a:spcBef>
              <a:spcAft>
                <a:spcPts val="0"/>
              </a:spcAft>
              <a:buClr>
                <a:schemeClr val="lt1"/>
              </a:buClr>
              <a:buSzPts val="2800"/>
              <a:buChar char="•"/>
              <a:defRPr>
                <a:solidFill>
                  <a:schemeClr val="lt1"/>
                </a:solidFill>
              </a:defRPr>
            </a:lvl2pPr>
            <a:lvl3pPr marL="1371600" lvl="2" indent="-342900" algn="l">
              <a:lnSpc>
                <a:spcPct val="100000"/>
              </a:lnSpc>
              <a:spcBef>
                <a:spcPts val="500"/>
              </a:spcBef>
              <a:spcAft>
                <a:spcPts val="0"/>
              </a:spcAft>
              <a:buClr>
                <a:schemeClr val="accent3"/>
              </a:buClr>
              <a:buSzPts val="1800"/>
              <a:buChar char="•"/>
              <a:defRPr/>
            </a:lvl3pPr>
            <a:lvl4pPr marL="1828800" lvl="3" indent="-342900" algn="l">
              <a:lnSpc>
                <a:spcPct val="100000"/>
              </a:lnSpc>
              <a:spcBef>
                <a:spcPts val="500"/>
              </a:spcBef>
              <a:spcAft>
                <a:spcPts val="0"/>
              </a:spcAft>
              <a:buClr>
                <a:srgbClr val="5C9AD3"/>
              </a:buClr>
              <a:buSzPts val="1800"/>
              <a:buChar char="•"/>
              <a:defRPr>
                <a:solidFill>
                  <a:srgbClr val="5C9AD3"/>
                </a:solidFill>
              </a:defRPr>
            </a:lvl4pPr>
            <a:lvl5pPr marL="2286000" lvl="4" indent="-342900" algn="l">
              <a:lnSpc>
                <a:spcPct val="100000"/>
              </a:lnSpc>
              <a:spcBef>
                <a:spcPts val="500"/>
              </a:spcBef>
              <a:spcAft>
                <a:spcPts val="0"/>
              </a:spcAft>
              <a:buClr>
                <a:srgbClr val="A5A5A5"/>
              </a:buClr>
              <a:buSzPts val="1800"/>
              <a:buChar char="•"/>
              <a:defRPr>
                <a:solidFill>
                  <a:srgbClr val="A5A5A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4"/>
          <p:cNvSpPr txBox="1">
            <a:spLocks noGrp="1"/>
          </p:cNvSpPr>
          <p:nvPr>
            <p:ph type="body" idx="2"/>
          </p:nvPr>
        </p:nvSpPr>
        <p:spPr>
          <a:xfrm>
            <a:off x="6768935" y="1419101"/>
            <a:ext cx="5100452" cy="472638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7F7F7F"/>
              </a:buClr>
              <a:buSzPts val="2400"/>
              <a:buChar char="•"/>
              <a:defRPr sz="2400"/>
            </a:lvl1pPr>
            <a:lvl2pPr marL="914400" lvl="1" indent="-406400" algn="l">
              <a:lnSpc>
                <a:spcPct val="100000"/>
              </a:lnSpc>
              <a:spcBef>
                <a:spcPts val="500"/>
              </a:spcBef>
              <a:spcAft>
                <a:spcPts val="0"/>
              </a:spcAft>
              <a:buClr>
                <a:schemeClr val="lt1"/>
              </a:buClr>
              <a:buSzPts val="2800"/>
              <a:buChar char="•"/>
              <a:defRPr>
                <a:solidFill>
                  <a:schemeClr val="lt1"/>
                </a:solidFill>
              </a:defRPr>
            </a:lvl2pPr>
            <a:lvl3pPr marL="1371600" lvl="2" indent="-342900" algn="l">
              <a:lnSpc>
                <a:spcPct val="100000"/>
              </a:lnSpc>
              <a:spcBef>
                <a:spcPts val="500"/>
              </a:spcBef>
              <a:spcAft>
                <a:spcPts val="0"/>
              </a:spcAft>
              <a:buClr>
                <a:schemeClr val="accent3"/>
              </a:buClr>
              <a:buSzPts val="1800"/>
              <a:buChar char="•"/>
              <a:defRPr/>
            </a:lvl3pPr>
            <a:lvl4pPr marL="1828800" lvl="3" indent="-342900" algn="l">
              <a:lnSpc>
                <a:spcPct val="100000"/>
              </a:lnSpc>
              <a:spcBef>
                <a:spcPts val="500"/>
              </a:spcBef>
              <a:spcAft>
                <a:spcPts val="0"/>
              </a:spcAft>
              <a:buClr>
                <a:srgbClr val="5C9AD3"/>
              </a:buClr>
              <a:buSzPts val="1800"/>
              <a:buChar char="•"/>
              <a:defRPr>
                <a:solidFill>
                  <a:srgbClr val="5C9AD3"/>
                </a:solidFill>
              </a:defRPr>
            </a:lvl4pPr>
            <a:lvl5pPr marL="2286000" lvl="4" indent="-342900" algn="l">
              <a:lnSpc>
                <a:spcPct val="100000"/>
              </a:lnSpc>
              <a:spcBef>
                <a:spcPts val="500"/>
              </a:spcBef>
              <a:spcAft>
                <a:spcPts val="0"/>
              </a:spcAft>
              <a:buClr>
                <a:srgbClr val="A5A5A5"/>
              </a:buClr>
              <a:buSzPts val="1800"/>
              <a:buChar char="•"/>
              <a:defRPr>
                <a:solidFill>
                  <a:srgbClr val="A5A5A5"/>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4"/>
          <p:cNvSpPr txBox="1">
            <a:spLocks noGrp="1"/>
          </p:cNvSpPr>
          <p:nvPr>
            <p:ph type="title"/>
          </p:nvPr>
        </p:nvSpPr>
        <p:spPr>
          <a:xfrm>
            <a:off x="1666956" y="212136"/>
            <a:ext cx="10202431" cy="1040712"/>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Blank">
  <p:cSld name="3_Blank">
    <p:bg>
      <p:bgPr>
        <a:solidFill>
          <a:schemeClr val="lt1"/>
        </a:solidFill>
        <a:effectLst/>
      </p:bgPr>
    </p:bg>
    <p:spTree>
      <p:nvGrpSpPr>
        <p:cNvPr id="1" name="Shape 26"/>
        <p:cNvGrpSpPr/>
        <p:nvPr/>
      </p:nvGrpSpPr>
      <p:grpSpPr>
        <a:xfrm>
          <a:off x="0" y="0"/>
          <a:ext cx="0" cy="0"/>
          <a:chOff x="0" y="0"/>
          <a:chExt cx="0" cy="0"/>
        </a:xfrm>
      </p:grpSpPr>
      <p:pic>
        <p:nvPicPr>
          <p:cNvPr id="27" name="Google Shape;27;p35"/>
          <p:cNvPicPr preferRelativeResize="0"/>
          <p:nvPr/>
        </p:nvPicPr>
        <p:blipFill rotWithShape="1">
          <a:blip r:embed="rId2">
            <a:alphaModFix/>
          </a:blip>
          <a:srcRect b="11731"/>
          <a:stretch/>
        </p:blipFill>
        <p:spPr>
          <a:xfrm>
            <a:off x="2855018" y="1606858"/>
            <a:ext cx="9336982" cy="4633625"/>
          </a:xfrm>
          <a:prstGeom prst="rect">
            <a:avLst/>
          </a:prstGeom>
          <a:noFill/>
          <a:ln>
            <a:noFill/>
          </a:ln>
        </p:spPr>
      </p:pic>
      <p:sp>
        <p:nvSpPr>
          <p:cNvPr id="28" name="Google Shape;28;p35"/>
          <p:cNvSpPr txBox="1">
            <a:spLocks noGrp="1"/>
          </p:cNvSpPr>
          <p:nvPr>
            <p:ph type="body" idx="1"/>
          </p:nvPr>
        </p:nvSpPr>
        <p:spPr>
          <a:xfrm>
            <a:off x="479424" y="1383475"/>
            <a:ext cx="11233151" cy="48570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7F7F7F"/>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accent3"/>
              </a:buClr>
              <a:buSzPts val="1800"/>
              <a:buChar char="•"/>
              <a:defRPr/>
            </a:lvl3pPr>
            <a:lvl4pPr marL="1828800" lvl="3" indent="-342900" algn="l">
              <a:lnSpc>
                <a:spcPct val="100000"/>
              </a:lnSpc>
              <a:spcBef>
                <a:spcPts val="500"/>
              </a:spcBef>
              <a:spcAft>
                <a:spcPts val="0"/>
              </a:spcAft>
              <a:buClr>
                <a:schemeClr val="accent2"/>
              </a:buClr>
              <a:buSzPts val="1800"/>
              <a:buChar char="•"/>
              <a:defRPr/>
            </a:lvl4pPr>
            <a:lvl5pPr marL="2286000" lvl="4" indent="-342900" algn="l">
              <a:lnSpc>
                <a:spcPct val="10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5"/>
          <p:cNvSpPr txBox="1">
            <a:spLocks noGrp="1"/>
          </p:cNvSpPr>
          <p:nvPr>
            <p:ph type="title"/>
          </p:nvPr>
        </p:nvSpPr>
        <p:spPr>
          <a:xfrm>
            <a:off x="479424" y="212136"/>
            <a:ext cx="11233151" cy="10407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43349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30"/>
        <p:cNvGrpSpPr/>
        <p:nvPr/>
      </p:nvGrpSpPr>
      <p:grpSpPr>
        <a:xfrm>
          <a:off x="0" y="0"/>
          <a:ext cx="0" cy="0"/>
          <a:chOff x="0" y="0"/>
          <a:chExt cx="0" cy="0"/>
        </a:xfrm>
      </p:grpSpPr>
      <p:pic>
        <p:nvPicPr>
          <p:cNvPr id="31" name="Google Shape;31;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2" name="Google Shape;32;p36"/>
          <p:cNvSpPr txBox="1">
            <a:spLocks noGrp="1"/>
          </p:cNvSpPr>
          <p:nvPr>
            <p:ph type="title"/>
          </p:nvPr>
        </p:nvSpPr>
        <p:spPr>
          <a:xfrm>
            <a:off x="244450" y="249380"/>
            <a:ext cx="5552768" cy="24285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433494"/>
              </a:buClr>
              <a:buSzPts val="4400"/>
              <a:buFont typeface="Arial"/>
              <a:buNone/>
              <a:defRPr>
                <a:solidFill>
                  <a:srgbClr val="43349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6"/>
          <p:cNvSpPr txBox="1">
            <a:spLocks noGrp="1"/>
          </p:cNvSpPr>
          <p:nvPr>
            <p:ph type="subTitle" idx="1"/>
          </p:nvPr>
        </p:nvSpPr>
        <p:spPr>
          <a:xfrm>
            <a:off x="244450" y="2750348"/>
            <a:ext cx="5552768" cy="122585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800"/>
              <a:buNone/>
              <a:defRPr sz="2800">
                <a:solidFill>
                  <a:schemeClr val="dk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accent3"/>
              </a:buClr>
              <a:buSzPts val="1800"/>
              <a:buNone/>
              <a:defRPr sz="1800"/>
            </a:lvl3pPr>
            <a:lvl4pPr lvl="3" algn="ctr">
              <a:lnSpc>
                <a:spcPct val="100000"/>
              </a:lnSpc>
              <a:spcBef>
                <a:spcPts val="500"/>
              </a:spcBef>
              <a:spcAft>
                <a:spcPts val="0"/>
              </a:spcAft>
              <a:buClr>
                <a:schemeClr val="accent2"/>
              </a:buClr>
              <a:buSzPts val="1600"/>
              <a:buNone/>
              <a:defRPr sz="1600"/>
            </a:lvl4pPr>
            <a:lvl5pPr lvl="4" algn="ctr">
              <a:lnSpc>
                <a:spcPct val="100000"/>
              </a:lnSpc>
              <a:spcBef>
                <a:spcPts val="500"/>
              </a:spcBef>
              <a:spcAft>
                <a:spcPts val="0"/>
              </a:spcAft>
              <a:buClr>
                <a:srgbClr val="7F7F7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p:cSld name="1_Blank">
    <p:bg>
      <p:bgPr>
        <a:solidFill>
          <a:schemeClr val="lt1"/>
        </a:solidFill>
        <a:effectLst/>
      </p:bgPr>
    </p:bg>
    <p:spTree>
      <p:nvGrpSpPr>
        <p:cNvPr id="1" name="Shape 34"/>
        <p:cNvGrpSpPr/>
        <p:nvPr/>
      </p:nvGrpSpPr>
      <p:grpSpPr>
        <a:xfrm>
          <a:off x="0" y="0"/>
          <a:ext cx="0" cy="0"/>
          <a:chOff x="0" y="0"/>
          <a:chExt cx="0" cy="0"/>
        </a:xfrm>
      </p:grpSpPr>
      <p:pic>
        <p:nvPicPr>
          <p:cNvPr id="35" name="Google Shape;35;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 name="Google Shape;36;p37"/>
          <p:cNvSpPr txBox="1">
            <a:spLocks noGrp="1"/>
          </p:cNvSpPr>
          <p:nvPr>
            <p:ph type="body" idx="1"/>
          </p:nvPr>
        </p:nvSpPr>
        <p:spPr>
          <a:xfrm>
            <a:off x="1595704" y="1395351"/>
            <a:ext cx="10202430" cy="476200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7F7F7F"/>
              </a:buClr>
              <a:buSzPts val="1800"/>
              <a:buChar char="•"/>
              <a:defRPr/>
            </a:lvl1pPr>
            <a:lvl2pPr marL="914400" lvl="1" indent="-406400" algn="l">
              <a:lnSpc>
                <a:spcPct val="100000"/>
              </a:lnSpc>
              <a:spcBef>
                <a:spcPts val="500"/>
              </a:spcBef>
              <a:spcAft>
                <a:spcPts val="0"/>
              </a:spcAft>
              <a:buClr>
                <a:schemeClr val="lt1"/>
              </a:buClr>
              <a:buSzPts val="2800"/>
              <a:buChar char="•"/>
              <a:defRPr>
                <a:solidFill>
                  <a:schemeClr val="lt1"/>
                </a:solidFill>
              </a:defRPr>
            </a:lvl2pPr>
            <a:lvl3pPr marL="1371600" lvl="2" indent="-355600" algn="l">
              <a:lnSpc>
                <a:spcPct val="100000"/>
              </a:lnSpc>
              <a:spcBef>
                <a:spcPts val="500"/>
              </a:spcBef>
              <a:spcAft>
                <a:spcPts val="0"/>
              </a:spcAft>
              <a:buClr>
                <a:schemeClr val="accent3"/>
              </a:buClr>
              <a:buSzPts val="2000"/>
              <a:buChar char="•"/>
              <a:defRPr/>
            </a:lvl3pPr>
            <a:lvl4pPr marL="1828800" lvl="3" indent="-342900" algn="l">
              <a:lnSpc>
                <a:spcPct val="100000"/>
              </a:lnSpc>
              <a:spcBef>
                <a:spcPts val="500"/>
              </a:spcBef>
              <a:spcAft>
                <a:spcPts val="0"/>
              </a:spcAft>
              <a:buClr>
                <a:srgbClr val="5C9AD3"/>
              </a:buClr>
              <a:buSzPts val="1800"/>
              <a:buChar char="•"/>
              <a:defRPr>
                <a:solidFill>
                  <a:srgbClr val="5C9AD3"/>
                </a:solidFill>
              </a:defRPr>
            </a:lvl4pPr>
            <a:lvl5pPr marL="2286000" lvl="4" indent="-342900" algn="l">
              <a:lnSpc>
                <a:spcPct val="100000"/>
              </a:lnSpc>
              <a:spcBef>
                <a:spcPts val="500"/>
              </a:spcBef>
              <a:spcAft>
                <a:spcPts val="0"/>
              </a:spcAft>
              <a:buClr>
                <a:srgbClr val="BFBFBF"/>
              </a:buClr>
              <a:buSzPts val="1800"/>
              <a:buChar char="•"/>
              <a:defRPr>
                <a:solidFill>
                  <a:srgbClr val="BFBFB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7"/>
          <p:cNvSpPr txBox="1">
            <a:spLocks noGrp="1"/>
          </p:cNvSpPr>
          <p:nvPr>
            <p:ph type="title"/>
          </p:nvPr>
        </p:nvSpPr>
        <p:spPr>
          <a:xfrm>
            <a:off x="1595704" y="212136"/>
            <a:ext cx="10202431" cy="1040712"/>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433494"/>
              </a:buClr>
              <a:buSzPts val="4400"/>
              <a:buFont typeface="Arial"/>
              <a:buNone/>
              <a:defRPr sz="4400" b="1" i="0" u="none" strike="noStrike" cap="none">
                <a:solidFill>
                  <a:srgbClr val="43349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7F7F7F"/>
              </a:buClr>
              <a:buSzPts val="2800"/>
              <a:buFont typeface="Arial"/>
              <a:buChar char="•"/>
              <a:defRPr sz="2800" b="0" i="0" u="none" strike="noStrike" cap="none">
                <a:solidFill>
                  <a:srgbClr val="7F7F7F"/>
                </a:solidFill>
                <a:latin typeface="Arial"/>
                <a:ea typeface="Arial"/>
                <a:cs typeface="Arial"/>
                <a:sym typeface="Arial"/>
              </a:defRPr>
            </a:lvl1pPr>
            <a:lvl2pPr marL="914400" marR="0" lvl="1" indent="-406400" algn="l" rtl="0">
              <a:lnSpc>
                <a:spcPct val="10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55600" algn="l" rtl="0">
              <a:lnSpc>
                <a:spcPct val="100000"/>
              </a:lnSpc>
              <a:spcBef>
                <a:spcPts val="500"/>
              </a:spcBef>
              <a:spcAft>
                <a:spcPts val="0"/>
              </a:spcAft>
              <a:buClr>
                <a:schemeClr val="accent3"/>
              </a:buClr>
              <a:buSzPts val="2000"/>
              <a:buFont typeface="Arial"/>
              <a:buChar char="•"/>
              <a:defRPr sz="2000" b="1" i="0" u="none" strike="noStrike" cap="none">
                <a:solidFill>
                  <a:schemeClr val="accent3"/>
                </a:solidFill>
                <a:latin typeface="Arial"/>
                <a:ea typeface="Arial"/>
                <a:cs typeface="Arial"/>
                <a:sym typeface="Arial"/>
              </a:defRPr>
            </a:lvl3pPr>
            <a:lvl4pPr marL="1828800" marR="0" lvl="3" indent="-342900" algn="l" rtl="0">
              <a:lnSpc>
                <a:spcPct val="100000"/>
              </a:lnSpc>
              <a:spcBef>
                <a:spcPts val="500"/>
              </a:spcBef>
              <a:spcAft>
                <a:spcPts val="0"/>
              </a:spcAft>
              <a:buClr>
                <a:schemeClr val="accent2"/>
              </a:buClr>
              <a:buSzPts val="1800"/>
              <a:buFont typeface="Arial"/>
              <a:buChar char="•"/>
              <a:defRPr sz="1800" b="1" i="0" u="none" strike="noStrike" cap="none">
                <a:solidFill>
                  <a:schemeClr val="accent2"/>
                </a:solidFill>
                <a:latin typeface="Arial"/>
                <a:ea typeface="Arial"/>
                <a:cs typeface="Arial"/>
                <a:sym typeface="Arial"/>
              </a:defRPr>
            </a:lvl4pPr>
            <a:lvl5pPr marL="2286000" marR="0" lvl="4" indent="-342900" algn="l" rtl="0">
              <a:lnSpc>
                <a:spcPct val="100000"/>
              </a:lnSpc>
              <a:spcBef>
                <a:spcPts val="50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apic.org/wp-content/uploads/2025/08/2025-APIC-Endoscope-Issue-Brief-02.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2345/9781570208027"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hyperlink" Target="https://text.apic.org/" TargetMode="External"/><Relationship Id="rId4" Type="http://schemas.openxmlformats.org/officeDocument/2006/relationships/hyperlink" Target="https://doi.org/10.2345/978157020830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3;p1">
            <a:extLst>
              <a:ext uri="{FF2B5EF4-FFF2-40B4-BE49-F238E27FC236}">
                <a16:creationId xmlns:a16="http://schemas.microsoft.com/office/drawing/2014/main" id="{CC5FFEC1-6737-4C0C-BB68-2C7670331D32}"/>
              </a:ext>
            </a:extLst>
          </p:cNvPr>
          <p:cNvSpPr txBox="1">
            <a:spLocks noGrp="1"/>
          </p:cNvSpPr>
          <p:nvPr>
            <p:ph type="body" idx="2"/>
          </p:nvPr>
        </p:nvSpPr>
        <p:spPr>
          <a:xfrm>
            <a:off x="6572862" y="560310"/>
            <a:ext cx="5100638" cy="286869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Font typeface="Arial"/>
              <a:buNone/>
            </a:pPr>
            <a:r>
              <a:rPr lang="en-US" sz="4400" dirty="0">
                <a:solidFill>
                  <a:schemeClr val="bg1"/>
                </a:solidFill>
              </a:rPr>
              <a:t>Making Heads or Tails of Uncertainties and Inconsistencies in Endoscope Reprocessing</a:t>
            </a:r>
            <a:endParaRPr sz="4400" dirty="0">
              <a:solidFill>
                <a:schemeClr val="bg1"/>
              </a:solidFill>
            </a:endParaRPr>
          </a:p>
        </p:txBody>
      </p:sp>
      <p:sp>
        <p:nvSpPr>
          <p:cNvPr id="9" name="Google Shape;42;p1">
            <a:extLst>
              <a:ext uri="{FF2B5EF4-FFF2-40B4-BE49-F238E27FC236}">
                <a16:creationId xmlns:a16="http://schemas.microsoft.com/office/drawing/2014/main" id="{D1777059-E1D2-494D-AF05-DA2A4239F487}"/>
              </a:ext>
            </a:extLst>
          </p:cNvPr>
          <p:cNvSpPr txBox="1">
            <a:spLocks/>
          </p:cNvSpPr>
          <p:nvPr/>
        </p:nvSpPr>
        <p:spPr>
          <a:xfrm>
            <a:off x="6448574" y="4465026"/>
            <a:ext cx="5412300" cy="12433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rgbClr val="7F7F7F"/>
              </a:buClr>
              <a:buSzPts val="2400"/>
              <a:buFont typeface="Arial"/>
              <a:buChar char="•"/>
              <a:defRPr sz="2400" b="0" i="0" u="none" strike="noStrike" cap="none">
                <a:solidFill>
                  <a:srgbClr val="7F7F7F"/>
                </a:solidFill>
                <a:latin typeface="Arial"/>
                <a:ea typeface="Arial"/>
                <a:cs typeface="Arial"/>
                <a:sym typeface="Arial"/>
              </a:defRPr>
            </a:lvl1pPr>
            <a:lvl2pPr marL="914400" marR="0" lvl="1" indent="-406400" algn="l" rtl="0">
              <a:lnSpc>
                <a:spcPct val="100000"/>
              </a:lnSpc>
              <a:spcBef>
                <a:spcPts val="5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42900" algn="l" rtl="0">
              <a:lnSpc>
                <a:spcPct val="100000"/>
              </a:lnSpc>
              <a:spcBef>
                <a:spcPts val="500"/>
              </a:spcBef>
              <a:spcAft>
                <a:spcPts val="0"/>
              </a:spcAft>
              <a:buClr>
                <a:schemeClr val="accent3"/>
              </a:buClr>
              <a:buSzPts val="1800"/>
              <a:buFont typeface="Arial"/>
              <a:buChar char="•"/>
              <a:defRPr sz="2000" b="1" i="0" u="none" strike="noStrike" cap="none">
                <a:solidFill>
                  <a:schemeClr val="accent3"/>
                </a:solidFill>
                <a:latin typeface="Arial"/>
                <a:ea typeface="Arial"/>
                <a:cs typeface="Arial"/>
                <a:sym typeface="Arial"/>
              </a:defRPr>
            </a:lvl3pPr>
            <a:lvl4pPr marL="1828800" marR="0" lvl="3" indent="-342900" algn="l" rtl="0">
              <a:lnSpc>
                <a:spcPct val="100000"/>
              </a:lnSpc>
              <a:spcBef>
                <a:spcPts val="500"/>
              </a:spcBef>
              <a:spcAft>
                <a:spcPts val="0"/>
              </a:spcAft>
              <a:buClr>
                <a:srgbClr val="5C9AD3"/>
              </a:buClr>
              <a:buSzPts val="1800"/>
              <a:buFont typeface="Arial"/>
              <a:buChar char="•"/>
              <a:defRPr sz="1800" b="1" i="0" u="none" strike="noStrike" cap="none">
                <a:solidFill>
                  <a:srgbClr val="5C9AD3"/>
                </a:solidFill>
                <a:latin typeface="Arial"/>
                <a:ea typeface="Arial"/>
                <a:cs typeface="Arial"/>
                <a:sym typeface="Arial"/>
              </a:defRPr>
            </a:lvl4pPr>
            <a:lvl5pPr marL="2286000" marR="0" lvl="4" indent="-342900" algn="l" rtl="0">
              <a:lnSpc>
                <a:spcPct val="100000"/>
              </a:lnSpc>
              <a:spcBef>
                <a:spcPts val="500"/>
              </a:spcBef>
              <a:spcAft>
                <a:spcPts val="0"/>
              </a:spcAft>
              <a:buClr>
                <a:srgbClr val="A5A5A5"/>
              </a:buClr>
              <a:buSzPts val="1800"/>
              <a:buFont typeface="Arial"/>
              <a:buChar char="•"/>
              <a:defRPr sz="1800" b="0" i="0" u="none" strike="noStrike" cap="none">
                <a:solidFill>
                  <a:srgbClr val="A5A5A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Clr>
                <a:schemeClr val="accent3"/>
              </a:buClr>
              <a:buSzPts val="1800"/>
              <a:buFont typeface="Arial"/>
              <a:buNone/>
            </a:pPr>
            <a:r>
              <a:rPr lang="en-US" sz="1800" dirty="0"/>
              <a:t>Jessica Alicdan, MPH, AL-CIP, CIC</a:t>
            </a:r>
          </a:p>
          <a:p>
            <a:pPr marL="0" indent="0" algn="ctr">
              <a:buClr>
                <a:schemeClr val="accent3"/>
              </a:buClr>
              <a:buSzPts val="1800"/>
              <a:buFont typeface="Arial"/>
              <a:buNone/>
            </a:pPr>
            <a:r>
              <a:rPr lang="en-US" sz="1800" dirty="0"/>
              <a:t>February 11, 2026</a:t>
            </a:r>
          </a:p>
          <a:p>
            <a:pPr marL="0" indent="0" algn="ctr">
              <a:buClr>
                <a:schemeClr val="accent3"/>
              </a:buClr>
              <a:buSzPts val="1800"/>
              <a:buFont typeface="Arial"/>
              <a:buNone/>
            </a:pPr>
            <a:r>
              <a:rPr lang="en-US" sz="1800" dirty="0"/>
              <a:t>San Diego and Imperial County APIC </a:t>
            </a:r>
          </a:p>
          <a:p>
            <a:pPr marL="0" indent="0">
              <a:buClr>
                <a:schemeClr val="accent3"/>
              </a:buClr>
              <a:buSzPts val="1800"/>
              <a:buFont typeface="Arial"/>
              <a:buNone/>
            </a:pPr>
            <a:endParaRPr lang="en-US" sz="1200" dirty="0"/>
          </a:p>
          <a:p>
            <a:pPr marL="0" indent="0">
              <a:buClr>
                <a:schemeClr val="accent3"/>
              </a:buClr>
              <a:buSzPts val="1800"/>
              <a:buFont typeface="Arial"/>
              <a:buNone/>
            </a:pPr>
            <a:endParaRPr lang="en-US" sz="1200" dirty="0"/>
          </a:p>
        </p:txBody>
      </p:sp>
      <p:sp>
        <p:nvSpPr>
          <p:cNvPr id="10" name="Rectangle 9">
            <a:extLst>
              <a:ext uri="{FF2B5EF4-FFF2-40B4-BE49-F238E27FC236}">
                <a16:creationId xmlns:a16="http://schemas.microsoft.com/office/drawing/2014/main" id="{C5AF1C84-316F-4E8B-B079-0B5EB9DCB707}"/>
              </a:ext>
            </a:extLst>
          </p:cNvPr>
          <p:cNvSpPr/>
          <p:nvPr/>
        </p:nvSpPr>
        <p:spPr>
          <a:xfrm>
            <a:off x="8336132" y="6045693"/>
            <a:ext cx="3684233" cy="698675"/>
          </a:xfrm>
          <a:prstGeom prst="rect">
            <a:avLst/>
          </a:prstGeom>
          <a:solidFill>
            <a:srgbClr val="1C2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59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c64731f66e_0_5"/>
          <p:cNvSpPr txBox="1">
            <a:spLocks noGrp="1"/>
          </p:cNvSpPr>
          <p:nvPr>
            <p:ph type="title"/>
          </p:nvPr>
        </p:nvSpPr>
        <p:spPr>
          <a:xfrm>
            <a:off x="479424" y="212136"/>
            <a:ext cx="10202400" cy="1040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Manual Cleaning</a:t>
            </a:r>
            <a:endParaRPr/>
          </a:p>
        </p:txBody>
      </p:sp>
      <p:pic>
        <p:nvPicPr>
          <p:cNvPr id="121" name="Google Shape;121;g3c64731f66e_0_5"/>
          <p:cNvPicPr preferRelativeResize="0"/>
          <p:nvPr/>
        </p:nvPicPr>
        <p:blipFill>
          <a:blip r:embed="rId3">
            <a:alphaModFix/>
          </a:blip>
          <a:stretch>
            <a:fillRect/>
          </a:stretch>
        </p:blipFill>
        <p:spPr>
          <a:xfrm>
            <a:off x="1505950" y="1100150"/>
            <a:ext cx="8875850" cy="4977400"/>
          </a:xfrm>
          <a:prstGeom prst="rect">
            <a:avLst/>
          </a:prstGeom>
          <a:noFill/>
          <a:ln>
            <a:noFill/>
          </a:ln>
        </p:spPr>
      </p:pic>
      <p:pic>
        <p:nvPicPr>
          <p:cNvPr id="122" name="Google Shape;122;g3c64731f66e_0_5" title="Untitled design (7).png"/>
          <p:cNvPicPr preferRelativeResize="0"/>
          <p:nvPr/>
        </p:nvPicPr>
        <p:blipFill rotWithShape="1">
          <a:blip r:embed="rId4">
            <a:alphaModFix/>
          </a:blip>
          <a:srcRect l="41498" t="42412" r="37410" b="40421"/>
          <a:stretch/>
        </p:blipFill>
        <p:spPr>
          <a:xfrm>
            <a:off x="11046825" y="75575"/>
            <a:ext cx="1065301" cy="10838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g3bd588f7529_0_37"/>
          <p:cNvSpPr txBox="1">
            <a:spLocks noGrp="1"/>
          </p:cNvSpPr>
          <p:nvPr>
            <p:ph type="body" idx="1"/>
          </p:nvPr>
        </p:nvSpPr>
        <p:spPr>
          <a:xfrm>
            <a:off x="479425" y="1097250"/>
            <a:ext cx="6393900" cy="4773900"/>
          </a:xfrm>
          <a:prstGeom prst="rect">
            <a:avLst/>
          </a:prstGeom>
        </p:spPr>
        <p:txBody>
          <a:bodyPr spcFirstLastPara="1" wrap="square" lIns="91425" tIns="45700" rIns="91425" bIns="45700" anchor="t" anchorCtr="0">
            <a:normAutofit/>
          </a:bodyPr>
          <a:lstStyle/>
          <a:p>
            <a:pPr marL="457200" lvl="0" indent="-381000" algn="l" rtl="0">
              <a:lnSpc>
                <a:spcPct val="142857"/>
              </a:lnSpc>
              <a:spcBef>
                <a:spcPts val="0"/>
              </a:spcBef>
              <a:spcAft>
                <a:spcPts val="0"/>
              </a:spcAft>
              <a:buClr>
                <a:schemeClr val="dk1"/>
              </a:buClr>
              <a:buSzPts val="2400"/>
              <a:buChar char="•"/>
            </a:pPr>
            <a:r>
              <a:rPr lang="en-US" sz="2400">
                <a:solidFill>
                  <a:schemeClr val="dk1"/>
                </a:solidFill>
              </a:rPr>
              <a:t>Endoscope damage can occur anytime</a:t>
            </a:r>
            <a:endParaRPr sz="2400">
              <a:solidFill>
                <a:schemeClr val="dk1"/>
              </a:solidFill>
            </a:endParaRPr>
          </a:p>
          <a:p>
            <a:pPr marL="457200" lvl="0" indent="-381000" algn="l" rtl="0">
              <a:lnSpc>
                <a:spcPct val="142857"/>
              </a:lnSpc>
              <a:spcBef>
                <a:spcPts val="0"/>
              </a:spcBef>
              <a:spcAft>
                <a:spcPts val="0"/>
              </a:spcAft>
              <a:buClr>
                <a:schemeClr val="dk1"/>
              </a:buClr>
              <a:buSzPts val="2400"/>
              <a:buChar char="•"/>
            </a:pPr>
            <a:r>
              <a:rPr lang="en-US" sz="2400">
                <a:solidFill>
                  <a:schemeClr val="dk1"/>
                </a:solidFill>
              </a:rPr>
              <a:t>Proactive visual inspection during pre-cleaning, manual cleaning, storage, and transport reduces safety risks and supports safe reprocessing.</a:t>
            </a:r>
            <a:endParaRPr sz="2400">
              <a:solidFill>
                <a:schemeClr val="dk1"/>
              </a:solidFill>
            </a:endParaRPr>
          </a:p>
          <a:p>
            <a:pPr marL="0" lvl="0" indent="0" algn="l" rtl="0">
              <a:spcBef>
                <a:spcPts val="1000"/>
              </a:spcBef>
              <a:spcAft>
                <a:spcPts val="0"/>
              </a:spcAft>
              <a:buNone/>
            </a:pPr>
            <a:endParaRPr/>
          </a:p>
        </p:txBody>
      </p:sp>
      <p:sp>
        <p:nvSpPr>
          <p:cNvPr id="128" name="Google Shape;128;g3bd588f7529_0_37"/>
          <p:cNvSpPr txBox="1">
            <a:spLocks noGrp="1"/>
          </p:cNvSpPr>
          <p:nvPr>
            <p:ph type="title"/>
          </p:nvPr>
        </p:nvSpPr>
        <p:spPr>
          <a:xfrm>
            <a:off x="479424" y="212136"/>
            <a:ext cx="10202400" cy="1040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Visual Inspection </a:t>
            </a:r>
            <a:endParaRPr/>
          </a:p>
        </p:txBody>
      </p:sp>
      <p:pic>
        <p:nvPicPr>
          <p:cNvPr id="129" name="Google Shape;129;g3bd588f7529_0_37" title="2.png"/>
          <p:cNvPicPr preferRelativeResize="0"/>
          <p:nvPr/>
        </p:nvPicPr>
        <p:blipFill rotWithShape="1">
          <a:blip r:embed="rId4">
            <a:alphaModFix/>
          </a:blip>
          <a:srcRect t="31206" b="30455"/>
          <a:stretch/>
        </p:blipFill>
        <p:spPr>
          <a:xfrm>
            <a:off x="2222750" y="3665075"/>
            <a:ext cx="7746500" cy="2568726"/>
          </a:xfrm>
          <a:prstGeom prst="rect">
            <a:avLst/>
          </a:prstGeom>
          <a:noFill/>
          <a:ln>
            <a:noFill/>
          </a:ln>
        </p:spPr>
      </p:pic>
      <p:pic>
        <p:nvPicPr>
          <p:cNvPr id="130" name="Google Shape;130;g3bd588f7529_0_37"/>
          <p:cNvPicPr preferRelativeResize="0"/>
          <p:nvPr/>
        </p:nvPicPr>
        <p:blipFill>
          <a:blip r:embed="rId5">
            <a:alphaModFix/>
          </a:blip>
          <a:stretch>
            <a:fillRect/>
          </a:stretch>
        </p:blipFill>
        <p:spPr>
          <a:xfrm>
            <a:off x="7110825" y="1252825"/>
            <a:ext cx="4346575" cy="2334025"/>
          </a:xfrm>
          <a:prstGeom prst="rect">
            <a:avLst/>
          </a:prstGeom>
          <a:noFill/>
          <a:ln>
            <a:noFill/>
          </a:ln>
        </p:spPr>
      </p:pic>
      <p:sp>
        <p:nvSpPr>
          <p:cNvPr id="131" name="Google Shape;131;g3bd588f7529_0_37"/>
          <p:cNvSpPr txBox="1"/>
          <p:nvPr/>
        </p:nvSpPr>
        <p:spPr>
          <a:xfrm>
            <a:off x="479425" y="6375950"/>
            <a:ext cx="4893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t>https://apic.org/wp-content/uploads/2025/02/APIC-Endoscope-Visual-Inspection-Infographic-2025-1.pdf</a:t>
            </a:r>
            <a:endParaRPr sz="800"/>
          </a:p>
        </p:txBody>
      </p:sp>
      <p:pic>
        <p:nvPicPr>
          <p:cNvPr id="132" name="Google Shape;132;g3bd588f7529_0_37" title="image (22).png"/>
          <p:cNvPicPr preferRelativeResize="0"/>
          <p:nvPr/>
        </p:nvPicPr>
        <p:blipFill>
          <a:blip r:embed="rId6">
            <a:alphaModFix/>
          </a:blip>
          <a:stretch>
            <a:fillRect/>
          </a:stretch>
        </p:blipFill>
        <p:spPr>
          <a:xfrm>
            <a:off x="9969250" y="325650"/>
            <a:ext cx="1058075" cy="813625"/>
          </a:xfrm>
          <a:prstGeom prst="rect">
            <a:avLst/>
          </a:prstGeom>
          <a:noFill/>
          <a:ln>
            <a:noFill/>
          </a:ln>
        </p:spPr>
      </p:pic>
      <p:pic>
        <p:nvPicPr>
          <p:cNvPr id="133" name="Google Shape;133;g3bd588f7529_0_37" title="Untitled design (8).png"/>
          <p:cNvPicPr preferRelativeResize="0"/>
          <p:nvPr/>
        </p:nvPicPr>
        <p:blipFill rotWithShape="1">
          <a:blip r:embed="rId3">
            <a:alphaModFix/>
          </a:blip>
          <a:srcRect l="40101" t="42503" r="43595" b="44010"/>
          <a:stretch/>
        </p:blipFill>
        <p:spPr>
          <a:xfrm>
            <a:off x="11105150" y="335425"/>
            <a:ext cx="786856" cy="813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bd646cb535_0_1"/>
          <p:cNvSpPr txBox="1">
            <a:spLocks noGrp="1"/>
          </p:cNvSpPr>
          <p:nvPr>
            <p:ph type="body" idx="1"/>
          </p:nvPr>
        </p:nvSpPr>
        <p:spPr>
          <a:xfrm>
            <a:off x="479424" y="1389412"/>
            <a:ext cx="10202400" cy="47739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Clr>
                <a:schemeClr val="dk1"/>
              </a:buClr>
              <a:buSzPts val="1800"/>
              <a:buChar char="•"/>
            </a:pPr>
            <a:r>
              <a:rPr lang="en-US">
                <a:solidFill>
                  <a:schemeClr val="dk1"/>
                </a:solidFill>
              </a:rPr>
              <a:t>Hands free lighted magnification needed</a:t>
            </a:r>
            <a:endParaRPr>
              <a:solidFill>
                <a:schemeClr val="dk1"/>
              </a:solidFill>
            </a:endParaRPr>
          </a:p>
          <a:p>
            <a:pPr marL="457200" lvl="0" indent="-342900" algn="l" rtl="0">
              <a:lnSpc>
                <a:spcPct val="90000"/>
              </a:lnSpc>
              <a:spcBef>
                <a:spcPts val="0"/>
              </a:spcBef>
              <a:spcAft>
                <a:spcPts val="0"/>
              </a:spcAft>
              <a:buClr>
                <a:schemeClr val="dk1"/>
              </a:buClr>
              <a:buSzPts val="1800"/>
              <a:buChar char="•"/>
            </a:pPr>
            <a:r>
              <a:rPr lang="en-US">
                <a:solidFill>
                  <a:schemeClr val="dk1"/>
                </a:solidFill>
              </a:rPr>
              <a:t>MIFU </a:t>
            </a:r>
            <a:endParaRPr>
              <a:solidFill>
                <a:schemeClr val="dk1"/>
              </a:solidFill>
            </a:endParaRPr>
          </a:p>
          <a:p>
            <a:pPr marL="457200" lvl="0" indent="-342900" algn="l" rtl="0">
              <a:lnSpc>
                <a:spcPct val="90000"/>
              </a:lnSpc>
              <a:spcBef>
                <a:spcPts val="0"/>
              </a:spcBef>
              <a:spcAft>
                <a:spcPts val="0"/>
              </a:spcAft>
              <a:buClr>
                <a:schemeClr val="dk1"/>
              </a:buClr>
              <a:buSzPts val="1800"/>
              <a:buChar char="•"/>
            </a:pPr>
            <a:r>
              <a:rPr lang="en-US">
                <a:solidFill>
                  <a:schemeClr val="dk1"/>
                </a:solidFill>
              </a:rPr>
              <a:t>Lumens</a:t>
            </a:r>
            <a:endParaRPr>
              <a:solidFill>
                <a:schemeClr val="dk1"/>
              </a:solidFill>
            </a:endParaRPr>
          </a:p>
          <a:p>
            <a:pPr marL="457200" lvl="0" indent="-342900" algn="l" rtl="0">
              <a:lnSpc>
                <a:spcPct val="90000"/>
              </a:lnSpc>
              <a:spcBef>
                <a:spcPts val="0"/>
              </a:spcBef>
              <a:spcAft>
                <a:spcPts val="0"/>
              </a:spcAft>
              <a:buClr>
                <a:schemeClr val="dk1"/>
              </a:buClr>
              <a:buSzPts val="1800"/>
              <a:buChar char="•"/>
            </a:pPr>
            <a:r>
              <a:rPr lang="en-US">
                <a:solidFill>
                  <a:schemeClr val="dk1"/>
                </a:solidFill>
              </a:rPr>
              <a:t>This will allow staff to see </a:t>
            </a:r>
            <a:endParaRPr>
              <a:solidFill>
                <a:schemeClr val="dk1"/>
              </a:solidFill>
            </a:endParaRPr>
          </a:p>
          <a:p>
            <a:pPr marL="457200" lvl="0" indent="-342900" algn="l" rtl="0">
              <a:lnSpc>
                <a:spcPct val="90000"/>
              </a:lnSpc>
              <a:spcBef>
                <a:spcPts val="0"/>
              </a:spcBef>
              <a:spcAft>
                <a:spcPts val="0"/>
              </a:spcAft>
              <a:buClr>
                <a:schemeClr val="dk1"/>
              </a:buClr>
              <a:buSzPts val="1800"/>
              <a:buChar char="•"/>
            </a:pPr>
            <a:r>
              <a:rPr lang="en-US">
                <a:solidFill>
                  <a:schemeClr val="dk1"/>
                </a:solidFill>
              </a:rPr>
              <a:t>Items unable to be seen with</a:t>
            </a:r>
            <a:endParaRPr>
              <a:solidFill>
                <a:schemeClr val="dk1"/>
              </a:solidFill>
            </a:endParaRPr>
          </a:p>
          <a:p>
            <a:pPr marL="457200" lvl="0" indent="-342900" algn="l" rtl="0">
              <a:lnSpc>
                <a:spcPct val="90000"/>
              </a:lnSpc>
              <a:spcBef>
                <a:spcPts val="0"/>
              </a:spcBef>
              <a:spcAft>
                <a:spcPts val="0"/>
              </a:spcAft>
              <a:buClr>
                <a:schemeClr val="dk1"/>
              </a:buClr>
              <a:buSzPts val="1800"/>
              <a:buChar char="•"/>
            </a:pPr>
            <a:r>
              <a:rPr lang="en-US">
                <a:solidFill>
                  <a:schemeClr val="dk1"/>
                </a:solidFill>
              </a:rPr>
              <a:t>the naked eye</a:t>
            </a:r>
            <a:endParaRPr>
              <a:solidFill>
                <a:schemeClr val="dk1"/>
              </a:solidFill>
            </a:endParaRPr>
          </a:p>
        </p:txBody>
      </p:sp>
      <p:sp>
        <p:nvSpPr>
          <p:cNvPr id="139" name="Google Shape;139;g3bd646cb535_0_1"/>
          <p:cNvSpPr txBox="1">
            <a:spLocks noGrp="1"/>
          </p:cNvSpPr>
          <p:nvPr>
            <p:ph type="title"/>
          </p:nvPr>
        </p:nvSpPr>
        <p:spPr>
          <a:xfrm>
            <a:off x="479424" y="212136"/>
            <a:ext cx="10202400" cy="1040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Visual Inspection cont.</a:t>
            </a:r>
            <a:endParaRPr/>
          </a:p>
        </p:txBody>
      </p:sp>
      <p:pic>
        <p:nvPicPr>
          <p:cNvPr id="140" name="Google Shape;140;g3bd646cb535_0_1"/>
          <p:cNvPicPr preferRelativeResize="0"/>
          <p:nvPr/>
        </p:nvPicPr>
        <p:blipFill>
          <a:blip r:embed="rId3">
            <a:alphaModFix/>
          </a:blip>
          <a:stretch>
            <a:fillRect/>
          </a:stretch>
        </p:blipFill>
        <p:spPr>
          <a:xfrm>
            <a:off x="6141974" y="1944174"/>
            <a:ext cx="5750025" cy="4219125"/>
          </a:xfrm>
          <a:prstGeom prst="rect">
            <a:avLst/>
          </a:prstGeom>
          <a:noFill/>
          <a:ln>
            <a:noFill/>
          </a:ln>
        </p:spPr>
      </p:pic>
      <p:pic>
        <p:nvPicPr>
          <p:cNvPr id="141" name="Google Shape;141;g3bd646cb535_0_1" title="Untitled design (8).png"/>
          <p:cNvPicPr preferRelativeResize="0"/>
          <p:nvPr/>
        </p:nvPicPr>
        <p:blipFill rotWithShape="1">
          <a:blip r:embed="rId4">
            <a:alphaModFix/>
          </a:blip>
          <a:srcRect l="40101" t="42503" r="43595" b="44010"/>
          <a:stretch/>
        </p:blipFill>
        <p:spPr>
          <a:xfrm>
            <a:off x="11105150" y="335425"/>
            <a:ext cx="786856" cy="813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2"/>
          <p:cNvSpPr txBox="1">
            <a:spLocks noGrp="1"/>
          </p:cNvSpPr>
          <p:nvPr>
            <p:ph type="body" idx="1"/>
          </p:nvPr>
        </p:nvSpPr>
        <p:spPr>
          <a:xfrm>
            <a:off x="479424" y="1389412"/>
            <a:ext cx="10202431" cy="4773881"/>
          </a:xfrm>
          <a:prstGeom prst="rect">
            <a:avLst/>
          </a:prstGeom>
          <a:noFill/>
          <a:ln>
            <a:noFill/>
          </a:ln>
        </p:spPr>
        <p:txBody>
          <a:bodyPr spcFirstLastPara="1" wrap="square" lIns="91425" tIns="45700" rIns="91425" bIns="45700" anchor="t" anchorCtr="0">
            <a:normAutofit/>
          </a:bodyPr>
          <a:lstStyle/>
          <a:p>
            <a:pPr marL="457200" lvl="0" indent="-317500" algn="l" rtl="0">
              <a:lnSpc>
                <a:spcPct val="90000"/>
              </a:lnSpc>
              <a:spcBef>
                <a:spcPts val="0"/>
              </a:spcBef>
              <a:spcAft>
                <a:spcPts val="0"/>
              </a:spcAft>
              <a:buClr>
                <a:schemeClr val="dk1"/>
              </a:buClr>
              <a:buSzPts val="1400"/>
              <a:buChar char="•"/>
            </a:pPr>
            <a:r>
              <a:rPr lang="en-US" sz="2400">
                <a:solidFill>
                  <a:schemeClr val="dk1"/>
                </a:solidFill>
              </a:rPr>
              <a:t>High risk endoscopes per AAMI ST91</a:t>
            </a:r>
            <a:endParaRPr sz="2400">
              <a:solidFill>
                <a:schemeClr val="dk1"/>
              </a:solidFill>
            </a:endParaRPr>
          </a:p>
          <a:p>
            <a:pPr marL="457200" lvl="0" indent="-317500" algn="l" rtl="0">
              <a:lnSpc>
                <a:spcPct val="90000"/>
              </a:lnSpc>
              <a:spcBef>
                <a:spcPts val="0"/>
              </a:spcBef>
              <a:spcAft>
                <a:spcPts val="0"/>
              </a:spcAft>
              <a:buClr>
                <a:schemeClr val="dk1"/>
              </a:buClr>
              <a:buSzPts val="1400"/>
              <a:buChar char="•"/>
            </a:pPr>
            <a:r>
              <a:rPr lang="en-US" sz="2400">
                <a:solidFill>
                  <a:schemeClr val="dk1"/>
                </a:solidFill>
              </a:rPr>
              <a:t>Depends on scope type (e.g., bronchoscopes = sterilization preferred)</a:t>
            </a:r>
            <a:endParaRPr sz="2400">
              <a:solidFill>
                <a:schemeClr val="dk1"/>
              </a:solidFill>
            </a:endParaRPr>
          </a:p>
          <a:p>
            <a:pPr marL="457200" lvl="0" indent="-317500" algn="l" rtl="0">
              <a:lnSpc>
                <a:spcPct val="90000"/>
              </a:lnSpc>
              <a:spcBef>
                <a:spcPts val="0"/>
              </a:spcBef>
              <a:spcAft>
                <a:spcPts val="0"/>
              </a:spcAft>
              <a:buClr>
                <a:schemeClr val="dk1"/>
              </a:buClr>
              <a:buSzPts val="1400"/>
              <a:buChar char="•"/>
            </a:pPr>
            <a:r>
              <a:rPr lang="en-US" sz="2400">
                <a:solidFill>
                  <a:schemeClr val="dk1"/>
                </a:solidFill>
              </a:rPr>
              <a:t>ST91 and FDA recommend sterilization when possible</a:t>
            </a:r>
            <a:endParaRPr sz="2400">
              <a:solidFill>
                <a:schemeClr val="dk1"/>
              </a:solidFill>
            </a:endParaRPr>
          </a:p>
          <a:p>
            <a:pPr marL="457200" lvl="0" indent="-317500" algn="l" rtl="0">
              <a:lnSpc>
                <a:spcPct val="90000"/>
              </a:lnSpc>
              <a:spcBef>
                <a:spcPts val="0"/>
              </a:spcBef>
              <a:spcAft>
                <a:spcPts val="0"/>
              </a:spcAft>
              <a:buClr>
                <a:schemeClr val="dk1"/>
              </a:buClr>
              <a:buSzPts val="1400"/>
              <a:buChar char="•"/>
            </a:pPr>
            <a:r>
              <a:rPr lang="en-US" sz="2400">
                <a:solidFill>
                  <a:schemeClr val="dk1"/>
                </a:solidFill>
              </a:rPr>
              <a:t>Compatibility with low-temp sterilants</a:t>
            </a:r>
            <a:endParaRPr sz="2400">
              <a:solidFill>
                <a:schemeClr val="dk1"/>
              </a:solidFill>
            </a:endParaRPr>
          </a:p>
          <a:p>
            <a:pPr marL="457200" lvl="0" indent="-317500" algn="l" rtl="0">
              <a:lnSpc>
                <a:spcPct val="90000"/>
              </a:lnSpc>
              <a:spcBef>
                <a:spcPts val="0"/>
              </a:spcBef>
              <a:spcAft>
                <a:spcPts val="0"/>
              </a:spcAft>
              <a:buClr>
                <a:schemeClr val="dk1"/>
              </a:buClr>
              <a:buSzPts val="1400"/>
              <a:buChar char="•"/>
            </a:pPr>
            <a:r>
              <a:rPr lang="en-US" sz="2400">
                <a:solidFill>
                  <a:schemeClr val="dk1"/>
                </a:solidFill>
              </a:rPr>
              <a:t>Soaking is no longer recommended</a:t>
            </a:r>
            <a:endParaRPr sz="2400">
              <a:solidFill>
                <a:schemeClr val="dk1"/>
              </a:solidFill>
            </a:endParaRPr>
          </a:p>
          <a:p>
            <a:pPr marL="457200" lvl="0" indent="-317500" algn="l" rtl="0">
              <a:lnSpc>
                <a:spcPct val="90000"/>
              </a:lnSpc>
              <a:spcBef>
                <a:spcPts val="0"/>
              </a:spcBef>
              <a:spcAft>
                <a:spcPts val="0"/>
              </a:spcAft>
              <a:buClr>
                <a:schemeClr val="dk1"/>
              </a:buClr>
              <a:buSzPts val="1400"/>
              <a:buChar char="•"/>
            </a:pPr>
            <a:r>
              <a:rPr lang="en-US" sz="2400">
                <a:solidFill>
                  <a:schemeClr val="dk1"/>
                </a:solidFill>
              </a:rPr>
              <a:t>Disposable Scopes</a:t>
            </a:r>
            <a:endParaRPr sz="2400">
              <a:solidFill>
                <a:schemeClr val="dk1"/>
              </a:solidFill>
            </a:endParaRPr>
          </a:p>
          <a:p>
            <a:pPr marL="228600" lvl="0" indent="-50800" algn="l" rtl="0">
              <a:lnSpc>
                <a:spcPct val="90000"/>
              </a:lnSpc>
              <a:spcBef>
                <a:spcPts val="1000"/>
              </a:spcBef>
              <a:spcAft>
                <a:spcPts val="0"/>
              </a:spcAft>
              <a:buClr>
                <a:srgbClr val="7F7F7F"/>
              </a:buClr>
              <a:buSzPts val="2800"/>
              <a:buNone/>
            </a:pPr>
            <a:endParaRPr/>
          </a:p>
        </p:txBody>
      </p:sp>
      <p:sp>
        <p:nvSpPr>
          <p:cNvPr id="147" name="Google Shape;147;p12"/>
          <p:cNvSpPr txBox="1">
            <a:spLocks noGrp="1"/>
          </p:cNvSpPr>
          <p:nvPr>
            <p:ph type="title"/>
          </p:nvPr>
        </p:nvSpPr>
        <p:spPr>
          <a:xfrm>
            <a:off x="479424" y="212136"/>
            <a:ext cx="10202431" cy="104071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433494"/>
              </a:buClr>
              <a:buSzPct val="100000"/>
              <a:buFont typeface="Arial"/>
              <a:buNone/>
            </a:pPr>
            <a:r>
              <a:rPr lang="en-US"/>
              <a:t>High Level Disinfection or Sterilization</a:t>
            </a:r>
            <a:endParaRPr/>
          </a:p>
        </p:txBody>
      </p:sp>
      <p:pic>
        <p:nvPicPr>
          <p:cNvPr id="148" name="Google Shape;148;p12" title="Untitled design (9).png"/>
          <p:cNvPicPr preferRelativeResize="0"/>
          <p:nvPr/>
        </p:nvPicPr>
        <p:blipFill>
          <a:blip r:embed="rId3">
            <a:alphaModFix/>
          </a:blip>
          <a:stretch>
            <a:fillRect/>
          </a:stretch>
        </p:blipFill>
        <p:spPr>
          <a:xfrm>
            <a:off x="11012100" y="0"/>
            <a:ext cx="1179900" cy="1474875"/>
          </a:xfrm>
          <a:prstGeom prst="rect">
            <a:avLst/>
          </a:prstGeom>
          <a:noFill/>
          <a:ln>
            <a:noFill/>
          </a:ln>
        </p:spPr>
      </p:pic>
      <p:pic>
        <p:nvPicPr>
          <p:cNvPr id="149" name="Google Shape;149;p12"/>
          <p:cNvPicPr preferRelativeResize="0"/>
          <p:nvPr/>
        </p:nvPicPr>
        <p:blipFill>
          <a:blip r:embed="rId4">
            <a:alphaModFix/>
          </a:blip>
          <a:stretch>
            <a:fillRect/>
          </a:stretch>
        </p:blipFill>
        <p:spPr>
          <a:xfrm>
            <a:off x="6844850" y="2906700"/>
            <a:ext cx="4432275" cy="3168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3"/>
          <p:cNvSpPr txBox="1">
            <a:spLocks noGrp="1"/>
          </p:cNvSpPr>
          <p:nvPr>
            <p:ph type="body" idx="1"/>
          </p:nvPr>
        </p:nvSpPr>
        <p:spPr>
          <a:xfrm>
            <a:off x="479424" y="1389412"/>
            <a:ext cx="10202431" cy="4773881"/>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0"/>
              </a:spcBef>
              <a:spcAft>
                <a:spcPts val="0"/>
              </a:spcAft>
              <a:buNone/>
            </a:pP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Critical and Often Missed</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Residual moisture = microbial growth</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Use of medical-grade compressed air</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Alcohol flush: conflicting guidance from manufacturers</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Must be followed by drying, not replaced by it</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Drying is also an important step for low temperature sterilization</a:t>
            </a:r>
            <a:endParaRPr sz="2400">
              <a:solidFill>
                <a:schemeClr val="dk1"/>
              </a:solidFill>
            </a:endParaRPr>
          </a:p>
          <a:p>
            <a:pPr marL="0" lvl="0" indent="0" algn="l" rtl="0">
              <a:lnSpc>
                <a:spcPct val="90000"/>
              </a:lnSpc>
              <a:spcBef>
                <a:spcPts val="1000"/>
              </a:spcBef>
              <a:spcAft>
                <a:spcPts val="0"/>
              </a:spcAft>
              <a:buClr>
                <a:srgbClr val="7F7F7F"/>
              </a:buClr>
              <a:buSzPts val="2800"/>
              <a:buNone/>
            </a:pPr>
            <a:endParaRPr/>
          </a:p>
        </p:txBody>
      </p:sp>
      <p:sp>
        <p:nvSpPr>
          <p:cNvPr id="155" name="Google Shape;155;p13"/>
          <p:cNvSpPr txBox="1">
            <a:spLocks noGrp="1"/>
          </p:cNvSpPr>
          <p:nvPr>
            <p:ph type="title"/>
          </p:nvPr>
        </p:nvSpPr>
        <p:spPr>
          <a:xfrm>
            <a:off x="479424" y="212136"/>
            <a:ext cx="10202431" cy="10407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Drying</a:t>
            </a:r>
            <a:endParaRPr/>
          </a:p>
        </p:txBody>
      </p:sp>
      <p:pic>
        <p:nvPicPr>
          <p:cNvPr id="156" name="Google Shape;156;p13"/>
          <p:cNvPicPr preferRelativeResize="0"/>
          <p:nvPr/>
        </p:nvPicPr>
        <p:blipFill>
          <a:blip r:embed="rId3">
            <a:alphaModFix/>
          </a:blip>
          <a:stretch>
            <a:fillRect/>
          </a:stretch>
        </p:blipFill>
        <p:spPr>
          <a:xfrm>
            <a:off x="10762027" y="212125"/>
            <a:ext cx="1093397" cy="1177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4"/>
          <p:cNvSpPr txBox="1">
            <a:spLocks noGrp="1"/>
          </p:cNvSpPr>
          <p:nvPr>
            <p:ph type="body" idx="1"/>
          </p:nvPr>
        </p:nvSpPr>
        <p:spPr>
          <a:xfrm>
            <a:off x="479425" y="1389400"/>
            <a:ext cx="7412400" cy="34956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Clr>
                <a:schemeClr val="dk1"/>
              </a:buClr>
              <a:buSzPts val="2400"/>
              <a:buChar char="•"/>
            </a:pPr>
            <a:r>
              <a:rPr lang="en-US" sz="2400">
                <a:solidFill>
                  <a:schemeClr val="dk1"/>
                </a:solidFill>
              </a:rPr>
              <a:t>Drying cabinets or HEPA-filtered cabinets preferred</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Hang time policies: from 7 to 30 days (depending on guidance and risk assessments)</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ST91 (2021): No evidence supports extended storage unless microbiological testing is done</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Scope reprocessing required after expiration</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Transport in clean sealed containers and always manage with clean gloves</a:t>
            </a:r>
            <a:endParaRPr sz="2400">
              <a:solidFill>
                <a:schemeClr val="dk1"/>
              </a:solidFill>
            </a:endParaRPr>
          </a:p>
          <a:p>
            <a:pPr marL="228600" lvl="0" indent="-50800" algn="l" rtl="0">
              <a:lnSpc>
                <a:spcPct val="90000"/>
              </a:lnSpc>
              <a:spcBef>
                <a:spcPts val="1000"/>
              </a:spcBef>
              <a:spcAft>
                <a:spcPts val="0"/>
              </a:spcAft>
              <a:buClr>
                <a:srgbClr val="7F7F7F"/>
              </a:buClr>
              <a:buSzPts val="2800"/>
              <a:buNone/>
            </a:pPr>
            <a:endParaRPr/>
          </a:p>
        </p:txBody>
      </p:sp>
      <p:sp>
        <p:nvSpPr>
          <p:cNvPr id="162" name="Google Shape;162;p14"/>
          <p:cNvSpPr txBox="1">
            <a:spLocks noGrp="1"/>
          </p:cNvSpPr>
          <p:nvPr>
            <p:ph type="title"/>
          </p:nvPr>
        </p:nvSpPr>
        <p:spPr>
          <a:xfrm>
            <a:off x="479425" y="212125"/>
            <a:ext cx="9420000" cy="1040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Storage, Transport and Hang Time</a:t>
            </a:r>
            <a:endParaRPr/>
          </a:p>
        </p:txBody>
      </p:sp>
      <p:pic>
        <p:nvPicPr>
          <p:cNvPr id="163" name="Google Shape;163;p14" title="image (22).png"/>
          <p:cNvPicPr preferRelativeResize="0"/>
          <p:nvPr/>
        </p:nvPicPr>
        <p:blipFill>
          <a:blip r:embed="rId3">
            <a:alphaModFix/>
          </a:blip>
          <a:stretch>
            <a:fillRect/>
          </a:stretch>
        </p:blipFill>
        <p:spPr>
          <a:xfrm>
            <a:off x="9977150" y="343488"/>
            <a:ext cx="1058075" cy="813625"/>
          </a:xfrm>
          <a:prstGeom prst="rect">
            <a:avLst/>
          </a:prstGeom>
          <a:noFill/>
          <a:ln>
            <a:noFill/>
          </a:ln>
        </p:spPr>
      </p:pic>
      <p:pic>
        <p:nvPicPr>
          <p:cNvPr id="164" name="Google Shape;164;p14"/>
          <p:cNvPicPr preferRelativeResize="0"/>
          <p:nvPr/>
        </p:nvPicPr>
        <p:blipFill>
          <a:blip r:embed="rId4">
            <a:alphaModFix/>
          </a:blip>
          <a:stretch>
            <a:fillRect/>
          </a:stretch>
        </p:blipFill>
        <p:spPr>
          <a:xfrm>
            <a:off x="11035225" y="111875"/>
            <a:ext cx="1058075" cy="1241195"/>
          </a:xfrm>
          <a:prstGeom prst="rect">
            <a:avLst/>
          </a:prstGeom>
          <a:noFill/>
          <a:ln>
            <a:noFill/>
          </a:ln>
        </p:spPr>
      </p:pic>
      <p:pic>
        <p:nvPicPr>
          <p:cNvPr id="165" name="Google Shape;165;p14"/>
          <p:cNvPicPr preferRelativeResize="0"/>
          <p:nvPr/>
        </p:nvPicPr>
        <p:blipFill>
          <a:blip r:embed="rId5">
            <a:alphaModFix/>
          </a:blip>
          <a:stretch>
            <a:fillRect/>
          </a:stretch>
        </p:blipFill>
        <p:spPr>
          <a:xfrm>
            <a:off x="8894675" y="1734937"/>
            <a:ext cx="2636775" cy="4252875"/>
          </a:xfrm>
          <a:prstGeom prst="rect">
            <a:avLst/>
          </a:prstGeom>
          <a:noFill/>
          <a:ln>
            <a:noFill/>
          </a:ln>
        </p:spPr>
      </p:pic>
      <p:pic>
        <p:nvPicPr>
          <p:cNvPr id="166" name="Google Shape;166;p14"/>
          <p:cNvPicPr preferRelativeResize="0"/>
          <p:nvPr/>
        </p:nvPicPr>
        <p:blipFill>
          <a:blip r:embed="rId6">
            <a:alphaModFix/>
          </a:blip>
          <a:stretch>
            <a:fillRect/>
          </a:stretch>
        </p:blipFill>
        <p:spPr>
          <a:xfrm>
            <a:off x="4701000" y="4342966"/>
            <a:ext cx="2310512" cy="2251268"/>
          </a:xfrm>
          <a:prstGeom prst="rect">
            <a:avLst/>
          </a:prstGeom>
          <a:noFill/>
          <a:ln>
            <a:noFill/>
          </a:ln>
        </p:spPr>
      </p:pic>
      <p:sp>
        <p:nvSpPr>
          <p:cNvPr id="167" name="Google Shape;167;p14"/>
          <p:cNvSpPr txBox="1"/>
          <p:nvPr/>
        </p:nvSpPr>
        <p:spPr>
          <a:xfrm>
            <a:off x="3022331" y="4616532"/>
            <a:ext cx="2332500" cy="2332500"/>
          </a:xfrm>
          <a:prstGeom prst="rect">
            <a:avLst/>
          </a:prstGeom>
          <a:noFill/>
          <a:ln>
            <a:noFill/>
          </a:ln>
        </p:spPr>
        <p:txBody>
          <a:bodyPr spcFirstLastPara="1" wrap="square" lIns="71075" tIns="71075" rIns="71075" bIns="71075" anchor="ctr" anchorCtr="0">
            <a:noAutofit/>
          </a:bodyPr>
          <a:lstStyle/>
          <a:p>
            <a:pPr marL="0" lvl="0" indent="0" algn="l" rtl="0">
              <a:spcBef>
                <a:spcPts val="0"/>
              </a:spcBef>
              <a:spcAft>
                <a:spcPts val="0"/>
              </a:spcAft>
              <a:buNone/>
            </a:pPr>
            <a:r>
              <a:rPr lang="en-US" sz="1088"/>
              <a:t> </a:t>
            </a:r>
            <a:endParaRPr sz="1088"/>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body" idx="1"/>
          </p:nvPr>
        </p:nvSpPr>
        <p:spPr>
          <a:xfrm>
            <a:off x="173274" y="1269837"/>
            <a:ext cx="10202400" cy="4773900"/>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None/>
            </a:pPr>
            <a:endParaRPr/>
          </a:p>
          <a:p>
            <a:pPr marL="457200" lvl="0" indent="-317500" algn="l" rtl="0">
              <a:lnSpc>
                <a:spcPct val="90000"/>
              </a:lnSpc>
              <a:spcBef>
                <a:spcPts val="0"/>
              </a:spcBef>
              <a:spcAft>
                <a:spcPts val="0"/>
              </a:spcAft>
              <a:buClr>
                <a:schemeClr val="dk1"/>
              </a:buClr>
              <a:buSzPts val="1400"/>
              <a:buChar char="•"/>
            </a:pPr>
            <a:r>
              <a:rPr lang="en-US" sz="2400">
                <a:solidFill>
                  <a:schemeClr val="dk1"/>
                </a:solidFill>
              </a:rPr>
              <a:t>Tracking system (digital or manual)</a:t>
            </a:r>
            <a:endParaRPr sz="2400">
              <a:solidFill>
                <a:schemeClr val="dk1"/>
              </a:solidFill>
            </a:endParaRPr>
          </a:p>
          <a:p>
            <a:pPr marL="457200" lvl="0" indent="-317500" algn="l" rtl="0">
              <a:lnSpc>
                <a:spcPct val="90000"/>
              </a:lnSpc>
              <a:spcBef>
                <a:spcPts val="0"/>
              </a:spcBef>
              <a:spcAft>
                <a:spcPts val="0"/>
              </a:spcAft>
              <a:buClr>
                <a:schemeClr val="dk1"/>
              </a:buClr>
              <a:buSzPts val="1400"/>
              <a:buChar char="•"/>
            </a:pPr>
            <a:r>
              <a:rPr lang="en-US" sz="2400">
                <a:solidFill>
                  <a:schemeClr val="dk1"/>
                </a:solidFill>
              </a:rPr>
              <a:t>Scope ID, user, patient, procedure</a:t>
            </a:r>
            <a:endParaRPr sz="2400">
              <a:solidFill>
                <a:schemeClr val="dk1"/>
              </a:solidFill>
            </a:endParaRPr>
          </a:p>
          <a:p>
            <a:pPr marL="457200" lvl="0" indent="-317500" algn="l" rtl="0">
              <a:lnSpc>
                <a:spcPct val="90000"/>
              </a:lnSpc>
              <a:spcBef>
                <a:spcPts val="0"/>
              </a:spcBef>
              <a:spcAft>
                <a:spcPts val="0"/>
              </a:spcAft>
              <a:buClr>
                <a:schemeClr val="dk1"/>
              </a:buClr>
              <a:buSzPts val="1400"/>
              <a:buChar char="•"/>
            </a:pPr>
            <a:r>
              <a:rPr lang="en-US" sz="2400">
                <a:solidFill>
                  <a:schemeClr val="dk1"/>
                </a:solidFill>
              </a:rPr>
              <a:t>Visual inspection logs</a:t>
            </a:r>
            <a:endParaRPr sz="2400">
              <a:solidFill>
                <a:schemeClr val="dk1"/>
              </a:solidFill>
            </a:endParaRPr>
          </a:p>
          <a:p>
            <a:pPr marL="457200" lvl="0" indent="-317500" algn="l" rtl="0">
              <a:lnSpc>
                <a:spcPct val="90000"/>
              </a:lnSpc>
              <a:spcBef>
                <a:spcPts val="0"/>
              </a:spcBef>
              <a:spcAft>
                <a:spcPts val="0"/>
              </a:spcAft>
              <a:buClr>
                <a:schemeClr val="dk1"/>
              </a:buClr>
              <a:buSzPts val="1400"/>
              <a:buChar char="•"/>
            </a:pPr>
            <a:r>
              <a:rPr lang="en-US" sz="2400">
                <a:solidFill>
                  <a:schemeClr val="dk1"/>
                </a:solidFill>
              </a:rPr>
              <a:t>Routine internal inspections (e.g., borescope program)</a:t>
            </a:r>
            <a:endParaRPr sz="2400">
              <a:solidFill>
                <a:schemeClr val="dk1"/>
              </a:solidFill>
            </a:endParaRPr>
          </a:p>
          <a:p>
            <a:pPr marL="457200" lvl="0" indent="-317500" algn="l" rtl="0">
              <a:lnSpc>
                <a:spcPct val="90000"/>
              </a:lnSpc>
              <a:spcBef>
                <a:spcPts val="0"/>
              </a:spcBef>
              <a:spcAft>
                <a:spcPts val="0"/>
              </a:spcAft>
              <a:buClr>
                <a:schemeClr val="dk1"/>
              </a:buClr>
              <a:buSzPts val="1400"/>
              <a:buChar char="•"/>
            </a:pPr>
            <a:r>
              <a:rPr lang="en-US" sz="2400">
                <a:solidFill>
                  <a:schemeClr val="dk1"/>
                </a:solidFill>
              </a:rPr>
              <a:t>Risks when bringing in loaned scopes, not knowing how they were handled</a:t>
            </a:r>
            <a:endParaRPr sz="2400">
              <a:solidFill>
                <a:schemeClr val="dk1"/>
              </a:solidFill>
            </a:endParaRPr>
          </a:p>
          <a:p>
            <a:pPr marL="457200" lvl="0" indent="-317500" algn="l" rtl="0">
              <a:lnSpc>
                <a:spcPct val="90000"/>
              </a:lnSpc>
              <a:spcBef>
                <a:spcPts val="0"/>
              </a:spcBef>
              <a:spcAft>
                <a:spcPts val="0"/>
              </a:spcAft>
              <a:buClr>
                <a:schemeClr val="dk1"/>
              </a:buClr>
              <a:buSzPts val="1400"/>
              <a:buChar char="•"/>
            </a:pPr>
            <a:r>
              <a:rPr lang="en-US" sz="2400">
                <a:solidFill>
                  <a:schemeClr val="dk1"/>
                </a:solidFill>
              </a:rPr>
              <a:t>Culture of Accountability</a:t>
            </a:r>
            <a:endParaRPr sz="2400">
              <a:solidFill>
                <a:schemeClr val="dk1"/>
              </a:solidFill>
            </a:endParaRPr>
          </a:p>
          <a:p>
            <a:pPr marL="228600" lvl="0" indent="-50800" algn="l" rtl="0">
              <a:lnSpc>
                <a:spcPct val="90000"/>
              </a:lnSpc>
              <a:spcBef>
                <a:spcPts val="1000"/>
              </a:spcBef>
              <a:spcAft>
                <a:spcPts val="0"/>
              </a:spcAft>
              <a:buClr>
                <a:srgbClr val="7F7F7F"/>
              </a:buClr>
              <a:buSzPts val="2800"/>
              <a:buNone/>
            </a:pPr>
            <a:endParaRPr/>
          </a:p>
        </p:txBody>
      </p:sp>
      <p:sp>
        <p:nvSpPr>
          <p:cNvPr id="173" name="Google Shape;173;p21"/>
          <p:cNvSpPr txBox="1">
            <a:spLocks noGrp="1"/>
          </p:cNvSpPr>
          <p:nvPr>
            <p:ph type="title"/>
          </p:nvPr>
        </p:nvSpPr>
        <p:spPr>
          <a:xfrm>
            <a:off x="173274" y="229136"/>
            <a:ext cx="10973400" cy="1040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Quality Assurance and Documentation</a:t>
            </a:r>
            <a:endParaRPr/>
          </a:p>
        </p:txBody>
      </p:sp>
      <p:pic>
        <p:nvPicPr>
          <p:cNvPr id="174" name="Google Shape;174;p21"/>
          <p:cNvPicPr preferRelativeResize="0"/>
          <p:nvPr/>
        </p:nvPicPr>
        <p:blipFill>
          <a:blip r:embed="rId3">
            <a:alphaModFix/>
          </a:blip>
          <a:stretch>
            <a:fillRect/>
          </a:stretch>
        </p:blipFill>
        <p:spPr>
          <a:xfrm>
            <a:off x="11106350" y="77738"/>
            <a:ext cx="966125" cy="1345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body" idx="1"/>
          </p:nvPr>
        </p:nvSpPr>
        <p:spPr>
          <a:xfrm>
            <a:off x="249025" y="1593900"/>
            <a:ext cx="8720400" cy="26583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000"/>
              </a:spcBef>
              <a:spcAft>
                <a:spcPts val="0"/>
              </a:spcAft>
              <a:buClr>
                <a:schemeClr val="dk1"/>
              </a:buClr>
              <a:buSzPts val="2400"/>
              <a:buChar char="•"/>
            </a:pPr>
            <a:r>
              <a:rPr lang="en-US" sz="2400">
                <a:solidFill>
                  <a:schemeClr val="dk1"/>
                </a:solidFill>
              </a:rPr>
              <a:t>Chemical verification test</a:t>
            </a:r>
            <a:endParaRPr sz="2400">
              <a:solidFill>
                <a:schemeClr val="dk1"/>
              </a:solidFill>
            </a:endParaRPr>
          </a:p>
          <a:p>
            <a:pPr marL="914400" lvl="1" indent="-381000" algn="l" rtl="0">
              <a:lnSpc>
                <a:spcPct val="90000"/>
              </a:lnSpc>
              <a:spcBef>
                <a:spcPts val="0"/>
              </a:spcBef>
              <a:spcAft>
                <a:spcPts val="0"/>
              </a:spcAft>
              <a:buSzPts val="2400"/>
              <a:buChar char="•"/>
            </a:pPr>
            <a:r>
              <a:rPr lang="en-US" sz="2400"/>
              <a:t>ATP (adenosine triphosphate) testing: detects organic residues</a:t>
            </a:r>
            <a:endParaRPr sz="2400"/>
          </a:p>
          <a:p>
            <a:pPr marL="914400" lvl="1" indent="-381000" algn="l" rtl="0">
              <a:lnSpc>
                <a:spcPct val="90000"/>
              </a:lnSpc>
              <a:spcBef>
                <a:spcPts val="0"/>
              </a:spcBef>
              <a:spcAft>
                <a:spcPts val="0"/>
              </a:spcAft>
              <a:buSzPts val="2400"/>
              <a:buChar char="•"/>
            </a:pPr>
            <a:r>
              <a:rPr lang="en-US" sz="2400"/>
              <a:t>Protein tests</a:t>
            </a:r>
            <a:endParaRPr sz="2400"/>
          </a:p>
          <a:p>
            <a:pPr marL="914400" lvl="1" indent="-381000" algn="l" rtl="0">
              <a:lnSpc>
                <a:spcPct val="90000"/>
              </a:lnSpc>
              <a:spcBef>
                <a:spcPts val="0"/>
              </a:spcBef>
              <a:spcAft>
                <a:spcPts val="0"/>
              </a:spcAft>
              <a:buSzPts val="2400"/>
              <a:buChar char="•"/>
            </a:pPr>
            <a:r>
              <a:rPr lang="en-US" sz="2400"/>
              <a:t>Not a replacement for manual cleaning</a:t>
            </a:r>
            <a:endParaRPr sz="2400"/>
          </a:p>
          <a:p>
            <a:pPr marL="228600" lvl="0" indent="-50800" algn="l" rtl="0">
              <a:lnSpc>
                <a:spcPct val="90000"/>
              </a:lnSpc>
              <a:spcBef>
                <a:spcPts val="1000"/>
              </a:spcBef>
              <a:spcAft>
                <a:spcPts val="0"/>
              </a:spcAft>
              <a:buClr>
                <a:srgbClr val="7F7F7F"/>
              </a:buClr>
              <a:buSzPts val="2800"/>
              <a:buNone/>
            </a:pPr>
            <a:endParaRPr/>
          </a:p>
        </p:txBody>
      </p:sp>
      <p:sp>
        <p:nvSpPr>
          <p:cNvPr id="180" name="Google Shape;180;p23"/>
          <p:cNvSpPr txBox="1">
            <a:spLocks noGrp="1"/>
          </p:cNvSpPr>
          <p:nvPr>
            <p:ph type="title"/>
          </p:nvPr>
        </p:nvSpPr>
        <p:spPr>
          <a:xfrm>
            <a:off x="249025" y="204800"/>
            <a:ext cx="11616000" cy="10407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433494"/>
              </a:buClr>
              <a:buSzPct val="100000"/>
              <a:buFont typeface="Arial"/>
              <a:buNone/>
            </a:pPr>
            <a:r>
              <a:rPr lang="en-US"/>
              <a:t>Supplemental Tools: </a:t>
            </a:r>
            <a:endParaRPr/>
          </a:p>
          <a:p>
            <a:pPr marL="0" lvl="0" indent="0" algn="l" rtl="0">
              <a:lnSpc>
                <a:spcPct val="90000"/>
              </a:lnSpc>
              <a:spcBef>
                <a:spcPts val="0"/>
              </a:spcBef>
              <a:spcAft>
                <a:spcPts val="0"/>
              </a:spcAft>
              <a:buClr>
                <a:srgbClr val="433494"/>
              </a:buClr>
              <a:buSzPct val="100000"/>
              <a:buFont typeface="Arial"/>
              <a:buNone/>
            </a:pPr>
            <a:r>
              <a:rPr lang="en-US"/>
              <a:t>Chemical Verification and Residual soil</a:t>
            </a:r>
            <a:endParaRPr/>
          </a:p>
        </p:txBody>
      </p:sp>
      <p:grpSp>
        <p:nvGrpSpPr>
          <p:cNvPr id="181" name="Google Shape;181;p23"/>
          <p:cNvGrpSpPr/>
          <p:nvPr/>
        </p:nvGrpSpPr>
        <p:grpSpPr>
          <a:xfrm>
            <a:off x="2419825" y="3679135"/>
            <a:ext cx="5399211" cy="2513741"/>
            <a:chOff x="3337425" y="3854410"/>
            <a:chExt cx="5399211" cy="2513741"/>
          </a:xfrm>
        </p:grpSpPr>
        <p:pic>
          <p:nvPicPr>
            <p:cNvPr id="182" name="Google Shape;182;p23" title="Image (92).jfif"/>
            <p:cNvPicPr preferRelativeResize="0"/>
            <p:nvPr/>
          </p:nvPicPr>
          <p:blipFill>
            <a:blip r:embed="rId3">
              <a:alphaModFix/>
            </a:blip>
            <a:stretch>
              <a:fillRect/>
            </a:stretch>
          </p:blipFill>
          <p:spPr>
            <a:xfrm>
              <a:off x="3337425" y="3854425"/>
              <a:ext cx="1885301" cy="2513726"/>
            </a:xfrm>
            <a:prstGeom prst="rect">
              <a:avLst/>
            </a:prstGeom>
            <a:noFill/>
            <a:ln>
              <a:noFill/>
            </a:ln>
          </p:spPr>
        </p:pic>
        <p:pic>
          <p:nvPicPr>
            <p:cNvPr id="183" name="Google Shape;183;p23" title="Image (93).jfif"/>
            <p:cNvPicPr preferRelativeResize="0"/>
            <p:nvPr/>
          </p:nvPicPr>
          <p:blipFill>
            <a:blip r:embed="rId4">
              <a:alphaModFix/>
            </a:blip>
            <a:stretch>
              <a:fillRect/>
            </a:stretch>
          </p:blipFill>
          <p:spPr>
            <a:xfrm>
              <a:off x="5222725" y="3854410"/>
              <a:ext cx="1885302" cy="2513741"/>
            </a:xfrm>
            <a:prstGeom prst="rect">
              <a:avLst/>
            </a:prstGeom>
            <a:noFill/>
            <a:ln>
              <a:noFill/>
            </a:ln>
          </p:spPr>
        </p:pic>
        <p:pic>
          <p:nvPicPr>
            <p:cNvPr id="184" name="Google Shape;184;p23"/>
            <p:cNvPicPr preferRelativeResize="0"/>
            <p:nvPr/>
          </p:nvPicPr>
          <p:blipFill>
            <a:blip r:embed="rId5">
              <a:alphaModFix/>
            </a:blip>
            <a:stretch>
              <a:fillRect/>
            </a:stretch>
          </p:blipFill>
          <p:spPr>
            <a:xfrm>
              <a:off x="7077799" y="3854425"/>
              <a:ext cx="1658837" cy="2513725"/>
            </a:xfrm>
            <a:prstGeom prst="rect">
              <a:avLst/>
            </a:prstGeom>
            <a:noFill/>
            <a:ln>
              <a:noFill/>
            </a:ln>
          </p:spPr>
        </p:pic>
        <p:sp>
          <p:nvSpPr>
            <p:cNvPr id="185" name="Google Shape;185;p23"/>
            <p:cNvSpPr/>
            <p:nvPr/>
          </p:nvSpPr>
          <p:spPr>
            <a:xfrm>
              <a:off x="3922700" y="4690375"/>
              <a:ext cx="876300" cy="920400"/>
            </a:xfrm>
            <a:prstGeom prst="ellipse">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39000"/>
                </a:srgbClr>
              </a:outerShdw>
              <a:reflection stA="0" endPos="30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186" name="Google Shape;186;p23"/>
          <p:cNvPicPr preferRelativeResize="0"/>
          <p:nvPr/>
        </p:nvPicPr>
        <p:blipFill>
          <a:blip r:embed="rId6">
            <a:alphaModFix/>
          </a:blip>
          <a:stretch>
            <a:fillRect/>
          </a:stretch>
        </p:blipFill>
        <p:spPr>
          <a:xfrm>
            <a:off x="11106350" y="77738"/>
            <a:ext cx="966125" cy="1345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bd646cb535_1_0"/>
          <p:cNvSpPr txBox="1">
            <a:spLocks noGrp="1"/>
          </p:cNvSpPr>
          <p:nvPr>
            <p:ph type="body" idx="1"/>
          </p:nvPr>
        </p:nvSpPr>
        <p:spPr>
          <a:xfrm>
            <a:off x="479425" y="1389400"/>
            <a:ext cx="11593200" cy="47739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2400">
                <a:solidFill>
                  <a:srgbClr val="101D3A"/>
                </a:solidFill>
              </a:rPr>
              <a:t>Coordinate with SPD in advance when loaned endoscopes</a:t>
            </a:r>
            <a:endParaRPr sz="2400">
              <a:solidFill>
                <a:srgbClr val="101D3A"/>
              </a:solidFill>
            </a:endParaRPr>
          </a:p>
          <a:p>
            <a:pPr marL="0" lvl="0" indent="0" algn="l" rtl="0">
              <a:lnSpc>
                <a:spcPct val="115000"/>
              </a:lnSpc>
              <a:spcBef>
                <a:spcPts val="0"/>
              </a:spcBef>
              <a:spcAft>
                <a:spcPts val="0"/>
              </a:spcAft>
              <a:buNone/>
            </a:pPr>
            <a:r>
              <a:rPr lang="en-US" sz="2400">
                <a:solidFill>
                  <a:srgbClr val="101D3A"/>
                </a:solidFill>
              </a:rPr>
              <a:t>are expected. Ensure:</a:t>
            </a:r>
            <a:endParaRPr sz="2400">
              <a:solidFill>
                <a:srgbClr val="101D3A"/>
              </a:solidFill>
            </a:endParaRPr>
          </a:p>
          <a:p>
            <a:pPr marL="457200" lvl="0" indent="-381000" algn="l" rtl="0">
              <a:lnSpc>
                <a:spcPct val="115000"/>
              </a:lnSpc>
              <a:spcBef>
                <a:spcPts val="0"/>
              </a:spcBef>
              <a:spcAft>
                <a:spcPts val="0"/>
              </a:spcAft>
              <a:buClr>
                <a:srgbClr val="101D3A"/>
              </a:buClr>
              <a:buSzPts val="2400"/>
              <a:buChar char="•"/>
            </a:pPr>
            <a:r>
              <a:rPr lang="en-US" sz="2400">
                <a:solidFill>
                  <a:srgbClr val="101D3A"/>
                </a:solidFill>
              </a:rPr>
              <a:t>Policy for lending or borrowing endoscopes should be developed with stakeholders</a:t>
            </a:r>
            <a:endParaRPr sz="2400">
              <a:solidFill>
                <a:srgbClr val="101D3A"/>
              </a:solidFill>
            </a:endParaRPr>
          </a:p>
          <a:p>
            <a:pPr marL="457200" lvl="0" indent="-381000" algn="l" rtl="0">
              <a:lnSpc>
                <a:spcPct val="115000"/>
              </a:lnSpc>
              <a:spcBef>
                <a:spcPts val="0"/>
              </a:spcBef>
              <a:spcAft>
                <a:spcPts val="0"/>
              </a:spcAft>
              <a:buClr>
                <a:srgbClr val="101D3A"/>
              </a:buClr>
              <a:buSzPts val="2400"/>
              <a:buChar char="•"/>
            </a:pPr>
            <a:r>
              <a:rPr lang="en-US" sz="2400">
                <a:solidFill>
                  <a:srgbClr val="101D3A"/>
                </a:solidFill>
              </a:rPr>
              <a:t>Information is entered into the facility system and equipments (i.e.,  Automated Endoscope Reprocessor (AER) and drying cabinet systems, and other RF IDs)</a:t>
            </a:r>
            <a:endParaRPr sz="2400">
              <a:solidFill>
                <a:srgbClr val="101D3A"/>
              </a:solidFill>
            </a:endParaRPr>
          </a:p>
          <a:p>
            <a:pPr marL="457200" lvl="0" indent="-381000" algn="l" rtl="0">
              <a:lnSpc>
                <a:spcPct val="115000"/>
              </a:lnSpc>
              <a:spcBef>
                <a:spcPts val="0"/>
              </a:spcBef>
              <a:spcAft>
                <a:spcPts val="0"/>
              </a:spcAft>
              <a:buClr>
                <a:srgbClr val="101D3A"/>
              </a:buClr>
              <a:buSzPts val="2400"/>
              <a:buChar char="•"/>
            </a:pPr>
            <a:r>
              <a:rPr lang="en-US" sz="2400">
                <a:solidFill>
                  <a:srgbClr val="101D3A"/>
                </a:solidFill>
              </a:rPr>
              <a:t>Confirm accessories and connection adapters are available </a:t>
            </a:r>
            <a:endParaRPr sz="2400">
              <a:solidFill>
                <a:srgbClr val="101D3A"/>
              </a:solidFill>
            </a:endParaRPr>
          </a:p>
          <a:p>
            <a:pPr marL="457200" lvl="0" indent="-381000" algn="l" rtl="0">
              <a:lnSpc>
                <a:spcPct val="115000"/>
              </a:lnSpc>
              <a:spcBef>
                <a:spcPts val="0"/>
              </a:spcBef>
              <a:spcAft>
                <a:spcPts val="0"/>
              </a:spcAft>
              <a:buClr>
                <a:srgbClr val="101D3A"/>
              </a:buClr>
              <a:buSzPts val="2400"/>
              <a:buChar char="•"/>
            </a:pPr>
            <a:r>
              <a:rPr lang="en-US" sz="2400">
                <a:solidFill>
                  <a:srgbClr val="101D3A"/>
                </a:solidFill>
              </a:rPr>
              <a:t>Reprocess before patient use</a:t>
            </a:r>
            <a:endParaRPr sz="2400">
              <a:solidFill>
                <a:srgbClr val="101D3A"/>
              </a:solidFill>
            </a:endParaRPr>
          </a:p>
          <a:p>
            <a:pPr marL="914400" lvl="1" indent="-381000" algn="l" rtl="0">
              <a:lnSpc>
                <a:spcPct val="115000"/>
              </a:lnSpc>
              <a:spcBef>
                <a:spcPts val="0"/>
              </a:spcBef>
              <a:spcAft>
                <a:spcPts val="0"/>
              </a:spcAft>
              <a:buClr>
                <a:srgbClr val="101D3A"/>
              </a:buClr>
              <a:buSzPts val="2400"/>
              <a:buChar char="•"/>
            </a:pPr>
            <a:r>
              <a:rPr lang="en-US" sz="2400">
                <a:solidFill>
                  <a:srgbClr val="101D3A"/>
                </a:solidFill>
              </a:rPr>
              <a:t>Quality assurance (borescopic assessment and chemical verification)</a:t>
            </a:r>
            <a:endParaRPr sz="2400">
              <a:solidFill>
                <a:srgbClr val="101D3A"/>
              </a:solidFill>
            </a:endParaRPr>
          </a:p>
          <a:p>
            <a:pPr marL="457200" lvl="0" indent="-381000" algn="l" rtl="0">
              <a:lnSpc>
                <a:spcPct val="115000"/>
              </a:lnSpc>
              <a:spcBef>
                <a:spcPts val="0"/>
              </a:spcBef>
              <a:spcAft>
                <a:spcPts val="0"/>
              </a:spcAft>
              <a:buClr>
                <a:srgbClr val="101D3A"/>
              </a:buClr>
              <a:buSzPts val="2400"/>
              <a:buChar char="•"/>
            </a:pPr>
            <a:r>
              <a:rPr lang="en-US" sz="2400">
                <a:solidFill>
                  <a:srgbClr val="101D3A"/>
                </a:solidFill>
              </a:rPr>
              <a:t>Inspect for damage upon receiving before use</a:t>
            </a:r>
            <a:endParaRPr sz="2400">
              <a:solidFill>
                <a:srgbClr val="101D3A"/>
              </a:solidFill>
            </a:endParaRPr>
          </a:p>
          <a:p>
            <a:pPr marL="914400" lvl="1" indent="-381000" algn="l" rtl="0">
              <a:lnSpc>
                <a:spcPct val="115000"/>
              </a:lnSpc>
              <a:spcBef>
                <a:spcPts val="0"/>
              </a:spcBef>
              <a:spcAft>
                <a:spcPts val="0"/>
              </a:spcAft>
              <a:buClr>
                <a:srgbClr val="101D3A"/>
              </a:buClr>
              <a:buSzPts val="2400"/>
              <a:buChar char="•"/>
            </a:pPr>
            <a:r>
              <a:rPr lang="en-US" sz="2400">
                <a:solidFill>
                  <a:srgbClr val="101D3A"/>
                </a:solidFill>
              </a:rPr>
              <a:t>If damage is suspected upon receipt, document the condition and return</a:t>
            </a:r>
            <a:endParaRPr sz="2400">
              <a:solidFill>
                <a:srgbClr val="101D3A"/>
              </a:solidFill>
            </a:endParaRPr>
          </a:p>
          <a:p>
            <a:pPr marL="457200" lvl="0" indent="-381000" algn="l" rtl="0">
              <a:lnSpc>
                <a:spcPct val="115000"/>
              </a:lnSpc>
              <a:spcBef>
                <a:spcPts val="0"/>
              </a:spcBef>
              <a:spcAft>
                <a:spcPts val="0"/>
              </a:spcAft>
              <a:buClr>
                <a:srgbClr val="101D3A"/>
              </a:buClr>
              <a:buSzPts val="2400"/>
              <a:buChar char="•"/>
            </a:pPr>
            <a:r>
              <a:rPr lang="en-US" sz="2400">
                <a:solidFill>
                  <a:srgbClr val="101D3A"/>
                </a:solidFill>
              </a:rPr>
              <a:t>Obtain, save, review MIFU for compliance with reprocessing  </a:t>
            </a:r>
            <a:endParaRPr sz="2400">
              <a:solidFill>
                <a:srgbClr val="101D3A"/>
              </a:solidFill>
            </a:endParaRPr>
          </a:p>
        </p:txBody>
      </p:sp>
      <p:sp>
        <p:nvSpPr>
          <p:cNvPr id="192" name="Google Shape;192;g3bd646cb535_1_0"/>
          <p:cNvSpPr txBox="1">
            <a:spLocks noGrp="1"/>
          </p:cNvSpPr>
          <p:nvPr>
            <p:ph type="title"/>
          </p:nvPr>
        </p:nvSpPr>
        <p:spPr>
          <a:xfrm>
            <a:off x="479424" y="212136"/>
            <a:ext cx="10202400" cy="1040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Loaned Endoscopes </a:t>
            </a:r>
            <a:endParaRPr/>
          </a:p>
        </p:txBody>
      </p:sp>
      <p:pic>
        <p:nvPicPr>
          <p:cNvPr id="193" name="Google Shape;193;g3bd646cb535_1_0" title="image (22).png"/>
          <p:cNvPicPr preferRelativeResize="0"/>
          <p:nvPr/>
        </p:nvPicPr>
        <p:blipFill>
          <a:blip r:embed="rId3">
            <a:alphaModFix/>
          </a:blip>
          <a:stretch>
            <a:fillRect/>
          </a:stretch>
        </p:blipFill>
        <p:spPr>
          <a:xfrm>
            <a:off x="9977150" y="343488"/>
            <a:ext cx="1058075" cy="813625"/>
          </a:xfrm>
          <a:prstGeom prst="rect">
            <a:avLst/>
          </a:prstGeom>
          <a:noFill/>
          <a:ln>
            <a:noFill/>
          </a:ln>
        </p:spPr>
      </p:pic>
      <p:pic>
        <p:nvPicPr>
          <p:cNvPr id="194" name="Google Shape;194;g3bd646cb535_1_0"/>
          <p:cNvPicPr preferRelativeResize="0"/>
          <p:nvPr/>
        </p:nvPicPr>
        <p:blipFill>
          <a:blip r:embed="rId4">
            <a:alphaModFix/>
          </a:blip>
          <a:stretch>
            <a:fillRect/>
          </a:stretch>
        </p:blipFill>
        <p:spPr>
          <a:xfrm>
            <a:off x="11106350" y="77738"/>
            <a:ext cx="966125" cy="1345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3bd646cb535_1_70"/>
          <p:cNvSpPr txBox="1">
            <a:spLocks noGrp="1"/>
          </p:cNvSpPr>
          <p:nvPr>
            <p:ph type="title"/>
          </p:nvPr>
        </p:nvSpPr>
        <p:spPr>
          <a:xfrm>
            <a:off x="479424" y="212136"/>
            <a:ext cx="10202400" cy="1040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Communication </a:t>
            </a:r>
            <a:endParaRPr/>
          </a:p>
        </p:txBody>
      </p:sp>
      <p:pic>
        <p:nvPicPr>
          <p:cNvPr id="200" name="Google Shape;200;g3bd646cb535_1_70"/>
          <p:cNvPicPr preferRelativeResize="0"/>
          <p:nvPr/>
        </p:nvPicPr>
        <p:blipFill>
          <a:blip r:embed="rId3">
            <a:alphaModFix/>
          </a:blip>
          <a:stretch>
            <a:fillRect/>
          </a:stretch>
        </p:blipFill>
        <p:spPr>
          <a:xfrm>
            <a:off x="10985570" y="293951"/>
            <a:ext cx="1206430" cy="1040700"/>
          </a:xfrm>
          <a:prstGeom prst="rect">
            <a:avLst/>
          </a:prstGeom>
          <a:noFill/>
          <a:ln>
            <a:noFill/>
          </a:ln>
        </p:spPr>
      </p:pic>
      <p:pic>
        <p:nvPicPr>
          <p:cNvPr id="201" name="Google Shape;201;g3bd646cb535_1_70" title="image (22).png"/>
          <p:cNvPicPr preferRelativeResize="0"/>
          <p:nvPr/>
        </p:nvPicPr>
        <p:blipFill>
          <a:blip r:embed="rId4">
            <a:alphaModFix/>
          </a:blip>
          <a:stretch>
            <a:fillRect/>
          </a:stretch>
        </p:blipFill>
        <p:spPr>
          <a:xfrm>
            <a:off x="9977150" y="343488"/>
            <a:ext cx="1058075" cy="813625"/>
          </a:xfrm>
          <a:prstGeom prst="rect">
            <a:avLst/>
          </a:prstGeom>
          <a:noFill/>
          <a:ln>
            <a:noFill/>
          </a:ln>
        </p:spPr>
      </p:pic>
      <p:pic>
        <p:nvPicPr>
          <p:cNvPr id="202" name="Google Shape;202;g3bd646cb535_1_70"/>
          <p:cNvPicPr preferRelativeResize="0"/>
          <p:nvPr/>
        </p:nvPicPr>
        <p:blipFill>
          <a:blip r:embed="rId5">
            <a:alphaModFix/>
          </a:blip>
          <a:stretch>
            <a:fillRect/>
          </a:stretch>
        </p:blipFill>
        <p:spPr>
          <a:xfrm>
            <a:off x="8384575" y="1909876"/>
            <a:ext cx="3162300" cy="4133850"/>
          </a:xfrm>
          <a:prstGeom prst="rect">
            <a:avLst/>
          </a:prstGeom>
          <a:noFill/>
          <a:ln>
            <a:noFill/>
          </a:ln>
        </p:spPr>
      </p:pic>
      <p:sp>
        <p:nvSpPr>
          <p:cNvPr id="203" name="Google Shape;203;g3bd646cb535_1_70"/>
          <p:cNvSpPr txBox="1">
            <a:spLocks noGrp="1"/>
          </p:cNvSpPr>
          <p:nvPr>
            <p:ph type="body" idx="1"/>
          </p:nvPr>
        </p:nvSpPr>
        <p:spPr>
          <a:xfrm>
            <a:off x="71225" y="895625"/>
            <a:ext cx="9013200" cy="5418000"/>
          </a:xfrm>
          <a:prstGeom prst="rect">
            <a:avLst/>
          </a:prstGeom>
          <a:noFill/>
          <a:ln>
            <a:noFill/>
          </a:ln>
        </p:spPr>
        <p:txBody>
          <a:bodyPr spcFirstLastPara="1" wrap="square" lIns="91425" tIns="45700" rIns="91425" bIns="45700" anchor="t" anchorCtr="0">
            <a:normAutofit fontScale="25000" lnSpcReduction="20000"/>
          </a:bodyPr>
          <a:lstStyle/>
          <a:p>
            <a:pPr marL="228600" lvl="0" indent="0" algn="l" rtl="0">
              <a:lnSpc>
                <a:spcPct val="90000"/>
              </a:lnSpc>
              <a:spcBef>
                <a:spcPts val="0"/>
              </a:spcBef>
              <a:spcAft>
                <a:spcPts val="0"/>
              </a:spcAft>
              <a:buNone/>
            </a:pPr>
            <a:endParaRPr/>
          </a:p>
          <a:p>
            <a:pPr marL="457200" lvl="0" indent="-382953" algn="l" rtl="0">
              <a:lnSpc>
                <a:spcPct val="90000"/>
              </a:lnSpc>
              <a:spcBef>
                <a:spcPts val="1000"/>
              </a:spcBef>
              <a:spcAft>
                <a:spcPts val="0"/>
              </a:spcAft>
              <a:buClr>
                <a:schemeClr val="dk1"/>
              </a:buClr>
              <a:buSzPct val="100000"/>
              <a:buChar char="•"/>
            </a:pPr>
            <a:r>
              <a:rPr lang="en-US" sz="9723">
                <a:solidFill>
                  <a:schemeClr val="dk1"/>
                </a:solidFill>
              </a:rPr>
              <a:t>Volume of endoscopes needed for procedure</a:t>
            </a:r>
            <a:endParaRPr sz="9723">
              <a:solidFill>
                <a:schemeClr val="dk1"/>
              </a:solidFill>
            </a:endParaRPr>
          </a:p>
          <a:p>
            <a:pPr marL="457200" lvl="0" indent="0" algn="l" rtl="0">
              <a:lnSpc>
                <a:spcPct val="90000"/>
              </a:lnSpc>
              <a:spcBef>
                <a:spcPts val="1000"/>
              </a:spcBef>
              <a:spcAft>
                <a:spcPts val="0"/>
              </a:spcAft>
              <a:buNone/>
            </a:pPr>
            <a:endParaRPr sz="9723">
              <a:solidFill>
                <a:schemeClr val="dk1"/>
              </a:solidFill>
            </a:endParaRPr>
          </a:p>
          <a:p>
            <a:pPr marL="457200" lvl="0" indent="-382953" algn="l" rtl="0">
              <a:lnSpc>
                <a:spcPct val="90000"/>
              </a:lnSpc>
              <a:spcBef>
                <a:spcPts val="1000"/>
              </a:spcBef>
              <a:spcAft>
                <a:spcPts val="0"/>
              </a:spcAft>
              <a:buClr>
                <a:schemeClr val="dk1"/>
              </a:buClr>
              <a:buSzPct val="100000"/>
              <a:buChar char="•"/>
            </a:pPr>
            <a:r>
              <a:rPr lang="en-US" sz="9723">
                <a:solidFill>
                  <a:schemeClr val="dk1"/>
                </a:solidFill>
              </a:rPr>
              <a:t>If new service lines will be added</a:t>
            </a:r>
            <a:endParaRPr sz="9723">
              <a:solidFill>
                <a:schemeClr val="dk1"/>
              </a:solidFill>
            </a:endParaRPr>
          </a:p>
          <a:p>
            <a:pPr marL="457200" lvl="0" indent="0" algn="l" rtl="0">
              <a:lnSpc>
                <a:spcPct val="90000"/>
              </a:lnSpc>
              <a:spcBef>
                <a:spcPts val="1000"/>
              </a:spcBef>
              <a:spcAft>
                <a:spcPts val="0"/>
              </a:spcAft>
              <a:buNone/>
            </a:pPr>
            <a:endParaRPr sz="9723">
              <a:solidFill>
                <a:schemeClr val="dk1"/>
              </a:solidFill>
            </a:endParaRPr>
          </a:p>
          <a:p>
            <a:pPr marL="457200" lvl="0" indent="-382953" algn="l" rtl="0">
              <a:lnSpc>
                <a:spcPct val="90000"/>
              </a:lnSpc>
              <a:spcBef>
                <a:spcPts val="1000"/>
              </a:spcBef>
              <a:spcAft>
                <a:spcPts val="0"/>
              </a:spcAft>
              <a:buClr>
                <a:schemeClr val="dk1"/>
              </a:buClr>
              <a:buSzPct val="100000"/>
              <a:buChar char="•"/>
            </a:pPr>
            <a:r>
              <a:rPr lang="en-US" sz="9723">
                <a:solidFill>
                  <a:schemeClr val="dk1"/>
                </a:solidFill>
              </a:rPr>
              <a:t>Plan to purchase new medical devices before acquiring</a:t>
            </a:r>
            <a:endParaRPr sz="9723">
              <a:solidFill>
                <a:schemeClr val="dk1"/>
              </a:solidFill>
            </a:endParaRPr>
          </a:p>
          <a:p>
            <a:pPr marL="457200" lvl="0" indent="0" algn="l" rtl="0">
              <a:lnSpc>
                <a:spcPct val="90000"/>
              </a:lnSpc>
              <a:spcBef>
                <a:spcPts val="1000"/>
              </a:spcBef>
              <a:spcAft>
                <a:spcPts val="0"/>
              </a:spcAft>
              <a:buNone/>
            </a:pPr>
            <a:endParaRPr sz="9723">
              <a:solidFill>
                <a:schemeClr val="dk1"/>
              </a:solidFill>
            </a:endParaRPr>
          </a:p>
          <a:p>
            <a:pPr marL="914400" lvl="1" indent="-382953" algn="l" rtl="0">
              <a:lnSpc>
                <a:spcPct val="90000"/>
              </a:lnSpc>
              <a:spcBef>
                <a:spcPts val="1000"/>
              </a:spcBef>
              <a:spcAft>
                <a:spcPts val="0"/>
              </a:spcAft>
              <a:buClr>
                <a:schemeClr val="dk1"/>
              </a:buClr>
              <a:buSzPct val="100000"/>
              <a:buChar char="•"/>
            </a:pPr>
            <a:r>
              <a:rPr lang="en-US" sz="9723"/>
              <a:t>Need to prepare reprocessing teams with training for cleaning and HLD/sterilization and IFU </a:t>
            </a:r>
            <a:endParaRPr sz="9723"/>
          </a:p>
          <a:p>
            <a:pPr marL="0" lvl="0" indent="0" algn="l" rtl="0">
              <a:lnSpc>
                <a:spcPct val="90000"/>
              </a:lnSpc>
              <a:spcBef>
                <a:spcPts val="1000"/>
              </a:spcBef>
              <a:spcAft>
                <a:spcPts val="0"/>
              </a:spcAft>
              <a:buNone/>
            </a:pPr>
            <a:endParaRPr sz="9723"/>
          </a:p>
          <a:p>
            <a:pPr marL="914400" lvl="1" indent="-382953" algn="l" rtl="0">
              <a:lnSpc>
                <a:spcPct val="90000"/>
              </a:lnSpc>
              <a:spcBef>
                <a:spcPts val="1000"/>
              </a:spcBef>
              <a:spcAft>
                <a:spcPts val="0"/>
              </a:spcAft>
              <a:buClr>
                <a:schemeClr val="dk1"/>
              </a:buClr>
              <a:buSzPct val="100000"/>
              <a:buChar char="•"/>
            </a:pPr>
            <a:r>
              <a:rPr lang="en-US" sz="9723"/>
              <a:t>Review workflow and product compatibility </a:t>
            </a:r>
            <a:r>
              <a:rPr lang="en-US" sz="9723">
                <a:solidFill>
                  <a:schemeClr val="dk1"/>
                </a:solidFill>
              </a:rPr>
              <a:t> </a:t>
            </a:r>
            <a:endParaRPr sz="9723">
              <a:solidFill>
                <a:schemeClr val="dk1"/>
              </a:solidFill>
            </a:endParaRPr>
          </a:p>
          <a:p>
            <a:pPr marL="0" lvl="0" indent="0" algn="l" rtl="0">
              <a:lnSpc>
                <a:spcPct val="90000"/>
              </a:lnSpc>
              <a:spcBef>
                <a:spcPts val="1000"/>
              </a:spcBef>
              <a:spcAft>
                <a:spcPts val="0"/>
              </a:spcAft>
              <a:buNone/>
            </a:pPr>
            <a:endParaRPr sz="9723"/>
          </a:p>
          <a:p>
            <a:pPr marL="457200" lvl="0" indent="-382953" algn="l" rtl="0">
              <a:lnSpc>
                <a:spcPct val="90000"/>
              </a:lnSpc>
              <a:spcBef>
                <a:spcPts val="1000"/>
              </a:spcBef>
              <a:spcAft>
                <a:spcPts val="0"/>
              </a:spcAft>
              <a:buClr>
                <a:schemeClr val="dk1"/>
              </a:buClr>
              <a:buSzPct val="100000"/>
              <a:buChar char="•"/>
            </a:pPr>
            <a:r>
              <a:rPr lang="en-US" sz="9723">
                <a:solidFill>
                  <a:schemeClr val="dk1"/>
                </a:solidFill>
              </a:rPr>
              <a:t>Medical device trials </a:t>
            </a:r>
            <a:endParaRPr sz="9723">
              <a:solidFill>
                <a:schemeClr val="dk1"/>
              </a:solidFill>
            </a:endParaRPr>
          </a:p>
          <a:p>
            <a:pPr marL="0" lvl="0" indent="0" algn="l" rtl="0">
              <a:lnSpc>
                <a:spcPct val="90000"/>
              </a:lnSpc>
              <a:spcBef>
                <a:spcPts val="1000"/>
              </a:spcBef>
              <a:spcAft>
                <a:spcPts val="0"/>
              </a:spcAft>
              <a:buNone/>
            </a:pPr>
            <a:endParaRPr sz="9723">
              <a:solidFill>
                <a:schemeClr val="dk1"/>
              </a:solidFill>
            </a:endParaRPr>
          </a:p>
          <a:p>
            <a:pPr marL="457200" lvl="0" indent="-382953" algn="l" rtl="0">
              <a:lnSpc>
                <a:spcPct val="90000"/>
              </a:lnSpc>
              <a:spcBef>
                <a:spcPts val="1000"/>
              </a:spcBef>
              <a:spcAft>
                <a:spcPts val="0"/>
              </a:spcAft>
              <a:buClr>
                <a:schemeClr val="dk1"/>
              </a:buClr>
              <a:buSzPct val="100000"/>
              <a:buChar char="•"/>
            </a:pPr>
            <a:r>
              <a:rPr lang="en-US" sz="9723">
                <a:solidFill>
                  <a:schemeClr val="dk1"/>
                </a:solidFill>
              </a:rPr>
              <a:t>Medical device and product recalls</a:t>
            </a:r>
            <a:endParaRPr sz="9723">
              <a:solidFill>
                <a:schemeClr val="dk1"/>
              </a:solidFill>
            </a:endParaRPr>
          </a:p>
          <a:p>
            <a:pPr marL="228600" lvl="0" indent="-50800" algn="l" rtl="0">
              <a:lnSpc>
                <a:spcPct val="90000"/>
              </a:lnSpc>
              <a:spcBef>
                <a:spcPts val="1000"/>
              </a:spcBef>
              <a:spcAft>
                <a:spcPts val="0"/>
              </a:spcAft>
              <a:buClr>
                <a:srgbClr val="7F7F7F"/>
              </a:buClr>
              <a:buSzPct val="10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479425" y="985650"/>
            <a:ext cx="11269800" cy="5610000"/>
          </a:xfrm>
          <a:prstGeom prst="rect">
            <a:avLst/>
          </a:prstGeom>
          <a:noFill/>
          <a:ln>
            <a:noFill/>
          </a:ln>
        </p:spPr>
        <p:txBody>
          <a:bodyPr spcFirstLastPara="1" wrap="square" lIns="91425" tIns="45700" rIns="91425" bIns="45700" anchor="t" anchorCtr="0">
            <a:noAutofit/>
          </a:bodyPr>
          <a:lstStyle/>
          <a:p>
            <a:pPr marL="457200" lvl="0" indent="-374650" algn="l" rtl="0">
              <a:lnSpc>
                <a:spcPct val="142857"/>
              </a:lnSpc>
              <a:spcBef>
                <a:spcPts val="0"/>
              </a:spcBef>
              <a:spcAft>
                <a:spcPts val="0"/>
              </a:spcAft>
              <a:buClr>
                <a:schemeClr val="dk1"/>
              </a:buClr>
              <a:buSzPts val="2300"/>
              <a:buChar char="•"/>
            </a:pPr>
            <a:r>
              <a:rPr lang="en-US" sz="2300" dirty="0">
                <a:solidFill>
                  <a:schemeClr val="dk1"/>
                </a:solidFill>
              </a:rPr>
              <a:t>Comprehensive, evidence‑informed review of flexible endoscope reprocessing from point‑of‑use cleaning through final storage</a:t>
            </a:r>
            <a:endParaRPr sz="2300" dirty="0">
              <a:solidFill>
                <a:schemeClr val="dk1"/>
              </a:solidFill>
            </a:endParaRPr>
          </a:p>
          <a:p>
            <a:pPr marL="457200" lvl="0" indent="-374650" algn="l" rtl="0">
              <a:lnSpc>
                <a:spcPct val="142857"/>
              </a:lnSpc>
              <a:spcBef>
                <a:spcPts val="0"/>
              </a:spcBef>
              <a:spcAft>
                <a:spcPts val="0"/>
              </a:spcAft>
              <a:buClr>
                <a:schemeClr val="dk1"/>
              </a:buClr>
              <a:buSzPts val="2300"/>
              <a:buChar char="•"/>
            </a:pPr>
            <a:r>
              <a:rPr lang="en-US" sz="2300" dirty="0">
                <a:solidFill>
                  <a:schemeClr val="dk1"/>
                </a:solidFill>
              </a:rPr>
              <a:t>Best practices for space design, workflow optimization, drying, transport, storage, and hang‑time management</a:t>
            </a:r>
            <a:endParaRPr sz="2300" dirty="0">
              <a:solidFill>
                <a:schemeClr val="dk1"/>
              </a:solidFill>
            </a:endParaRPr>
          </a:p>
          <a:p>
            <a:pPr marL="457200" lvl="0" indent="-374650" algn="l" rtl="0">
              <a:lnSpc>
                <a:spcPct val="142857"/>
              </a:lnSpc>
              <a:spcBef>
                <a:spcPts val="0"/>
              </a:spcBef>
              <a:spcAft>
                <a:spcPts val="0"/>
              </a:spcAft>
              <a:buClr>
                <a:schemeClr val="dk1"/>
              </a:buClr>
              <a:buSzPts val="2300"/>
              <a:buChar char="•"/>
            </a:pPr>
            <a:r>
              <a:rPr lang="en-US" sz="2300" dirty="0">
                <a:solidFill>
                  <a:schemeClr val="dk1"/>
                </a:solidFill>
              </a:rPr>
              <a:t>Examination of conflicting guidance from AAMI, SGNA, and CDC on topics such as alcohol flushing, simethicone use, and human factors</a:t>
            </a:r>
            <a:endParaRPr sz="2300" dirty="0">
              <a:solidFill>
                <a:schemeClr val="dk1"/>
              </a:solidFill>
            </a:endParaRPr>
          </a:p>
          <a:p>
            <a:pPr marL="457200" lvl="0" indent="-374650" algn="l" rtl="0">
              <a:lnSpc>
                <a:spcPct val="142857"/>
              </a:lnSpc>
              <a:spcBef>
                <a:spcPts val="0"/>
              </a:spcBef>
              <a:spcAft>
                <a:spcPts val="0"/>
              </a:spcAft>
              <a:buClr>
                <a:schemeClr val="dk1"/>
              </a:buClr>
              <a:buSzPts val="2300"/>
              <a:buChar char="•"/>
            </a:pPr>
            <a:r>
              <a:rPr lang="en-US" sz="2300" dirty="0">
                <a:solidFill>
                  <a:schemeClr val="dk1"/>
                </a:solidFill>
              </a:rPr>
              <a:t>Real‑world case studies to support clinical decision‑making</a:t>
            </a:r>
            <a:endParaRPr sz="2300" dirty="0">
              <a:solidFill>
                <a:schemeClr val="dk1"/>
              </a:solidFill>
            </a:endParaRPr>
          </a:p>
          <a:p>
            <a:pPr marL="457200" lvl="0" indent="-374650" algn="l" rtl="0">
              <a:lnSpc>
                <a:spcPct val="142857"/>
              </a:lnSpc>
              <a:spcBef>
                <a:spcPts val="0"/>
              </a:spcBef>
              <a:spcAft>
                <a:spcPts val="0"/>
              </a:spcAft>
              <a:buClr>
                <a:schemeClr val="dk1"/>
              </a:buClr>
              <a:buSzPts val="2300"/>
              <a:buChar char="•"/>
            </a:pPr>
            <a:r>
              <a:rPr lang="en-US" sz="2300" dirty="0">
                <a:solidFill>
                  <a:schemeClr val="dk1"/>
                </a:solidFill>
              </a:rPr>
              <a:t>Live borescope demonstration highlighting retained debris, device damage, and early biofilm and how to integrate findings into quality assurance and regulatory compliance</a:t>
            </a:r>
            <a:endParaRPr sz="2300" dirty="0">
              <a:solidFill>
                <a:schemeClr val="dk1"/>
              </a:solidFill>
            </a:endParaRPr>
          </a:p>
          <a:p>
            <a:pPr marL="0" lvl="0" indent="0" algn="l" rtl="0">
              <a:lnSpc>
                <a:spcPct val="90000"/>
              </a:lnSpc>
              <a:spcBef>
                <a:spcPts val="0"/>
              </a:spcBef>
              <a:spcAft>
                <a:spcPts val="0"/>
              </a:spcAft>
              <a:buClr>
                <a:srgbClr val="7F7F7F"/>
              </a:buClr>
              <a:buSzPts val="2600"/>
              <a:buNone/>
            </a:pPr>
            <a:endParaRPr dirty="0">
              <a:solidFill>
                <a:schemeClr val="dk1"/>
              </a:solidFill>
            </a:endParaRPr>
          </a:p>
        </p:txBody>
      </p:sp>
      <p:sp>
        <p:nvSpPr>
          <p:cNvPr id="67" name="Google Shape;67;p5"/>
          <p:cNvSpPr txBox="1">
            <a:spLocks noGrp="1"/>
          </p:cNvSpPr>
          <p:nvPr>
            <p:ph type="title"/>
          </p:nvPr>
        </p:nvSpPr>
        <p:spPr>
          <a:xfrm>
            <a:off x="479425" y="212128"/>
            <a:ext cx="10226100" cy="773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Overview</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3bd646cb535_1_26"/>
          <p:cNvSpPr txBox="1">
            <a:spLocks noGrp="1"/>
          </p:cNvSpPr>
          <p:nvPr>
            <p:ph type="body" idx="1"/>
          </p:nvPr>
        </p:nvSpPr>
        <p:spPr>
          <a:xfrm>
            <a:off x="479425" y="1389400"/>
            <a:ext cx="5613300" cy="5196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400" b="1">
                <a:solidFill>
                  <a:schemeClr val="dk1"/>
                </a:solidFill>
              </a:rPr>
              <a:t>Clinical Team Expectations for Case Set-Up</a:t>
            </a:r>
            <a:endParaRPr sz="2400" b="1">
              <a:solidFill>
                <a:schemeClr val="dk1"/>
              </a:solidFill>
            </a:endParaRPr>
          </a:p>
          <a:p>
            <a:pPr marL="457200" lvl="0" indent="-381000" algn="l" rtl="0">
              <a:lnSpc>
                <a:spcPct val="115000"/>
              </a:lnSpc>
              <a:spcBef>
                <a:spcPts val="1200"/>
              </a:spcBef>
              <a:spcAft>
                <a:spcPts val="0"/>
              </a:spcAft>
              <a:buClr>
                <a:schemeClr val="dk1"/>
              </a:buClr>
              <a:buSzPts val="2400"/>
              <a:buChar char="•"/>
            </a:pPr>
            <a:r>
              <a:rPr lang="en-US" sz="2400" b="1">
                <a:solidFill>
                  <a:schemeClr val="dk1"/>
                </a:solidFill>
              </a:rPr>
              <a:t>Preparation Protocols</a:t>
            </a:r>
            <a:endParaRPr sz="2400" b="1">
              <a:solidFill>
                <a:schemeClr val="dk1"/>
              </a:solidFill>
            </a:endParaRPr>
          </a:p>
          <a:p>
            <a:pPr marL="914400" lvl="1" indent="-381000" algn="l" rtl="0">
              <a:lnSpc>
                <a:spcPct val="115000"/>
              </a:lnSpc>
              <a:spcBef>
                <a:spcPts val="0"/>
              </a:spcBef>
              <a:spcAft>
                <a:spcPts val="0"/>
              </a:spcAft>
              <a:buSzPts val="2400"/>
              <a:buChar char="•"/>
            </a:pPr>
            <a:r>
              <a:rPr lang="en-US" sz="2400"/>
              <a:t>All equipment is ready and functional</a:t>
            </a:r>
            <a:endParaRPr sz="2400"/>
          </a:p>
          <a:p>
            <a:pPr marL="914400" lvl="1" indent="-381000" algn="l" rtl="0">
              <a:lnSpc>
                <a:spcPct val="115000"/>
              </a:lnSpc>
              <a:spcBef>
                <a:spcPts val="0"/>
              </a:spcBef>
              <a:spcAft>
                <a:spcPts val="0"/>
              </a:spcAft>
              <a:buSzPts val="2400"/>
              <a:buChar char="•"/>
            </a:pPr>
            <a:r>
              <a:rPr lang="en-US" sz="2400"/>
              <a:t>Coordination with SPD for urgent needs</a:t>
            </a:r>
            <a:endParaRPr sz="2400"/>
          </a:p>
          <a:p>
            <a:pPr marL="457200" lvl="0" indent="-381000" algn="l" rtl="0">
              <a:lnSpc>
                <a:spcPct val="115000"/>
              </a:lnSpc>
              <a:spcBef>
                <a:spcPts val="0"/>
              </a:spcBef>
              <a:spcAft>
                <a:spcPts val="0"/>
              </a:spcAft>
              <a:buClr>
                <a:schemeClr val="dk1"/>
              </a:buClr>
              <a:buSzPts val="2400"/>
              <a:buChar char="•"/>
            </a:pPr>
            <a:r>
              <a:rPr lang="en-US" sz="2400" b="1">
                <a:solidFill>
                  <a:schemeClr val="dk1"/>
                </a:solidFill>
              </a:rPr>
              <a:t>Accountability and Readiness</a:t>
            </a:r>
            <a:endParaRPr sz="2400" b="1">
              <a:solidFill>
                <a:schemeClr val="dk1"/>
              </a:solidFill>
            </a:endParaRPr>
          </a:p>
          <a:p>
            <a:pPr marL="914400" lvl="1" indent="-381000" algn="l" rtl="0">
              <a:lnSpc>
                <a:spcPct val="115000"/>
              </a:lnSpc>
              <a:spcBef>
                <a:spcPts val="0"/>
              </a:spcBef>
              <a:spcAft>
                <a:spcPts val="0"/>
              </a:spcAft>
              <a:buSzPts val="2400"/>
              <a:buChar char="•"/>
            </a:pPr>
            <a:r>
              <a:rPr lang="en-US" sz="2400"/>
              <a:t>Role clarity between OR staff and SPD</a:t>
            </a:r>
            <a:endParaRPr sz="2400"/>
          </a:p>
          <a:p>
            <a:pPr marL="914400" lvl="0" indent="0" algn="l" rtl="0">
              <a:lnSpc>
                <a:spcPct val="115000"/>
              </a:lnSpc>
              <a:spcBef>
                <a:spcPts val="1200"/>
              </a:spcBef>
              <a:spcAft>
                <a:spcPts val="0"/>
              </a:spcAft>
              <a:buNone/>
            </a:pPr>
            <a:endParaRPr sz="1900"/>
          </a:p>
          <a:p>
            <a:pPr marL="0" lvl="0" indent="0" algn="l" rtl="0">
              <a:spcBef>
                <a:spcPts val="1200"/>
              </a:spcBef>
              <a:spcAft>
                <a:spcPts val="0"/>
              </a:spcAft>
              <a:buNone/>
            </a:pPr>
            <a:endParaRPr/>
          </a:p>
        </p:txBody>
      </p:sp>
      <p:sp>
        <p:nvSpPr>
          <p:cNvPr id="209" name="Google Shape;209;g3bd646cb535_1_26"/>
          <p:cNvSpPr txBox="1">
            <a:spLocks noGrp="1"/>
          </p:cNvSpPr>
          <p:nvPr>
            <p:ph type="title"/>
          </p:nvPr>
        </p:nvSpPr>
        <p:spPr>
          <a:xfrm>
            <a:off x="479424" y="212136"/>
            <a:ext cx="10202400" cy="1040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Communication </a:t>
            </a:r>
            <a:endParaRPr/>
          </a:p>
        </p:txBody>
      </p:sp>
      <p:pic>
        <p:nvPicPr>
          <p:cNvPr id="210" name="Google Shape;210;g3bd646cb535_1_26"/>
          <p:cNvPicPr preferRelativeResize="0"/>
          <p:nvPr/>
        </p:nvPicPr>
        <p:blipFill>
          <a:blip r:embed="rId3">
            <a:alphaModFix/>
          </a:blip>
          <a:stretch>
            <a:fillRect/>
          </a:stretch>
        </p:blipFill>
        <p:spPr>
          <a:xfrm>
            <a:off x="10985570" y="293951"/>
            <a:ext cx="1206430" cy="1040700"/>
          </a:xfrm>
          <a:prstGeom prst="rect">
            <a:avLst/>
          </a:prstGeom>
          <a:noFill/>
          <a:ln>
            <a:noFill/>
          </a:ln>
        </p:spPr>
      </p:pic>
      <p:pic>
        <p:nvPicPr>
          <p:cNvPr id="211" name="Google Shape;211;g3bd646cb535_1_26" title="image (22).png"/>
          <p:cNvPicPr preferRelativeResize="0"/>
          <p:nvPr/>
        </p:nvPicPr>
        <p:blipFill>
          <a:blip r:embed="rId4">
            <a:alphaModFix/>
          </a:blip>
          <a:stretch>
            <a:fillRect/>
          </a:stretch>
        </p:blipFill>
        <p:spPr>
          <a:xfrm>
            <a:off x="9977150" y="343488"/>
            <a:ext cx="1058075" cy="813625"/>
          </a:xfrm>
          <a:prstGeom prst="rect">
            <a:avLst/>
          </a:prstGeom>
          <a:noFill/>
          <a:ln>
            <a:noFill/>
          </a:ln>
        </p:spPr>
      </p:pic>
      <p:sp>
        <p:nvSpPr>
          <p:cNvPr id="212" name="Google Shape;212;g3bd646cb535_1_26"/>
          <p:cNvSpPr txBox="1"/>
          <p:nvPr/>
        </p:nvSpPr>
        <p:spPr>
          <a:xfrm>
            <a:off x="6414100" y="1389400"/>
            <a:ext cx="5613300" cy="4956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400" b="1">
                <a:solidFill>
                  <a:schemeClr val="dk1"/>
                </a:solidFill>
              </a:rPr>
              <a:t>Communication &amp; Collaboration</a:t>
            </a:r>
            <a:endParaRPr sz="2400" b="1">
              <a:solidFill>
                <a:schemeClr val="dk1"/>
              </a:solidFill>
            </a:endParaRPr>
          </a:p>
          <a:p>
            <a:pPr marL="457200" lvl="0" indent="-381000" algn="l" rtl="0">
              <a:lnSpc>
                <a:spcPct val="115000"/>
              </a:lnSpc>
              <a:spcBef>
                <a:spcPts val="1200"/>
              </a:spcBef>
              <a:spcAft>
                <a:spcPts val="0"/>
              </a:spcAft>
              <a:buClr>
                <a:schemeClr val="dk1"/>
              </a:buClr>
              <a:buSzPts val="2400"/>
              <a:buChar char="●"/>
            </a:pPr>
            <a:r>
              <a:rPr lang="en-US" sz="2400" b="1">
                <a:solidFill>
                  <a:schemeClr val="dk1"/>
                </a:solidFill>
              </a:rPr>
              <a:t>Between Clinical Team, Peri-Op, and SPD</a:t>
            </a:r>
            <a:endParaRPr sz="2400" b="1">
              <a:solidFill>
                <a:schemeClr val="dk1"/>
              </a:solidFill>
            </a:endParaRPr>
          </a:p>
          <a:p>
            <a:pPr marL="914400" lvl="1" indent="-381000" algn="l" rtl="0">
              <a:lnSpc>
                <a:spcPct val="115000"/>
              </a:lnSpc>
              <a:spcBef>
                <a:spcPts val="0"/>
              </a:spcBef>
              <a:spcAft>
                <a:spcPts val="0"/>
              </a:spcAft>
              <a:buClr>
                <a:schemeClr val="dk1"/>
              </a:buClr>
              <a:buSzPts val="2400"/>
              <a:buChar char="○"/>
            </a:pPr>
            <a:r>
              <a:rPr lang="en-US" sz="2400">
                <a:solidFill>
                  <a:schemeClr val="dk1"/>
                </a:solidFill>
              </a:rPr>
              <a:t>Standardized communication channels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US" sz="2400">
                <a:solidFill>
                  <a:schemeClr val="dk1"/>
                </a:solidFill>
              </a:rPr>
              <a:t>Escalation pathways for urgent issues &lt; 24 hours</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US" sz="2400" b="1">
                <a:solidFill>
                  <a:schemeClr val="dk1"/>
                </a:solidFill>
              </a:rPr>
              <a:t>Tools for Collaboration</a:t>
            </a:r>
            <a:endParaRPr sz="2400" b="1">
              <a:solidFill>
                <a:schemeClr val="dk1"/>
              </a:solidFill>
            </a:endParaRPr>
          </a:p>
          <a:p>
            <a:pPr marL="914400" lvl="1" indent="-381000" algn="l" rtl="0">
              <a:lnSpc>
                <a:spcPct val="115000"/>
              </a:lnSpc>
              <a:spcBef>
                <a:spcPts val="0"/>
              </a:spcBef>
              <a:spcAft>
                <a:spcPts val="0"/>
              </a:spcAft>
              <a:buClr>
                <a:schemeClr val="dk1"/>
              </a:buClr>
              <a:buSzPts val="2400"/>
              <a:buChar char="○"/>
            </a:pPr>
            <a:r>
              <a:rPr lang="en-US" sz="2400">
                <a:solidFill>
                  <a:schemeClr val="dk1"/>
                </a:solidFill>
              </a:rPr>
              <a:t>Shared checklists</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US" sz="2400">
                <a:solidFill>
                  <a:schemeClr val="dk1"/>
                </a:solidFill>
              </a:rPr>
              <a:t>Real-time updates via digital platforms</a:t>
            </a:r>
            <a:endParaRPr sz="1900"/>
          </a:p>
        </p:txBody>
      </p:sp>
      <p:cxnSp>
        <p:nvCxnSpPr>
          <p:cNvPr id="213" name="Google Shape;213;g3bd646cb535_1_26"/>
          <p:cNvCxnSpPr/>
          <p:nvPr/>
        </p:nvCxnSpPr>
        <p:spPr>
          <a:xfrm>
            <a:off x="6175993" y="1483200"/>
            <a:ext cx="33900" cy="4728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bd588f7529_1_31"/>
          <p:cNvSpPr txBox="1">
            <a:spLocks noGrp="1"/>
          </p:cNvSpPr>
          <p:nvPr>
            <p:ph type="title"/>
          </p:nvPr>
        </p:nvSpPr>
        <p:spPr>
          <a:xfrm>
            <a:off x="833156" y="1858886"/>
            <a:ext cx="10202400" cy="1040700"/>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Arial"/>
              <a:buNone/>
            </a:pPr>
            <a:r>
              <a:rPr lang="en-US"/>
              <a:t>Discrepancies Across Guidelines and Emerging Evidence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5"/>
          <p:cNvSpPr txBox="1">
            <a:spLocks noGrp="1"/>
          </p:cNvSpPr>
          <p:nvPr>
            <p:ph type="body" idx="1"/>
          </p:nvPr>
        </p:nvSpPr>
        <p:spPr>
          <a:xfrm>
            <a:off x="8961375" y="1790925"/>
            <a:ext cx="3075000" cy="2901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800"/>
              <a:buNone/>
            </a:pPr>
            <a:r>
              <a:rPr lang="en-US" sz="2400">
                <a:solidFill>
                  <a:schemeClr val="dk1"/>
                </a:solidFill>
              </a:rPr>
              <a:t>Navigating the Maze</a:t>
            </a:r>
            <a:endParaRPr sz="240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a:solidFill>
                  <a:schemeClr val="dk1"/>
                </a:solidFill>
              </a:rPr>
              <a:t>FDA and manufacturers</a:t>
            </a:r>
            <a:endParaRPr sz="240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a:solidFill>
                  <a:schemeClr val="dk1"/>
                </a:solidFill>
              </a:rPr>
              <a:t>CDC</a:t>
            </a:r>
            <a:endParaRPr sz="2400">
              <a:solidFill>
                <a:schemeClr val="dk1"/>
              </a:solidFill>
            </a:endParaRPr>
          </a:p>
          <a:p>
            <a:pPr marL="228600" lvl="0" indent="-203200" algn="l" rtl="0">
              <a:lnSpc>
                <a:spcPct val="90000"/>
              </a:lnSpc>
              <a:spcBef>
                <a:spcPts val="1000"/>
              </a:spcBef>
              <a:spcAft>
                <a:spcPts val="0"/>
              </a:spcAft>
              <a:buClr>
                <a:schemeClr val="dk1"/>
              </a:buClr>
              <a:buSzPts val="2400"/>
              <a:buFont typeface="Arial"/>
              <a:buChar char="•"/>
            </a:pPr>
            <a:r>
              <a:rPr lang="en-US" sz="2400">
                <a:solidFill>
                  <a:schemeClr val="dk1"/>
                </a:solidFill>
              </a:rPr>
              <a:t>SHEA</a:t>
            </a:r>
            <a:endParaRPr sz="2400">
              <a:solidFill>
                <a:schemeClr val="dk1"/>
              </a:solidFill>
            </a:endParaRPr>
          </a:p>
          <a:p>
            <a:pPr marL="228600" lvl="0" indent="-50800" algn="l" rtl="0">
              <a:lnSpc>
                <a:spcPct val="90000"/>
              </a:lnSpc>
              <a:spcBef>
                <a:spcPts val="1000"/>
              </a:spcBef>
              <a:spcAft>
                <a:spcPts val="0"/>
              </a:spcAft>
              <a:buClr>
                <a:srgbClr val="7F7F7F"/>
              </a:buClr>
              <a:buSzPts val="2800"/>
              <a:buNone/>
            </a:pPr>
            <a:endParaRPr/>
          </a:p>
        </p:txBody>
      </p:sp>
      <p:sp>
        <p:nvSpPr>
          <p:cNvPr id="224" name="Google Shape;224;p15"/>
          <p:cNvSpPr txBox="1">
            <a:spLocks noGrp="1"/>
          </p:cNvSpPr>
          <p:nvPr>
            <p:ph type="title"/>
          </p:nvPr>
        </p:nvSpPr>
        <p:spPr>
          <a:xfrm>
            <a:off x="8961375" y="212125"/>
            <a:ext cx="3075000" cy="10407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433494"/>
              </a:buClr>
              <a:buSzPct val="100000"/>
              <a:buFont typeface="Arial"/>
              <a:buNone/>
            </a:pPr>
            <a:r>
              <a:rPr lang="en-US"/>
              <a:t>Conflicting Guidelines</a:t>
            </a:r>
            <a:endParaRPr/>
          </a:p>
        </p:txBody>
      </p:sp>
      <p:pic>
        <p:nvPicPr>
          <p:cNvPr id="225" name="Google Shape;225;p15"/>
          <p:cNvPicPr preferRelativeResize="0"/>
          <p:nvPr/>
        </p:nvPicPr>
        <p:blipFill>
          <a:blip r:embed="rId3">
            <a:alphaModFix/>
          </a:blip>
          <a:stretch>
            <a:fillRect/>
          </a:stretch>
        </p:blipFill>
        <p:spPr>
          <a:xfrm>
            <a:off x="85525" y="0"/>
            <a:ext cx="8511813" cy="6553199"/>
          </a:xfrm>
          <a:prstGeom prst="rect">
            <a:avLst/>
          </a:prstGeom>
          <a:noFill/>
          <a:ln>
            <a:noFill/>
          </a:ln>
        </p:spPr>
      </p:pic>
      <p:sp>
        <p:nvSpPr>
          <p:cNvPr id="226" name="Google Shape;226;p15"/>
          <p:cNvSpPr txBox="1"/>
          <p:nvPr/>
        </p:nvSpPr>
        <p:spPr>
          <a:xfrm>
            <a:off x="167100" y="6457800"/>
            <a:ext cx="820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https://apic.org/wp-content/uploads/2025/08/2025-APIC-Endoscope-Issue-Brief-02.pdf</a:t>
            </a:r>
            <a:r>
              <a:rPr lang="en-US"/>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bd646cb535_1_14"/>
          <p:cNvSpPr txBox="1">
            <a:spLocks noGrp="1"/>
          </p:cNvSpPr>
          <p:nvPr>
            <p:ph type="body" idx="1"/>
          </p:nvPr>
        </p:nvSpPr>
        <p:spPr>
          <a:xfrm>
            <a:off x="479424" y="1389412"/>
            <a:ext cx="10202400" cy="4773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800"/>
              <a:buNone/>
            </a:pPr>
            <a:endParaRPr sz="2400">
              <a:solidFill>
                <a:schemeClr val="dk1"/>
              </a:solidFill>
            </a:endParaRPr>
          </a:p>
          <a:p>
            <a:pPr marL="0" lvl="0" indent="0" algn="l" rtl="0">
              <a:lnSpc>
                <a:spcPct val="90000"/>
              </a:lnSpc>
              <a:spcBef>
                <a:spcPts val="0"/>
              </a:spcBef>
              <a:spcAft>
                <a:spcPts val="0"/>
              </a:spcAft>
              <a:buClr>
                <a:srgbClr val="7F7F7F"/>
              </a:buClr>
              <a:buSzPts val="2800"/>
              <a:buNone/>
            </a:pPr>
            <a:r>
              <a:rPr lang="en-US" sz="2400">
                <a:solidFill>
                  <a:schemeClr val="dk1"/>
                </a:solidFill>
              </a:rPr>
              <a:t>Helpful or Harmful?</a:t>
            </a:r>
            <a:endParaRPr sz="240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a:solidFill>
                  <a:schemeClr val="dk1"/>
                </a:solidFill>
              </a:rPr>
              <a:t>Some IFUs prohibit use (e.g., damage to seals)</a:t>
            </a:r>
            <a:endParaRPr sz="240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a:solidFill>
                  <a:schemeClr val="dk1"/>
                </a:solidFill>
              </a:rPr>
              <a:t>Others recommend for drying</a:t>
            </a:r>
            <a:endParaRPr sz="240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a:solidFill>
                  <a:schemeClr val="dk1"/>
                </a:solidFill>
              </a:rPr>
              <a:t>Ofstead study: drying, not alcohol, was most effective step</a:t>
            </a:r>
            <a:endParaRPr sz="240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a:solidFill>
                  <a:schemeClr val="dk1"/>
                </a:solidFill>
              </a:rPr>
              <a:t>Alcohol must not replace mechanical drying</a:t>
            </a:r>
            <a:endParaRPr sz="2400">
              <a:solidFill>
                <a:schemeClr val="dk1"/>
              </a:solidFill>
            </a:endParaRPr>
          </a:p>
          <a:p>
            <a:pPr marL="0" lvl="0" indent="0" algn="l" rtl="0">
              <a:lnSpc>
                <a:spcPct val="90000"/>
              </a:lnSpc>
              <a:spcBef>
                <a:spcPts val="1000"/>
              </a:spcBef>
              <a:spcAft>
                <a:spcPts val="0"/>
              </a:spcAft>
              <a:buClr>
                <a:srgbClr val="7F7F7F"/>
              </a:buClr>
              <a:buSzPts val="2800"/>
              <a:buNone/>
            </a:pPr>
            <a:endParaRPr/>
          </a:p>
        </p:txBody>
      </p:sp>
      <p:sp>
        <p:nvSpPr>
          <p:cNvPr id="238" name="Google Shape;238;g3bd646cb535_1_14"/>
          <p:cNvSpPr txBox="1">
            <a:spLocks noGrp="1"/>
          </p:cNvSpPr>
          <p:nvPr>
            <p:ph type="title"/>
          </p:nvPr>
        </p:nvSpPr>
        <p:spPr>
          <a:xfrm>
            <a:off x="479424" y="212136"/>
            <a:ext cx="10202400" cy="1040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Emerging Evidence: Alcohol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bd588f7529_0_11"/>
          <p:cNvSpPr txBox="1">
            <a:spLocks noGrp="1"/>
          </p:cNvSpPr>
          <p:nvPr>
            <p:ph type="body" idx="1"/>
          </p:nvPr>
        </p:nvSpPr>
        <p:spPr>
          <a:xfrm>
            <a:off x="479425" y="1086500"/>
            <a:ext cx="7575300" cy="32241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rgbClr val="7F7F7F"/>
              </a:buClr>
              <a:buSzPct val="28717"/>
              <a:buNone/>
            </a:pPr>
            <a:r>
              <a:rPr lang="en-US" sz="9750">
                <a:solidFill>
                  <a:schemeClr val="dk1"/>
                </a:solidFill>
              </a:rPr>
              <a:t>Why RNs and clinical staff are critical in the process</a:t>
            </a:r>
            <a:endParaRPr sz="9750">
              <a:solidFill>
                <a:schemeClr val="dk1"/>
              </a:solidFill>
            </a:endParaRPr>
          </a:p>
          <a:p>
            <a:pPr marL="457200" lvl="0" indent="-383381" algn="l" rtl="0">
              <a:lnSpc>
                <a:spcPct val="142857"/>
              </a:lnSpc>
              <a:spcBef>
                <a:spcPts val="0"/>
              </a:spcBef>
              <a:spcAft>
                <a:spcPts val="0"/>
              </a:spcAft>
              <a:buClr>
                <a:schemeClr val="dk1"/>
              </a:buClr>
              <a:buSzPct val="100000"/>
              <a:buChar char="•"/>
            </a:pPr>
            <a:r>
              <a:rPr lang="en-US" sz="9750">
                <a:solidFill>
                  <a:schemeClr val="dk1"/>
                </a:solidFill>
              </a:rPr>
              <a:t>Simethicone may persist inside endoscopes after cleaning, reducing reprocessing effectiveness </a:t>
            </a:r>
            <a:endParaRPr sz="9750">
              <a:solidFill>
                <a:schemeClr val="dk1"/>
              </a:solidFill>
            </a:endParaRPr>
          </a:p>
          <a:p>
            <a:pPr marL="457200" lvl="0" indent="-383381" algn="l" rtl="0">
              <a:lnSpc>
                <a:spcPct val="142857"/>
              </a:lnSpc>
              <a:spcBef>
                <a:spcPts val="0"/>
              </a:spcBef>
              <a:spcAft>
                <a:spcPts val="0"/>
              </a:spcAft>
              <a:buClr>
                <a:schemeClr val="dk1"/>
              </a:buClr>
              <a:buSzPct val="100000"/>
              <a:buChar char="•"/>
            </a:pPr>
            <a:r>
              <a:rPr lang="en-US" sz="9750">
                <a:solidFill>
                  <a:schemeClr val="dk1"/>
                </a:solidFill>
              </a:rPr>
              <a:t>Increasing the risk of microbial biofilm formation</a:t>
            </a:r>
            <a:endParaRPr sz="9750">
              <a:solidFill>
                <a:schemeClr val="dk1"/>
              </a:solidFill>
            </a:endParaRPr>
          </a:p>
          <a:p>
            <a:pPr marL="457200" lvl="0" indent="-383381" algn="l" rtl="0">
              <a:lnSpc>
                <a:spcPct val="142857"/>
              </a:lnSpc>
              <a:spcBef>
                <a:spcPts val="0"/>
              </a:spcBef>
              <a:spcAft>
                <a:spcPts val="0"/>
              </a:spcAft>
              <a:buClr>
                <a:schemeClr val="dk1"/>
              </a:buClr>
              <a:buSzPct val="100000"/>
              <a:buChar char="•"/>
            </a:pPr>
            <a:r>
              <a:rPr lang="en-US" sz="9750">
                <a:solidFill>
                  <a:schemeClr val="dk1"/>
                </a:solidFill>
              </a:rPr>
              <a:t>Unable to be removed prior to HLD or sterilization which has been proven in studies</a:t>
            </a:r>
            <a:endParaRPr sz="9750">
              <a:solidFill>
                <a:schemeClr val="dk1"/>
              </a:solidFill>
            </a:endParaRPr>
          </a:p>
          <a:p>
            <a:pPr marL="457200" lvl="0" indent="-383381" algn="l" rtl="0">
              <a:lnSpc>
                <a:spcPct val="142857"/>
              </a:lnSpc>
              <a:spcBef>
                <a:spcPts val="0"/>
              </a:spcBef>
              <a:spcAft>
                <a:spcPts val="0"/>
              </a:spcAft>
              <a:buClr>
                <a:schemeClr val="dk1"/>
              </a:buClr>
              <a:buSzPct val="100000"/>
              <a:buChar char="•"/>
            </a:pPr>
            <a:r>
              <a:rPr lang="en-US" sz="9750">
                <a:solidFill>
                  <a:schemeClr val="dk1"/>
                </a:solidFill>
              </a:rPr>
              <a:t>May carry over to the next patient</a:t>
            </a:r>
            <a:endParaRPr sz="9750">
              <a:solidFill>
                <a:schemeClr val="dk1"/>
              </a:solidFill>
            </a:endParaRPr>
          </a:p>
          <a:p>
            <a:pPr marL="22860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rgbClr val="7F7F7F"/>
              </a:buClr>
              <a:buSzPct val="100000"/>
              <a:buNone/>
            </a:pPr>
            <a:endParaRPr/>
          </a:p>
        </p:txBody>
      </p:sp>
      <p:sp>
        <p:nvSpPr>
          <p:cNvPr id="244" name="Google Shape;244;g3bd588f7529_0_11"/>
          <p:cNvSpPr txBox="1">
            <a:spLocks noGrp="1"/>
          </p:cNvSpPr>
          <p:nvPr>
            <p:ph type="title"/>
          </p:nvPr>
        </p:nvSpPr>
        <p:spPr>
          <a:xfrm>
            <a:off x="479424" y="212136"/>
            <a:ext cx="10202400" cy="1040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Simethicone and Risks</a:t>
            </a:r>
            <a:endParaRPr/>
          </a:p>
        </p:txBody>
      </p:sp>
      <p:sp>
        <p:nvSpPr>
          <p:cNvPr id="245" name="Google Shape;245;g3bd588f7529_0_11"/>
          <p:cNvSpPr txBox="1"/>
          <p:nvPr/>
        </p:nvSpPr>
        <p:spPr>
          <a:xfrm>
            <a:off x="8143574" y="3159150"/>
            <a:ext cx="3757200" cy="127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solidFill>
                  <a:schemeClr val="dk1"/>
                </a:solidFill>
                <a:latin typeface="Roboto"/>
                <a:ea typeface="Roboto"/>
                <a:cs typeface="Roboto"/>
                <a:sym typeface="Roboto"/>
              </a:rPr>
              <a:t>Netherlands Water-Jet Channel Study</a:t>
            </a:r>
            <a:endParaRPr sz="1200">
              <a:solidFill>
                <a:schemeClr val="dk1"/>
              </a:solidFill>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16/16 facilities had crystallized simethicone in endoscope water-jet channels</a:t>
            </a:r>
            <a:endParaRPr sz="1200">
              <a:solidFill>
                <a:schemeClr val="dk1"/>
              </a:solidFill>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Residue could not be removed with standard detergents or disinfectants</a:t>
            </a:r>
            <a:endParaRPr>
              <a:solidFill>
                <a:schemeClr val="dk1"/>
              </a:solidFill>
            </a:endParaRPr>
          </a:p>
        </p:txBody>
      </p:sp>
      <p:pic>
        <p:nvPicPr>
          <p:cNvPr id="246" name="Google Shape;246;g3bd588f7529_0_11"/>
          <p:cNvPicPr preferRelativeResize="0"/>
          <p:nvPr/>
        </p:nvPicPr>
        <p:blipFill>
          <a:blip r:embed="rId3">
            <a:alphaModFix/>
          </a:blip>
          <a:stretch>
            <a:fillRect/>
          </a:stretch>
        </p:blipFill>
        <p:spPr>
          <a:xfrm>
            <a:off x="8262638" y="385025"/>
            <a:ext cx="3638027" cy="2882651"/>
          </a:xfrm>
          <a:prstGeom prst="rect">
            <a:avLst/>
          </a:prstGeom>
          <a:noFill/>
          <a:ln>
            <a:noFill/>
          </a:ln>
        </p:spPr>
      </p:pic>
      <p:pic>
        <p:nvPicPr>
          <p:cNvPr id="247" name="Google Shape;247;g3bd588f7529_0_11"/>
          <p:cNvPicPr preferRelativeResize="0"/>
          <p:nvPr/>
        </p:nvPicPr>
        <p:blipFill>
          <a:blip r:embed="rId4">
            <a:alphaModFix/>
          </a:blip>
          <a:stretch>
            <a:fillRect/>
          </a:stretch>
        </p:blipFill>
        <p:spPr>
          <a:xfrm>
            <a:off x="6567175" y="4310600"/>
            <a:ext cx="5333501" cy="1677450"/>
          </a:xfrm>
          <a:prstGeom prst="rect">
            <a:avLst/>
          </a:prstGeom>
          <a:noFill/>
          <a:ln>
            <a:noFill/>
          </a:ln>
        </p:spPr>
      </p:pic>
      <p:sp>
        <p:nvSpPr>
          <p:cNvPr id="248" name="Google Shape;248;g3bd588f7529_0_11"/>
          <p:cNvSpPr txBox="1"/>
          <p:nvPr/>
        </p:nvSpPr>
        <p:spPr>
          <a:xfrm>
            <a:off x="2575800" y="4310588"/>
            <a:ext cx="4076400" cy="1650600"/>
          </a:xfrm>
          <a:prstGeom prst="rect">
            <a:avLst/>
          </a:prstGeom>
          <a:noFill/>
          <a:ln>
            <a:noFill/>
          </a:ln>
        </p:spPr>
        <p:txBody>
          <a:bodyPr spcFirstLastPara="1" wrap="square" lIns="91425" tIns="91425" rIns="91425" bIns="91425" anchor="t" anchorCtr="0">
            <a:spAutoFit/>
          </a:bodyPr>
          <a:lstStyle/>
          <a:p>
            <a:pPr marL="914400" lvl="0" indent="0" algn="l" rtl="0">
              <a:lnSpc>
                <a:spcPct val="115000"/>
              </a:lnSpc>
              <a:spcBef>
                <a:spcPts val="1000"/>
              </a:spcBef>
              <a:spcAft>
                <a:spcPts val="0"/>
              </a:spcAft>
              <a:buNone/>
            </a:pPr>
            <a:r>
              <a:rPr lang="en-US" sz="1100" b="1">
                <a:solidFill>
                  <a:srgbClr val="222222"/>
                </a:solidFill>
                <a:highlight>
                  <a:srgbClr val="FFFFFF"/>
                </a:highlight>
              </a:rPr>
              <a:t>Ofstead "Call to Action" Study</a:t>
            </a:r>
            <a:endParaRPr sz="1100">
              <a:solidFill>
                <a:srgbClr val="222222"/>
              </a:solidFill>
            </a:endParaRPr>
          </a:p>
          <a:p>
            <a:pPr marL="1054100" lvl="0" indent="-298450" algn="l" rtl="0">
              <a:lnSpc>
                <a:spcPct val="115000"/>
              </a:lnSpc>
              <a:spcBef>
                <a:spcPts val="1000"/>
              </a:spcBef>
              <a:spcAft>
                <a:spcPts val="0"/>
              </a:spcAft>
              <a:buClr>
                <a:srgbClr val="222222"/>
              </a:buClr>
              <a:buSzPts val="1100"/>
              <a:buChar char="●"/>
            </a:pPr>
            <a:r>
              <a:rPr lang="en-US" sz="1100">
                <a:solidFill>
                  <a:srgbClr val="222222"/>
                </a:solidFill>
              </a:rPr>
              <a:t>69 fully reprocessed scopes from 4 hospitals were borescoped</a:t>
            </a:r>
            <a:endParaRPr sz="1100">
              <a:solidFill>
                <a:srgbClr val="222222"/>
              </a:solidFill>
            </a:endParaRPr>
          </a:p>
          <a:p>
            <a:pPr marL="1054100" lvl="0" indent="-298450" algn="l" rtl="0">
              <a:lnSpc>
                <a:spcPct val="115000"/>
              </a:lnSpc>
              <a:spcBef>
                <a:spcPts val="0"/>
              </a:spcBef>
              <a:spcAft>
                <a:spcPts val="0"/>
              </a:spcAft>
              <a:buClr>
                <a:srgbClr val="222222"/>
              </a:buClr>
              <a:buSzPts val="1100"/>
              <a:buChar char="●"/>
            </a:pPr>
            <a:r>
              <a:rPr lang="en-US" sz="1100">
                <a:solidFill>
                  <a:srgbClr val="222222"/>
                </a:solidFill>
              </a:rPr>
              <a:t>When </a:t>
            </a:r>
            <a:r>
              <a:rPr lang="en-US" sz="1100" b="1">
                <a:solidFill>
                  <a:srgbClr val="222222"/>
                </a:solidFill>
              </a:rPr>
              <a:t>simethicone and/or fluid was visible</a:t>
            </a:r>
            <a:r>
              <a:rPr lang="en-US" sz="1100">
                <a:solidFill>
                  <a:srgbClr val="222222"/>
                </a:solidFill>
              </a:rPr>
              <a:t>, </a:t>
            </a:r>
            <a:r>
              <a:rPr lang="en-US" sz="1100" b="1">
                <a:solidFill>
                  <a:srgbClr val="222222"/>
                </a:solidFill>
              </a:rPr>
              <a:t>71% tested positive for pathogens</a:t>
            </a:r>
            <a:endParaRPr sz="1100" b="1">
              <a:solidFill>
                <a:srgbClr val="222222"/>
              </a:solidFill>
            </a:endParaRPr>
          </a:p>
          <a:p>
            <a:pPr marL="1054100" lvl="0" indent="-298450" algn="l" rtl="0">
              <a:lnSpc>
                <a:spcPct val="115000"/>
              </a:lnSpc>
              <a:spcBef>
                <a:spcPts val="0"/>
              </a:spcBef>
              <a:spcAft>
                <a:spcPts val="0"/>
              </a:spcAft>
              <a:buClr>
                <a:srgbClr val="222222"/>
              </a:buClr>
              <a:buSzPts val="1100"/>
              <a:buChar char="●"/>
            </a:pPr>
            <a:r>
              <a:rPr lang="en-US" sz="1100">
                <a:solidFill>
                  <a:srgbClr val="222222"/>
                </a:solidFill>
              </a:rPr>
              <a:t>Pathogens included </a:t>
            </a:r>
            <a:r>
              <a:rPr lang="en-US" sz="1100" i="1">
                <a:solidFill>
                  <a:srgbClr val="222222"/>
                </a:solidFill>
              </a:rPr>
              <a:t>E. coli</a:t>
            </a:r>
            <a:r>
              <a:rPr lang="en-US" sz="1100">
                <a:solidFill>
                  <a:srgbClr val="222222"/>
                </a:solidFill>
              </a:rPr>
              <a:t>, </a:t>
            </a:r>
            <a:r>
              <a:rPr lang="en-US" sz="1100" i="1">
                <a:solidFill>
                  <a:srgbClr val="222222"/>
                </a:solidFill>
              </a:rPr>
              <a:t>Citrobacter</a:t>
            </a:r>
            <a:r>
              <a:rPr lang="en-US" sz="1100">
                <a:solidFill>
                  <a:srgbClr val="222222"/>
                </a:solidFill>
              </a:rPr>
              <a:t>, </a:t>
            </a:r>
            <a:r>
              <a:rPr lang="en-US" sz="1100" i="1">
                <a:solidFill>
                  <a:srgbClr val="222222"/>
                </a:solidFill>
              </a:rPr>
              <a:t>Stenotrophomonas</a:t>
            </a:r>
            <a:r>
              <a:rPr lang="en-US" sz="1100">
                <a:solidFill>
                  <a:srgbClr val="222222"/>
                </a:solidFill>
              </a:rPr>
              <a:t>, and </a:t>
            </a:r>
            <a:r>
              <a:rPr lang="en-US" sz="1100" b="1">
                <a:solidFill>
                  <a:srgbClr val="222222"/>
                </a:solidFill>
              </a:rPr>
              <a:t>mold</a:t>
            </a:r>
            <a:endParaRPr sz="1100" b="1">
              <a:solidFill>
                <a:srgbClr val="222222"/>
              </a:solidFill>
            </a:endParaRPr>
          </a:p>
        </p:txBody>
      </p:sp>
      <p:sp>
        <p:nvSpPr>
          <p:cNvPr id="249" name="Google Shape;249;g3bd588f7529_0_11"/>
          <p:cNvSpPr txBox="1"/>
          <p:nvPr/>
        </p:nvSpPr>
        <p:spPr>
          <a:xfrm>
            <a:off x="153075" y="5988050"/>
            <a:ext cx="842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solidFill>
                  <a:srgbClr val="212121"/>
                </a:solidFill>
                <a:highlight>
                  <a:srgbClr val="FFFFFF"/>
                </a:highlight>
                <a:latin typeface="Roboto"/>
                <a:ea typeface="Roboto"/>
                <a:cs typeface="Roboto"/>
                <a:sym typeface="Roboto"/>
              </a:rPr>
              <a:t>van Stiphout SH, Laros IF, van Wezel RA, Gilissen LP. Crystallization in the waterjet channel in colonoscopes due to simethicone. Endoscopy. 2016 0;48(S 01):E394-E395. doi: 10.1055/s-0042-120261. Epub 2016 Dec 2. PMID: 27912222.</a:t>
            </a:r>
            <a:endParaRPr sz="80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endParaRPr sz="80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r>
              <a:rPr lang="en-US" sz="800">
                <a:solidFill>
                  <a:srgbClr val="212121"/>
                </a:solidFill>
                <a:highlight>
                  <a:srgbClr val="FFFFFF"/>
                </a:highlight>
                <a:latin typeface="Roboto"/>
                <a:ea typeface="Roboto"/>
                <a:cs typeface="Roboto"/>
                <a:sym typeface="Roboto"/>
              </a:rPr>
              <a:t>Ofstead CL, Hopkins KM, Eiland JE, Wetzler HP. Widespread clinical use of simethicone, insoluble lubricants, and tissue glue during endoscopy: A call to action for infection preventionists. Am J Infect Control. 2019 Jun;47(6):666-670. doi: 10.1016/j.ajic.2019.02.012. Epub 2019 Mar 26. PMID: 30922624.</a:t>
            </a:r>
            <a:endParaRPr sz="800">
              <a:solidFill>
                <a:srgbClr val="212121"/>
              </a:solidFill>
              <a:highlight>
                <a:srgbClr val="FFFFFF"/>
              </a:highlight>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body" idx="1"/>
          </p:nvPr>
        </p:nvSpPr>
        <p:spPr>
          <a:xfrm>
            <a:off x="479424" y="1389412"/>
            <a:ext cx="10202431" cy="477388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800"/>
              <a:buNone/>
            </a:pPr>
            <a:endParaRPr sz="2400"/>
          </a:p>
          <a:p>
            <a:pPr marL="0" lvl="0" indent="0" algn="l" rtl="0">
              <a:lnSpc>
                <a:spcPct val="90000"/>
              </a:lnSpc>
              <a:spcBef>
                <a:spcPts val="0"/>
              </a:spcBef>
              <a:spcAft>
                <a:spcPts val="0"/>
              </a:spcAft>
              <a:buClr>
                <a:srgbClr val="7F7F7F"/>
              </a:buClr>
              <a:buSzPts val="2800"/>
              <a:buNone/>
            </a:pPr>
            <a:r>
              <a:rPr lang="en-US" sz="2400">
                <a:solidFill>
                  <a:schemeClr val="dk1"/>
                </a:solidFill>
              </a:rPr>
              <a:t>Use with caution</a:t>
            </a:r>
            <a:endParaRPr sz="240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a:solidFill>
                  <a:schemeClr val="dk1"/>
                </a:solidFill>
              </a:rPr>
              <a:t>Non-water soluble, clogged channels</a:t>
            </a:r>
            <a:endParaRPr sz="240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a:solidFill>
                  <a:schemeClr val="dk1"/>
                </a:solidFill>
              </a:rPr>
              <a:t>Detected even after HLD in scopes</a:t>
            </a:r>
            <a:endParaRPr sz="240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a:solidFill>
                  <a:schemeClr val="dk1"/>
                </a:solidFill>
              </a:rPr>
              <a:t>Not removed effectively by standard cleaning</a:t>
            </a:r>
            <a:endParaRPr sz="240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a:solidFill>
                  <a:schemeClr val="dk1"/>
                </a:solidFill>
              </a:rPr>
              <a:t>Should only be used if IFU permits and dose is communicated</a:t>
            </a:r>
            <a:endParaRPr sz="2400">
              <a:solidFill>
                <a:schemeClr val="dk1"/>
              </a:solidFill>
            </a:endParaRPr>
          </a:p>
          <a:p>
            <a:pPr marL="0" lvl="0" indent="0" algn="l" rtl="0">
              <a:lnSpc>
                <a:spcPct val="90000"/>
              </a:lnSpc>
              <a:spcBef>
                <a:spcPts val="1000"/>
              </a:spcBef>
              <a:spcAft>
                <a:spcPts val="0"/>
              </a:spcAft>
              <a:buClr>
                <a:srgbClr val="7F7F7F"/>
              </a:buClr>
              <a:buSzPts val="2800"/>
              <a:buNone/>
            </a:pPr>
            <a:endParaRPr/>
          </a:p>
        </p:txBody>
      </p:sp>
      <p:sp>
        <p:nvSpPr>
          <p:cNvPr id="255" name="Google Shape;255;p16"/>
          <p:cNvSpPr txBox="1">
            <a:spLocks noGrp="1"/>
          </p:cNvSpPr>
          <p:nvPr>
            <p:ph type="title"/>
          </p:nvPr>
        </p:nvSpPr>
        <p:spPr>
          <a:xfrm>
            <a:off x="479424" y="212136"/>
            <a:ext cx="10202431" cy="10407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Emerging Evidence: Simethicone</a:t>
            </a:r>
            <a:endParaRPr/>
          </a:p>
        </p:txBody>
      </p:sp>
      <p:pic>
        <p:nvPicPr>
          <p:cNvPr id="256" name="Google Shape;256;p16"/>
          <p:cNvPicPr preferRelativeResize="0"/>
          <p:nvPr/>
        </p:nvPicPr>
        <p:blipFill>
          <a:blip r:embed="rId3">
            <a:alphaModFix/>
          </a:blip>
          <a:stretch>
            <a:fillRect/>
          </a:stretch>
        </p:blipFill>
        <p:spPr>
          <a:xfrm>
            <a:off x="1972713" y="4159663"/>
            <a:ext cx="2752725" cy="2486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8"/>
          <p:cNvSpPr txBox="1">
            <a:spLocks noGrp="1"/>
          </p:cNvSpPr>
          <p:nvPr>
            <p:ph type="body" idx="1"/>
          </p:nvPr>
        </p:nvSpPr>
        <p:spPr>
          <a:xfrm>
            <a:off x="479425" y="1389406"/>
            <a:ext cx="10202400" cy="2412900"/>
          </a:xfrm>
          <a:prstGeom prst="rect">
            <a:avLst/>
          </a:prstGeom>
          <a:noFill/>
          <a:ln>
            <a:noFill/>
          </a:ln>
        </p:spPr>
        <p:txBody>
          <a:bodyPr spcFirstLastPara="1" wrap="square" lIns="91425" tIns="45700" rIns="91425" bIns="45700" anchor="t" anchorCtr="0">
            <a:normAutofit/>
          </a:bodyPr>
          <a:lstStyle/>
          <a:p>
            <a:pPr marL="228600" lvl="0" indent="-203200" algn="l" rtl="0">
              <a:lnSpc>
                <a:spcPct val="90000"/>
              </a:lnSpc>
              <a:spcBef>
                <a:spcPts val="0"/>
              </a:spcBef>
              <a:spcAft>
                <a:spcPts val="0"/>
              </a:spcAft>
              <a:buClr>
                <a:schemeClr val="dk1"/>
              </a:buClr>
              <a:buSzPts val="2400"/>
              <a:buChar char="•"/>
            </a:pPr>
            <a:r>
              <a:rPr lang="en-US" sz="2400">
                <a:solidFill>
                  <a:schemeClr val="dk1"/>
                </a:solidFill>
              </a:rPr>
              <a:t>Forms within minutes to hours if debris remains</a:t>
            </a:r>
            <a:endParaRPr sz="240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a:solidFill>
                  <a:schemeClr val="dk1"/>
                </a:solidFill>
              </a:rPr>
              <a:t>Resistant to HLD and sterilization</a:t>
            </a:r>
            <a:endParaRPr sz="240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a:solidFill>
                  <a:schemeClr val="dk1"/>
                </a:solidFill>
              </a:rPr>
              <a:t>Prevention = complete mechanical cleaning and drying</a:t>
            </a:r>
            <a:endParaRPr sz="240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a:solidFill>
                  <a:schemeClr val="dk1"/>
                </a:solidFill>
              </a:rPr>
              <a:t>Once established, cannot be removed with HLD or sterilization</a:t>
            </a:r>
            <a:endParaRPr sz="2400">
              <a:solidFill>
                <a:schemeClr val="dk1"/>
              </a:solidFill>
            </a:endParaRPr>
          </a:p>
          <a:p>
            <a:pPr marL="228600" lvl="0" indent="-50800" algn="l" rtl="0">
              <a:lnSpc>
                <a:spcPct val="90000"/>
              </a:lnSpc>
              <a:spcBef>
                <a:spcPts val="1000"/>
              </a:spcBef>
              <a:spcAft>
                <a:spcPts val="0"/>
              </a:spcAft>
              <a:buClr>
                <a:srgbClr val="7F7F7F"/>
              </a:buClr>
              <a:buSzPts val="2800"/>
              <a:buNone/>
            </a:pPr>
            <a:endParaRPr/>
          </a:p>
        </p:txBody>
      </p:sp>
      <p:sp>
        <p:nvSpPr>
          <p:cNvPr id="262" name="Google Shape;262;p18"/>
          <p:cNvSpPr txBox="1">
            <a:spLocks noGrp="1"/>
          </p:cNvSpPr>
          <p:nvPr>
            <p:ph type="title"/>
          </p:nvPr>
        </p:nvSpPr>
        <p:spPr>
          <a:xfrm>
            <a:off x="479424" y="212136"/>
            <a:ext cx="10202431" cy="10407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Biofilm Formation and Risks</a:t>
            </a:r>
            <a:endParaRPr/>
          </a:p>
        </p:txBody>
      </p:sp>
      <p:pic>
        <p:nvPicPr>
          <p:cNvPr id="263" name="Google Shape;263;p18"/>
          <p:cNvPicPr preferRelativeResize="0"/>
          <p:nvPr/>
        </p:nvPicPr>
        <p:blipFill rotWithShape="1">
          <a:blip r:embed="rId3">
            <a:alphaModFix/>
          </a:blip>
          <a:srcRect t="66523"/>
          <a:stretch/>
        </p:blipFill>
        <p:spPr>
          <a:xfrm>
            <a:off x="1248100" y="3518200"/>
            <a:ext cx="9851389" cy="2412900"/>
          </a:xfrm>
          <a:prstGeom prst="rect">
            <a:avLst/>
          </a:prstGeom>
          <a:noFill/>
          <a:ln>
            <a:noFill/>
          </a:ln>
        </p:spPr>
      </p:pic>
      <p:sp>
        <p:nvSpPr>
          <p:cNvPr id="264" name="Google Shape;264;p18"/>
          <p:cNvSpPr txBox="1"/>
          <p:nvPr/>
        </p:nvSpPr>
        <p:spPr>
          <a:xfrm>
            <a:off x="1336850" y="5931100"/>
            <a:ext cx="7140000" cy="369300"/>
          </a:xfrm>
          <a:prstGeom prst="rect">
            <a:avLst/>
          </a:prstGeom>
          <a:noFill/>
          <a:ln>
            <a:noFill/>
          </a:ln>
        </p:spPr>
        <p:txBody>
          <a:bodyPr spcFirstLastPara="1" wrap="square" lIns="91425" tIns="91425" rIns="91425" bIns="91425" anchor="t" anchorCtr="0">
            <a:spAutoFit/>
          </a:bodyPr>
          <a:lstStyle/>
          <a:p>
            <a:pPr marL="0" lvl="0" indent="0" algn="l" rtl="0">
              <a:lnSpc>
                <a:spcPct val="107000"/>
              </a:lnSpc>
              <a:spcBef>
                <a:spcPts val="0"/>
              </a:spcBef>
              <a:spcAft>
                <a:spcPts val="800"/>
              </a:spcAft>
              <a:buNone/>
            </a:pPr>
            <a:r>
              <a:rPr lang="en-US" sz="1200" b="1">
                <a:solidFill>
                  <a:schemeClr val="dk1"/>
                </a:solidFill>
                <a:latin typeface="Calibri"/>
                <a:ea typeface="Calibri"/>
                <a:cs typeface="Calibri"/>
                <a:sym typeface="Calibri"/>
              </a:rPr>
              <a:t>Image provided and created by Jessica Alicdan of a lumened instrument commonly used in procedures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3bd646cb535_0_21"/>
          <p:cNvSpPr txBox="1">
            <a:spLocks noGrp="1"/>
          </p:cNvSpPr>
          <p:nvPr>
            <p:ph type="title"/>
          </p:nvPr>
        </p:nvSpPr>
        <p:spPr>
          <a:xfrm>
            <a:off x="349350" y="2356750"/>
            <a:ext cx="11493300" cy="1040700"/>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Arial"/>
              <a:buNone/>
            </a:pPr>
            <a:r>
              <a:rPr lang="en-US"/>
              <a:t>Human Based Factors and </a:t>
            </a:r>
            <a:endParaRPr/>
          </a:p>
          <a:p>
            <a:pPr marL="0" lvl="0" indent="0" algn="r" rtl="0">
              <a:lnSpc>
                <a:spcPct val="90000"/>
              </a:lnSpc>
              <a:spcBef>
                <a:spcPts val="0"/>
              </a:spcBef>
              <a:spcAft>
                <a:spcPts val="0"/>
              </a:spcAft>
              <a:buClr>
                <a:schemeClr val="lt1"/>
              </a:buClr>
              <a:buSzPct val="100000"/>
              <a:buFont typeface="Arial"/>
              <a:buNone/>
            </a:pPr>
            <a:r>
              <a:rPr lang="en-US"/>
              <a:t>System-Based Risk</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9"/>
          <p:cNvSpPr txBox="1">
            <a:spLocks noGrp="1"/>
          </p:cNvSpPr>
          <p:nvPr>
            <p:ph type="body" idx="1"/>
          </p:nvPr>
        </p:nvSpPr>
        <p:spPr>
          <a:xfrm>
            <a:off x="479424" y="1389412"/>
            <a:ext cx="10202431" cy="4773881"/>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None/>
            </a:pPr>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Less than 15% of staff formally trained</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Confidence often higher than actual competency</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Staff may not recognize scope damage or failed cleaning</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Routine education and competency validation are essential</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Time constraints around turnover and staffing</a:t>
            </a:r>
            <a:endParaRPr sz="2400">
              <a:solidFill>
                <a:schemeClr val="dk1"/>
              </a:solidFill>
            </a:endParaRPr>
          </a:p>
          <a:p>
            <a:pPr marL="228600" lvl="0" indent="-50800" algn="l" rtl="0">
              <a:lnSpc>
                <a:spcPct val="90000"/>
              </a:lnSpc>
              <a:spcBef>
                <a:spcPts val="1000"/>
              </a:spcBef>
              <a:spcAft>
                <a:spcPts val="0"/>
              </a:spcAft>
              <a:buClr>
                <a:srgbClr val="7F7F7F"/>
              </a:buClr>
              <a:buSzPts val="2800"/>
              <a:buNone/>
            </a:pPr>
            <a:endParaRPr/>
          </a:p>
        </p:txBody>
      </p:sp>
      <p:sp>
        <p:nvSpPr>
          <p:cNvPr id="275" name="Google Shape;275;p19"/>
          <p:cNvSpPr txBox="1">
            <a:spLocks noGrp="1"/>
          </p:cNvSpPr>
          <p:nvPr>
            <p:ph type="title"/>
          </p:nvPr>
        </p:nvSpPr>
        <p:spPr>
          <a:xfrm>
            <a:off x="479424" y="212136"/>
            <a:ext cx="10202431" cy="10407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Human Factors and Training Gaps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3bd646cb535_1_19"/>
          <p:cNvSpPr txBox="1">
            <a:spLocks noGrp="1"/>
          </p:cNvSpPr>
          <p:nvPr>
            <p:ph type="body" idx="1"/>
          </p:nvPr>
        </p:nvSpPr>
        <p:spPr>
          <a:xfrm>
            <a:off x="479424" y="1389412"/>
            <a:ext cx="10202400" cy="47739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sz="2400">
              <a:solidFill>
                <a:schemeClr val="dk1"/>
              </a:solidFill>
            </a:endParaRPr>
          </a:p>
          <a:p>
            <a:pPr marL="0" lvl="0" indent="0" algn="l" rtl="0">
              <a:spcBef>
                <a:spcPts val="1000"/>
              </a:spcBef>
              <a:spcAft>
                <a:spcPts val="0"/>
              </a:spcAft>
              <a:buNone/>
            </a:pPr>
            <a:r>
              <a:rPr lang="en-US" sz="2400">
                <a:solidFill>
                  <a:schemeClr val="dk1"/>
                </a:solidFill>
              </a:rPr>
              <a:t>Workflow impact depends on</a:t>
            </a:r>
            <a:endParaRPr sz="2400">
              <a:solidFill>
                <a:schemeClr val="dk1"/>
              </a:solidFill>
            </a:endParaRPr>
          </a:p>
          <a:p>
            <a:pPr marL="914400" lvl="1" indent="-381000" algn="l" rtl="0">
              <a:spcBef>
                <a:spcPts val="500"/>
              </a:spcBef>
              <a:spcAft>
                <a:spcPts val="0"/>
              </a:spcAft>
              <a:buSzPts val="2400"/>
              <a:buChar char="•"/>
            </a:pPr>
            <a:r>
              <a:rPr lang="en-US" sz="2400"/>
              <a:t>Volume</a:t>
            </a:r>
            <a:endParaRPr sz="2400"/>
          </a:p>
          <a:p>
            <a:pPr marL="914400" lvl="1" indent="-381000" algn="l" rtl="0">
              <a:spcBef>
                <a:spcPts val="0"/>
              </a:spcBef>
              <a:spcAft>
                <a:spcPts val="0"/>
              </a:spcAft>
              <a:buSzPts val="2400"/>
              <a:buChar char="•"/>
            </a:pPr>
            <a:r>
              <a:rPr lang="en-US" sz="2400"/>
              <a:t>Number of endoscopes/models for procedures </a:t>
            </a:r>
            <a:endParaRPr sz="2400"/>
          </a:p>
          <a:p>
            <a:pPr marL="914400" lvl="1" indent="-381000" algn="l" rtl="0">
              <a:spcBef>
                <a:spcPts val="0"/>
              </a:spcBef>
              <a:spcAft>
                <a:spcPts val="0"/>
              </a:spcAft>
              <a:buSzPts val="2400"/>
              <a:buChar char="•"/>
            </a:pPr>
            <a:r>
              <a:rPr lang="en-US" sz="2400"/>
              <a:t>Disinfection techniques (e.g., HLD, liquid chemical sterilization, sterilization in SPD)</a:t>
            </a:r>
            <a:endParaRPr sz="2400"/>
          </a:p>
          <a:p>
            <a:pPr marL="914400" lvl="1" indent="-381000" algn="l" rtl="0">
              <a:spcBef>
                <a:spcPts val="0"/>
              </a:spcBef>
              <a:spcAft>
                <a:spcPts val="0"/>
              </a:spcAft>
              <a:buSzPts val="2400"/>
              <a:buChar char="•"/>
            </a:pPr>
            <a:r>
              <a:rPr lang="en-US" sz="2400"/>
              <a:t>Number of reprocessing technicians to support </a:t>
            </a:r>
            <a:endParaRPr sz="2400"/>
          </a:p>
          <a:p>
            <a:pPr marL="914400" lvl="1" indent="-381000" algn="l" rtl="0">
              <a:spcBef>
                <a:spcPts val="0"/>
              </a:spcBef>
              <a:spcAft>
                <a:spcPts val="0"/>
              </a:spcAft>
              <a:buSzPts val="2400"/>
              <a:buChar char="•"/>
            </a:pPr>
            <a:r>
              <a:rPr lang="en-US" sz="2400"/>
              <a:t>Turnaround time and staffing support</a:t>
            </a:r>
            <a:endParaRPr sz="2400"/>
          </a:p>
          <a:p>
            <a:pPr marL="1371600" lvl="2" indent="-381000" algn="l" rtl="0">
              <a:spcBef>
                <a:spcPts val="0"/>
              </a:spcBef>
              <a:spcAft>
                <a:spcPts val="0"/>
              </a:spcAft>
              <a:buClr>
                <a:schemeClr val="dk1"/>
              </a:buClr>
              <a:buSzPts val="2400"/>
              <a:buChar char="•"/>
            </a:pPr>
            <a:r>
              <a:rPr lang="en-US" sz="2400" b="0">
                <a:solidFill>
                  <a:schemeClr val="dk1"/>
                </a:solidFill>
              </a:rPr>
              <a:t>Full-time dedicated reprocessing technician or SPT versus none</a:t>
            </a:r>
            <a:endParaRPr sz="2400" b="0">
              <a:solidFill>
                <a:schemeClr val="dk1"/>
              </a:solidFill>
            </a:endParaRPr>
          </a:p>
          <a:p>
            <a:pPr marL="914400" lvl="1" indent="-381000" algn="l" rtl="0">
              <a:spcBef>
                <a:spcPts val="0"/>
              </a:spcBef>
              <a:spcAft>
                <a:spcPts val="0"/>
              </a:spcAft>
              <a:buSzPts val="2400"/>
              <a:buChar char="•"/>
            </a:pPr>
            <a:r>
              <a:rPr lang="en-US" sz="2400"/>
              <a:t>If a shared reprocessing space, the number of departments to share sinks and AERs</a:t>
            </a:r>
            <a:endParaRPr sz="2400"/>
          </a:p>
        </p:txBody>
      </p:sp>
      <p:sp>
        <p:nvSpPr>
          <p:cNvPr id="281" name="Google Shape;281;g3bd646cb535_1_19"/>
          <p:cNvSpPr txBox="1">
            <a:spLocks noGrp="1"/>
          </p:cNvSpPr>
          <p:nvPr>
            <p:ph type="title"/>
          </p:nvPr>
        </p:nvSpPr>
        <p:spPr>
          <a:xfrm>
            <a:off x="479424" y="212136"/>
            <a:ext cx="10202400" cy="1040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Volume, Time, and Turnover </a:t>
            </a:r>
            <a:endParaRPr/>
          </a:p>
        </p:txBody>
      </p:sp>
      <p:pic>
        <p:nvPicPr>
          <p:cNvPr id="282" name="Google Shape;282;g3bd646cb535_1_19" title="image (22).png"/>
          <p:cNvPicPr preferRelativeResize="0"/>
          <p:nvPr/>
        </p:nvPicPr>
        <p:blipFill>
          <a:blip r:embed="rId3">
            <a:alphaModFix/>
          </a:blip>
          <a:stretch>
            <a:fillRect/>
          </a:stretch>
        </p:blipFill>
        <p:spPr>
          <a:xfrm>
            <a:off x="9977150" y="343488"/>
            <a:ext cx="1058075" cy="813625"/>
          </a:xfrm>
          <a:prstGeom prst="rect">
            <a:avLst/>
          </a:prstGeom>
          <a:noFill/>
          <a:ln>
            <a:noFill/>
          </a:ln>
        </p:spPr>
      </p:pic>
      <p:pic>
        <p:nvPicPr>
          <p:cNvPr id="283" name="Google Shape;283;g3bd646cb535_1_19"/>
          <p:cNvPicPr preferRelativeResize="0"/>
          <p:nvPr/>
        </p:nvPicPr>
        <p:blipFill>
          <a:blip r:embed="rId4">
            <a:alphaModFix/>
          </a:blip>
          <a:stretch>
            <a:fillRect/>
          </a:stretch>
        </p:blipFill>
        <p:spPr>
          <a:xfrm>
            <a:off x="11117484" y="143125"/>
            <a:ext cx="960616" cy="1014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6"/>
          <p:cNvSpPr txBox="1">
            <a:spLocks noGrp="1"/>
          </p:cNvSpPr>
          <p:nvPr>
            <p:ph type="body" idx="1"/>
          </p:nvPr>
        </p:nvSpPr>
        <p:spPr>
          <a:xfrm>
            <a:off x="479424" y="985652"/>
            <a:ext cx="10226181" cy="51123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dirty="0">
              <a:solidFill>
                <a:schemeClr val="dk1"/>
              </a:solidFill>
            </a:endParaRPr>
          </a:p>
          <a:p>
            <a:pPr marL="0" lvl="0" indent="0" algn="l" rtl="0">
              <a:lnSpc>
                <a:spcPct val="90000"/>
              </a:lnSpc>
              <a:spcBef>
                <a:spcPts val="0"/>
              </a:spcBef>
              <a:spcAft>
                <a:spcPts val="0"/>
              </a:spcAft>
              <a:buClr>
                <a:schemeClr val="dk1"/>
              </a:buClr>
              <a:buSzPts val="2400"/>
              <a:buNone/>
            </a:pPr>
            <a:endParaRPr dirty="0"/>
          </a:p>
          <a:p>
            <a:pPr marL="928688" lvl="0" indent="-407988" algn="l" rtl="0">
              <a:lnSpc>
                <a:spcPct val="90000"/>
              </a:lnSpc>
              <a:spcBef>
                <a:spcPts val="1000"/>
              </a:spcBef>
              <a:spcAft>
                <a:spcPts val="0"/>
              </a:spcAft>
              <a:buClr>
                <a:schemeClr val="dk1"/>
              </a:buClr>
              <a:buSzPts val="2400"/>
              <a:buNone/>
            </a:pPr>
            <a:r>
              <a:rPr lang="en-US" sz="2400" dirty="0">
                <a:solidFill>
                  <a:schemeClr val="dk1"/>
                </a:solidFill>
              </a:rPr>
              <a:t>1. be able to verbalize the critical steps necessary for successful endoscope processing</a:t>
            </a:r>
            <a:endParaRPr dirty="0"/>
          </a:p>
          <a:p>
            <a:pPr marL="928688" lvl="0" indent="-407988" algn="l" rtl="0">
              <a:lnSpc>
                <a:spcPct val="90000"/>
              </a:lnSpc>
              <a:spcBef>
                <a:spcPts val="1000"/>
              </a:spcBef>
              <a:spcAft>
                <a:spcPts val="0"/>
              </a:spcAft>
              <a:buClr>
                <a:schemeClr val="dk1"/>
              </a:buClr>
              <a:buSzPts val="2400"/>
              <a:buNone/>
            </a:pPr>
            <a:r>
              <a:rPr lang="en-US" sz="2400" dirty="0">
                <a:solidFill>
                  <a:schemeClr val="dk1"/>
                </a:solidFill>
              </a:rPr>
              <a:t>2. be able to identify the various professional organizations and how to choose standards and guidelines to build their endoscope program</a:t>
            </a:r>
            <a:endParaRPr dirty="0"/>
          </a:p>
          <a:p>
            <a:pPr marL="928688" lvl="0" indent="-407988" algn="l" rtl="0">
              <a:lnSpc>
                <a:spcPct val="90000"/>
              </a:lnSpc>
              <a:spcBef>
                <a:spcPts val="1000"/>
              </a:spcBef>
              <a:spcAft>
                <a:spcPts val="0"/>
              </a:spcAft>
              <a:buClr>
                <a:schemeClr val="dk1"/>
              </a:buClr>
              <a:buSzPts val="2400"/>
              <a:buNone/>
            </a:pPr>
            <a:r>
              <a:rPr lang="en-US" sz="2400" dirty="0">
                <a:solidFill>
                  <a:schemeClr val="dk1"/>
                </a:solidFill>
              </a:rPr>
              <a:t>3. be able to identify potential internal and external components of compromised endoscopes</a:t>
            </a:r>
            <a:endParaRPr dirty="0"/>
          </a:p>
        </p:txBody>
      </p:sp>
      <p:sp>
        <p:nvSpPr>
          <p:cNvPr id="73" name="Google Shape;73;p6"/>
          <p:cNvSpPr txBox="1">
            <a:spLocks noGrp="1"/>
          </p:cNvSpPr>
          <p:nvPr>
            <p:ph type="title"/>
          </p:nvPr>
        </p:nvSpPr>
        <p:spPr>
          <a:xfrm>
            <a:off x="479425" y="212130"/>
            <a:ext cx="10226100" cy="612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433494"/>
              </a:buClr>
              <a:buSzPct val="100000"/>
              <a:buFont typeface="Arial"/>
              <a:buNone/>
            </a:pPr>
            <a:r>
              <a:rPr lang="en-US"/>
              <a:t>Outcome Statement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3bd588f7529_1_20"/>
          <p:cNvSpPr txBox="1">
            <a:spLocks noGrp="1"/>
          </p:cNvSpPr>
          <p:nvPr>
            <p:ph type="body" idx="1"/>
          </p:nvPr>
        </p:nvSpPr>
        <p:spPr>
          <a:xfrm>
            <a:off x="479424" y="1389412"/>
            <a:ext cx="10202400" cy="4773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800"/>
              <a:buNone/>
            </a:pPr>
            <a:r>
              <a:rPr lang="en-US" sz="2400">
                <a:solidFill>
                  <a:schemeClr val="dk1"/>
                </a:solidFill>
              </a:rPr>
              <a:t>Does your facility have and use borescopes to inspect the internal channels of endoscopes? </a:t>
            </a:r>
            <a:endParaRPr sz="2400">
              <a:solidFill>
                <a:schemeClr val="dk1"/>
              </a:solidFill>
            </a:endParaRPr>
          </a:p>
          <a:p>
            <a:pPr marL="228600" lvl="0" indent="-50800" algn="l" rtl="0">
              <a:lnSpc>
                <a:spcPct val="90000"/>
              </a:lnSpc>
              <a:spcBef>
                <a:spcPts val="0"/>
              </a:spcBef>
              <a:spcAft>
                <a:spcPts val="0"/>
              </a:spcAft>
              <a:buClr>
                <a:srgbClr val="7F7F7F"/>
              </a:buClr>
              <a:buSzPts val="2800"/>
              <a:buNone/>
            </a:pPr>
            <a:endParaRPr sz="2400">
              <a:solidFill>
                <a:schemeClr val="dk1"/>
              </a:solidFill>
            </a:endParaRPr>
          </a:p>
          <a:p>
            <a:pPr marL="228600" lvl="0" indent="-50800" algn="l" rtl="0">
              <a:lnSpc>
                <a:spcPct val="90000"/>
              </a:lnSpc>
              <a:spcBef>
                <a:spcPts val="0"/>
              </a:spcBef>
              <a:spcAft>
                <a:spcPts val="0"/>
              </a:spcAft>
              <a:buClr>
                <a:srgbClr val="7F7F7F"/>
              </a:buClr>
              <a:buSzPts val="2800"/>
              <a:buNone/>
            </a:pPr>
            <a:endParaRPr sz="2400">
              <a:solidFill>
                <a:schemeClr val="dk1"/>
              </a:solidFill>
            </a:endParaRPr>
          </a:p>
          <a:p>
            <a:pPr marL="457200" lvl="0" indent="-381000" algn="l" rtl="0">
              <a:lnSpc>
                <a:spcPct val="90000"/>
              </a:lnSpc>
              <a:spcBef>
                <a:spcPts val="0"/>
              </a:spcBef>
              <a:spcAft>
                <a:spcPts val="0"/>
              </a:spcAft>
              <a:buClr>
                <a:schemeClr val="dk1"/>
              </a:buClr>
              <a:buSzPts val="2400"/>
              <a:buAutoNum type="alphaUcPeriod"/>
            </a:pPr>
            <a:r>
              <a:rPr lang="en-US" sz="2400">
                <a:solidFill>
                  <a:schemeClr val="dk1"/>
                </a:solidFill>
              </a:rPr>
              <a:t>Yes</a:t>
            </a:r>
            <a:endParaRPr sz="2400">
              <a:solidFill>
                <a:schemeClr val="dk1"/>
              </a:solidFill>
            </a:endParaRPr>
          </a:p>
          <a:p>
            <a:pPr marL="457200" lvl="0" indent="-381000" algn="l" rtl="0">
              <a:lnSpc>
                <a:spcPct val="90000"/>
              </a:lnSpc>
              <a:spcBef>
                <a:spcPts val="0"/>
              </a:spcBef>
              <a:spcAft>
                <a:spcPts val="0"/>
              </a:spcAft>
              <a:buClr>
                <a:schemeClr val="dk1"/>
              </a:buClr>
              <a:buSzPts val="2400"/>
              <a:buAutoNum type="alphaUcPeriod"/>
            </a:pPr>
            <a:r>
              <a:rPr lang="en-US" sz="2400">
                <a:solidFill>
                  <a:schemeClr val="dk1"/>
                </a:solidFill>
              </a:rPr>
              <a:t>No </a:t>
            </a:r>
            <a:endParaRPr sz="2400">
              <a:solidFill>
                <a:schemeClr val="dk1"/>
              </a:solidFill>
            </a:endParaRPr>
          </a:p>
          <a:p>
            <a:pPr marL="457200" lvl="0" indent="-381000" algn="l" rtl="0">
              <a:lnSpc>
                <a:spcPct val="90000"/>
              </a:lnSpc>
              <a:spcBef>
                <a:spcPts val="0"/>
              </a:spcBef>
              <a:spcAft>
                <a:spcPts val="0"/>
              </a:spcAft>
              <a:buClr>
                <a:schemeClr val="dk1"/>
              </a:buClr>
              <a:buSzPts val="2400"/>
              <a:buAutoNum type="alphaUcPeriod"/>
            </a:pPr>
            <a:r>
              <a:rPr lang="en-US" sz="2400">
                <a:solidFill>
                  <a:schemeClr val="dk1"/>
                </a:solidFill>
              </a:rPr>
              <a:t>I don’t know</a:t>
            </a:r>
            <a:endParaRPr sz="2400">
              <a:solidFill>
                <a:schemeClr val="dk1"/>
              </a:solidFill>
            </a:endParaRPr>
          </a:p>
          <a:p>
            <a:pPr marL="457200" lvl="0" indent="-381000" algn="l" rtl="0">
              <a:lnSpc>
                <a:spcPct val="90000"/>
              </a:lnSpc>
              <a:spcBef>
                <a:spcPts val="0"/>
              </a:spcBef>
              <a:spcAft>
                <a:spcPts val="0"/>
              </a:spcAft>
              <a:buClr>
                <a:schemeClr val="dk1"/>
              </a:buClr>
              <a:buSzPts val="2400"/>
              <a:buAutoNum type="alphaUcPeriod"/>
            </a:pPr>
            <a:r>
              <a:rPr lang="en-US" sz="2400">
                <a:solidFill>
                  <a:schemeClr val="dk1"/>
                </a:solidFill>
              </a:rPr>
              <a:t>We have a plan to bring them In</a:t>
            </a:r>
            <a:endParaRPr sz="2400">
              <a:solidFill>
                <a:schemeClr val="dk1"/>
              </a:solidFill>
            </a:endParaRPr>
          </a:p>
          <a:p>
            <a:pPr marL="457200" lvl="0" indent="-381000" algn="l" rtl="0">
              <a:lnSpc>
                <a:spcPct val="90000"/>
              </a:lnSpc>
              <a:spcBef>
                <a:spcPts val="0"/>
              </a:spcBef>
              <a:spcAft>
                <a:spcPts val="0"/>
              </a:spcAft>
              <a:buClr>
                <a:schemeClr val="dk1"/>
              </a:buClr>
              <a:buSzPts val="2400"/>
              <a:buAutoNum type="alphaUcPeriod"/>
            </a:pPr>
            <a:r>
              <a:rPr lang="en-US" sz="2400">
                <a:solidFill>
                  <a:schemeClr val="dk1"/>
                </a:solidFill>
              </a:rPr>
              <a:t>I don’t know what that is</a:t>
            </a:r>
            <a:endParaRPr sz="2400">
              <a:solidFill>
                <a:schemeClr val="dk1"/>
              </a:solidFill>
            </a:endParaRPr>
          </a:p>
        </p:txBody>
      </p:sp>
      <p:sp>
        <p:nvSpPr>
          <p:cNvPr id="289" name="Google Shape;289;g3bd588f7529_1_20"/>
          <p:cNvSpPr txBox="1">
            <a:spLocks noGrp="1"/>
          </p:cNvSpPr>
          <p:nvPr>
            <p:ph type="title"/>
          </p:nvPr>
        </p:nvSpPr>
        <p:spPr>
          <a:xfrm>
            <a:off x="479424" y="212136"/>
            <a:ext cx="10202400" cy="1040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Polling Question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3bd588f7529_1_40"/>
          <p:cNvSpPr txBox="1">
            <a:spLocks noGrp="1"/>
          </p:cNvSpPr>
          <p:nvPr>
            <p:ph type="title"/>
          </p:nvPr>
        </p:nvSpPr>
        <p:spPr>
          <a:xfrm>
            <a:off x="1208356" y="1983961"/>
            <a:ext cx="10202400" cy="1040700"/>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Arial"/>
              <a:buNone/>
            </a:pPr>
            <a:r>
              <a:rPr lang="en-US"/>
              <a:t>Borescope Demonstration and Interpretation- Inspection of scopes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g3bd588f7529_0_18"/>
          <p:cNvPicPr preferRelativeResize="0"/>
          <p:nvPr/>
        </p:nvPicPr>
        <p:blipFill>
          <a:blip r:embed="rId3">
            <a:alphaModFix/>
          </a:blip>
          <a:stretch>
            <a:fillRect/>
          </a:stretch>
        </p:blipFill>
        <p:spPr>
          <a:xfrm>
            <a:off x="355975" y="787911"/>
            <a:ext cx="6115050" cy="5048250"/>
          </a:xfrm>
          <a:prstGeom prst="rect">
            <a:avLst/>
          </a:prstGeom>
          <a:noFill/>
          <a:ln>
            <a:noFill/>
          </a:ln>
        </p:spPr>
      </p:pic>
      <p:sp>
        <p:nvSpPr>
          <p:cNvPr id="300" name="Google Shape;300;g3bd588f7529_0_18"/>
          <p:cNvSpPr txBox="1"/>
          <p:nvPr/>
        </p:nvSpPr>
        <p:spPr>
          <a:xfrm>
            <a:off x="6871000" y="1229825"/>
            <a:ext cx="4916100" cy="3028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800">
                <a:solidFill>
                  <a:schemeClr val="dk1"/>
                </a:solidFill>
              </a:rPr>
              <a:t>Borescope: internal channel inspection</a:t>
            </a:r>
            <a:endParaRPr sz="2800">
              <a:solidFill>
                <a:schemeClr val="dk1"/>
              </a:solidFill>
            </a:endParaRPr>
          </a:p>
          <a:p>
            <a:pPr marL="457200" lvl="0" indent="-342900" algn="l" rtl="0">
              <a:lnSpc>
                <a:spcPct val="90000"/>
              </a:lnSpc>
              <a:spcBef>
                <a:spcPts val="1000"/>
              </a:spcBef>
              <a:spcAft>
                <a:spcPts val="0"/>
              </a:spcAft>
              <a:buClr>
                <a:schemeClr val="dk1"/>
              </a:buClr>
              <a:buSzPts val="1800"/>
              <a:buChar char="•"/>
            </a:pPr>
            <a:r>
              <a:rPr lang="en-US" sz="2800">
                <a:solidFill>
                  <a:schemeClr val="dk1"/>
                </a:solidFill>
              </a:rPr>
              <a:t>Finds damage, retained debris, scratches, residual fluids, biofilm</a:t>
            </a:r>
            <a:endParaRPr sz="2800">
              <a:solidFill>
                <a:schemeClr val="dk1"/>
              </a:solidFill>
            </a:endParaRPr>
          </a:p>
          <a:p>
            <a:pPr marL="457200" lvl="0" indent="-342900" algn="l" rtl="0">
              <a:lnSpc>
                <a:spcPct val="90000"/>
              </a:lnSpc>
              <a:spcBef>
                <a:spcPts val="0"/>
              </a:spcBef>
              <a:spcAft>
                <a:spcPts val="0"/>
              </a:spcAft>
              <a:buClr>
                <a:schemeClr val="dk1"/>
              </a:buClr>
              <a:buSzPts val="1800"/>
              <a:buChar char="•"/>
            </a:pPr>
            <a:r>
              <a:rPr lang="en-US" sz="2800">
                <a:solidFill>
                  <a:schemeClr val="dk1"/>
                </a:solidFill>
              </a:rPr>
              <a:t>Artificial intelligence integration </a:t>
            </a:r>
            <a:endParaRPr>
              <a:solidFill>
                <a:schemeClr val="dk1"/>
              </a:solidFill>
            </a:endParaRPr>
          </a:p>
        </p:txBody>
      </p:sp>
      <p:sp>
        <p:nvSpPr>
          <p:cNvPr id="301" name="Google Shape;301;g3bd588f7529_0_18"/>
          <p:cNvSpPr txBox="1">
            <a:spLocks noGrp="1"/>
          </p:cNvSpPr>
          <p:nvPr>
            <p:ph type="title"/>
          </p:nvPr>
        </p:nvSpPr>
        <p:spPr>
          <a:xfrm>
            <a:off x="288000" y="117175"/>
            <a:ext cx="11616000" cy="1040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Supplemental Tools: Borescopes </a:t>
            </a:r>
            <a:endParaRPr/>
          </a:p>
        </p:txBody>
      </p:sp>
      <p:sp>
        <p:nvSpPr>
          <p:cNvPr id="302" name="Google Shape;302;g3bd588f7529_0_18"/>
          <p:cNvSpPr txBox="1"/>
          <p:nvPr/>
        </p:nvSpPr>
        <p:spPr>
          <a:xfrm>
            <a:off x="355975" y="5836150"/>
            <a:ext cx="7937100" cy="1038900"/>
          </a:xfrm>
          <a:prstGeom prst="rect">
            <a:avLst/>
          </a:prstGeom>
          <a:noFill/>
          <a:ln>
            <a:noFill/>
          </a:ln>
        </p:spPr>
        <p:txBody>
          <a:bodyPr spcFirstLastPara="1" wrap="square" lIns="91425" tIns="91425" rIns="91425" bIns="91425" anchor="t" anchorCtr="0">
            <a:spAutoFit/>
          </a:bodyPr>
          <a:lstStyle/>
          <a:p>
            <a:pPr marL="0" lvl="0" indent="0" algn="l" rtl="0">
              <a:lnSpc>
                <a:spcPct val="142857"/>
              </a:lnSpc>
              <a:spcBef>
                <a:spcPts val="0"/>
              </a:spcBef>
              <a:spcAft>
                <a:spcPts val="0"/>
              </a:spcAft>
              <a:buNone/>
            </a:pPr>
            <a:r>
              <a:rPr lang="en-US" sz="1050" b="1">
                <a:solidFill>
                  <a:schemeClr val="dk1"/>
                </a:solidFill>
              </a:rPr>
              <a:t>Image provided and created by Jessica Alicdan.</a:t>
            </a:r>
            <a:endParaRPr sz="1050" b="1">
              <a:solidFill>
                <a:schemeClr val="dk1"/>
              </a:solidFill>
            </a:endParaRPr>
          </a:p>
          <a:p>
            <a:pPr marL="0" lvl="0" indent="0" algn="l" rtl="0">
              <a:lnSpc>
                <a:spcPct val="142857"/>
              </a:lnSpc>
              <a:spcBef>
                <a:spcPts val="0"/>
              </a:spcBef>
              <a:spcAft>
                <a:spcPts val="0"/>
              </a:spcAft>
              <a:buNone/>
            </a:pPr>
            <a:r>
              <a:rPr lang="en-US" sz="1050">
                <a:solidFill>
                  <a:schemeClr val="dk1"/>
                </a:solidFill>
              </a:rPr>
              <a:t>Blue light endoscopic imaging is an enhanced diagnostic procedure for bladder cancer. It uses a specialized contrast agent that is preferentially taken up by rapidly growing cells, such as cancer cells. Under blue light illumination, these cancerous cells fluoresce bright pink or red, improving visualization and detection compared to standard white light cystoscopy.</a:t>
            </a:r>
            <a:endParaRPr sz="1200">
              <a:solidFill>
                <a:srgbClr val="2E2E2E"/>
              </a:solidFill>
              <a:highlight>
                <a:srgbClr val="FFFFFF"/>
              </a:highlight>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0"/>
          <p:cNvSpPr txBox="1">
            <a:spLocks noGrp="1"/>
          </p:cNvSpPr>
          <p:nvPr>
            <p:ph type="body" idx="1"/>
          </p:nvPr>
        </p:nvSpPr>
        <p:spPr>
          <a:xfrm>
            <a:off x="479424" y="1389412"/>
            <a:ext cx="10202431" cy="477388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F7F7F"/>
              </a:buClr>
              <a:buSzPts val="2800"/>
              <a:buNone/>
            </a:pPr>
            <a:r>
              <a:rPr lang="en-US">
                <a:solidFill>
                  <a:schemeClr val="dk1"/>
                </a:solidFill>
              </a:rPr>
              <a:t>Causes and Consequences</a:t>
            </a:r>
            <a:endParaRPr>
              <a:solidFill>
                <a:schemeClr val="dk1"/>
              </a:solidFill>
            </a:endParaRPr>
          </a:p>
          <a:p>
            <a:pPr marL="457200" lvl="0" indent="-342900" algn="l" rtl="0">
              <a:lnSpc>
                <a:spcPct val="90000"/>
              </a:lnSpc>
              <a:spcBef>
                <a:spcPts val="1000"/>
              </a:spcBef>
              <a:spcAft>
                <a:spcPts val="0"/>
              </a:spcAft>
              <a:buClr>
                <a:schemeClr val="dk1"/>
              </a:buClr>
              <a:buSzPts val="1800"/>
              <a:buChar char="•"/>
            </a:pPr>
            <a:r>
              <a:rPr lang="en-US">
                <a:solidFill>
                  <a:schemeClr val="dk1"/>
                </a:solidFill>
              </a:rPr>
              <a:t>Excessive angulation, improper insertion, dropping</a:t>
            </a:r>
            <a:endParaRPr>
              <a:solidFill>
                <a:schemeClr val="dk1"/>
              </a:solidFill>
            </a:endParaRPr>
          </a:p>
          <a:p>
            <a:pPr marL="457200" lvl="0" indent="-342900" algn="l" rtl="0">
              <a:lnSpc>
                <a:spcPct val="90000"/>
              </a:lnSpc>
              <a:spcBef>
                <a:spcPts val="0"/>
              </a:spcBef>
              <a:spcAft>
                <a:spcPts val="0"/>
              </a:spcAft>
              <a:buClr>
                <a:schemeClr val="dk1"/>
              </a:buClr>
              <a:buSzPts val="1800"/>
              <a:buChar char="•"/>
            </a:pPr>
            <a:r>
              <a:rPr lang="en-US">
                <a:solidFill>
                  <a:schemeClr val="dk1"/>
                </a:solidFill>
              </a:rPr>
              <a:t>Improper processing and handling</a:t>
            </a:r>
            <a:endParaRPr>
              <a:solidFill>
                <a:schemeClr val="dk1"/>
              </a:solidFill>
            </a:endParaRPr>
          </a:p>
          <a:p>
            <a:pPr marL="457200" lvl="0" indent="-342900" algn="l" rtl="0">
              <a:lnSpc>
                <a:spcPct val="90000"/>
              </a:lnSpc>
              <a:spcBef>
                <a:spcPts val="0"/>
              </a:spcBef>
              <a:spcAft>
                <a:spcPts val="0"/>
              </a:spcAft>
              <a:buClr>
                <a:schemeClr val="dk1"/>
              </a:buClr>
              <a:buSzPts val="1800"/>
              <a:buChar char="•"/>
            </a:pPr>
            <a:r>
              <a:rPr lang="en-US">
                <a:solidFill>
                  <a:schemeClr val="dk1"/>
                </a:solidFill>
              </a:rPr>
              <a:t>Internal tears or abrasions often go unnoticed</a:t>
            </a:r>
            <a:endParaRPr>
              <a:solidFill>
                <a:schemeClr val="dk1"/>
              </a:solidFill>
            </a:endParaRPr>
          </a:p>
          <a:p>
            <a:pPr marL="457200" lvl="0" indent="-342900" algn="l" rtl="0">
              <a:lnSpc>
                <a:spcPct val="90000"/>
              </a:lnSpc>
              <a:spcBef>
                <a:spcPts val="0"/>
              </a:spcBef>
              <a:spcAft>
                <a:spcPts val="0"/>
              </a:spcAft>
              <a:buClr>
                <a:schemeClr val="dk1"/>
              </a:buClr>
              <a:buSzPts val="1800"/>
              <a:buChar char="•"/>
            </a:pPr>
            <a:r>
              <a:rPr lang="en-US">
                <a:solidFill>
                  <a:schemeClr val="dk1"/>
                </a:solidFill>
              </a:rPr>
              <a:t>Leak testing is the first sign</a:t>
            </a:r>
            <a:endParaRPr>
              <a:solidFill>
                <a:schemeClr val="dk1"/>
              </a:solidFill>
            </a:endParaRPr>
          </a:p>
          <a:p>
            <a:pPr marL="457200" lvl="0" indent="-342900" algn="l" rtl="0">
              <a:lnSpc>
                <a:spcPct val="90000"/>
              </a:lnSpc>
              <a:spcBef>
                <a:spcPts val="0"/>
              </a:spcBef>
              <a:spcAft>
                <a:spcPts val="0"/>
              </a:spcAft>
              <a:buClr>
                <a:schemeClr val="dk1"/>
              </a:buClr>
              <a:buSzPts val="1800"/>
              <a:buChar char="•"/>
            </a:pPr>
            <a:r>
              <a:rPr lang="en-US">
                <a:solidFill>
                  <a:schemeClr val="dk1"/>
                </a:solidFill>
              </a:rPr>
              <a:t>Borescope inspection reveals hidden damage</a:t>
            </a:r>
            <a:endParaRPr>
              <a:solidFill>
                <a:schemeClr val="dk1"/>
              </a:solidFill>
            </a:endParaRPr>
          </a:p>
          <a:p>
            <a:pPr marL="457200" lvl="0" indent="-342900" algn="l" rtl="0">
              <a:lnSpc>
                <a:spcPct val="90000"/>
              </a:lnSpc>
              <a:spcBef>
                <a:spcPts val="0"/>
              </a:spcBef>
              <a:spcAft>
                <a:spcPts val="0"/>
              </a:spcAft>
              <a:buClr>
                <a:schemeClr val="dk1"/>
              </a:buClr>
              <a:buSzPts val="1800"/>
              <a:buChar char="•"/>
            </a:pPr>
            <a:r>
              <a:rPr lang="en-US">
                <a:solidFill>
                  <a:schemeClr val="dk1"/>
                </a:solidFill>
              </a:rPr>
              <a:t>Visual Inspection prior to use is Key!</a:t>
            </a:r>
            <a:endParaRPr>
              <a:solidFill>
                <a:schemeClr val="dk1"/>
              </a:solidFill>
            </a:endParaRPr>
          </a:p>
          <a:p>
            <a:pPr marL="228600" lvl="0" indent="-50800" algn="l" rtl="0">
              <a:lnSpc>
                <a:spcPct val="90000"/>
              </a:lnSpc>
              <a:spcBef>
                <a:spcPts val="1000"/>
              </a:spcBef>
              <a:spcAft>
                <a:spcPts val="0"/>
              </a:spcAft>
              <a:buClr>
                <a:srgbClr val="7F7F7F"/>
              </a:buClr>
              <a:buSzPts val="2800"/>
              <a:buNone/>
            </a:pPr>
            <a:endParaRPr/>
          </a:p>
        </p:txBody>
      </p:sp>
      <p:sp>
        <p:nvSpPr>
          <p:cNvPr id="308" name="Google Shape;308;p20"/>
          <p:cNvSpPr txBox="1">
            <a:spLocks noGrp="1"/>
          </p:cNvSpPr>
          <p:nvPr>
            <p:ph type="title"/>
          </p:nvPr>
        </p:nvSpPr>
        <p:spPr>
          <a:xfrm>
            <a:off x="479424" y="212136"/>
            <a:ext cx="10202431" cy="10407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Scope Damage</a:t>
            </a:r>
            <a:endParaRPr/>
          </a:p>
        </p:txBody>
      </p:sp>
      <p:pic>
        <p:nvPicPr>
          <p:cNvPr id="309" name="Google Shape;309;p20" title="image (22).png"/>
          <p:cNvPicPr preferRelativeResize="0"/>
          <p:nvPr/>
        </p:nvPicPr>
        <p:blipFill>
          <a:blip r:embed="rId3">
            <a:alphaModFix/>
          </a:blip>
          <a:stretch>
            <a:fillRect/>
          </a:stretch>
        </p:blipFill>
        <p:spPr>
          <a:xfrm>
            <a:off x="9977150" y="343488"/>
            <a:ext cx="1058075" cy="8136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3bd588f7529_1_25"/>
          <p:cNvSpPr txBox="1">
            <a:spLocks noGrp="1"/>
          </p:cNvSpPr>
          <p:nvPr>
            <p:ph type="body" idx="1"/>
          </p:nvPr>
        </p:nvSpPr>
        <p:spPr>
          <a:xfrm>
            <a:off x="479424" y="1389412"/>
            <a:ext cx="10202400" cy="47739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7F7F7F"/>
              </a:buClr>
              <a:buSzPts val="2800"/>
              <a:buNone/>
            </a:pPr>
            <a:endParaRPr/>
          </a:p>
        </p:txBody>
      </p:sp>
      <p:sp>
        <p:nvSpPr>
          <p:cNvPr id="315" name="Google Shape;315;g3bd588f7529_1_25"/>
          <p:cNvSpPr txBox="1">
            <a:spLocks noGrp="1"/>
          </p:cNvSpPr>
          <p:nvPr>
            <p:ph type="title"/>
          </p:nvPr>
        </p:nvSpPr>
        <p:spPr>
          <a:xfrm>
            <a:off x="479424" y="212136"/>
            <a:ext cx="10202400" cy="1040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Damaged- ENT scope</a:t>
            </a:r>
            <a:endParaRPr/>
          </a:p>
        </p:txBody>
      </p:sp>
      <p:pic>
        <p:nvPicPr>
          <p:cNvPr id="316" name="Google Shape;316;g3bd588f7529_1_25"/>
          <p:cNvPicPr preferRelativeResize="0"/>
          <p:nvPr/>
        </p:nvPicPr>
        <p:blipFill>
          <a:blip r:embed="rId3">
            <a:alphaModFix/>
          </a:blip>
          <a:stretch>
            <a:fillRect/>
          </a:stretch>
        </p:blipFill>
        <p:spPr>
          <a:xfrm>
            <a:off x="666675" y="1389400"/>
            <a:ext cx="8928975" cy="4520550"/>
          </a:xfrm>
          <a:prstGeom prst="rect">
            <a:avLst/>
          </a:prstGeom>
          <a:noFill/>
          <a:ln>
            <a:noFill/>
          </a:ln>
        </p:spPr>
      </p:pic>
      <p:pic>
        <p:nvPicPr>
          <p:cNvPr id="317" name="Google Shape;317;g3bd588f7529_1_25" title="image (22).png"/>
          <p:cNvPicPr preferRelativeResize="0"/>
          <p:nvPr/>
        </p:nvPicPr>
        <p:blipFill>
          <a:blip r:embed="rId4">
            <a:alphaModFix/>
          </a:blip>
          <a:stretch>
            <a:fillRect/>
          </a:stretch>
        </p:blipFill>
        <p:spPr>
          <a:xfrm>
            <a:off x="9977150" y="343488"/>
            <a:ext cx="1058075" cy="813625"/>
          </a:xfrm>
          <a:prstGeom prst="rect">
            <a:avLst/>
          </a:prstGeom>
          <a:noFill/>
          <a:ln>
            <a:noFill/>
          </a:ln>
        </p:spPr>
      </p:pic>
      <p:pic>
        <p:nvPicPr>
          <p:cNvPr id="318" name="Google Shape;318;g3bd588f7529_1_25"/>
          <p:cNvPicPr preferRelativeResize="0"/>
          <p:nvPr/>
        </p:nvPicPr>
        <p:blipFill>
          <a:blip r:embed="rId5">
            <a:alphaModFix/>
          </a:blip>
          <a:stretch>
            <a:fillRect/>
          </a:stretch>
        </p:blipFill>
        <p:spPr>
          <a:xfrm>
            <a:off x="11054025" y="105000"/>
            <a:ext cx="1058075" cy="1192570"/>
          </a:xfrm>
          <a:prstGeom prst="rect">
            <a:avLst/>
          </a:prstGeom>
          <a:noFill/>
          <a:ln>
            <a:noFill/>
          </a:ln>
        </p:spPr>
      </p:pic>
      <p:grpSp>
        <p:nvGrpSpPr>
          <p:cNvPr id="4" name="Group 3">
            <a:extLst>
              <a:ext uri="{FF2B5EF4-FFF2-40B4-BE49-F238E27FC236}">
                <a16:creationId xmlns:a16="http://schemas.microsoft.com/office/drawing/2014/main" id="{622C6DA4-56BA-497A-A925-68DF71FBEB95}"/>
              </a:ext>
            </a:extLst>
          </p:cNvPr>
          <p:cNvGrpSpPr/>
          <p:nvPr/>
        </p:nvGrpSpPr>
        <p:grpSpPr>
          <a:xfrm>
            <a:off x="9782900" y="2489356"/>
            <a:ext cx="2169616" cy="2574011"/>
            <a:chOff x="9782900" y="2489356"/>
            <a:chExt cx="2169616" cy="2574011"/>
          </a:xfrm>
        </p:grpSpPr>
        <p:pic>
          <p:nvPicPr>
            <p:cNvPr id="2" name="Picture 1">
              <a:extLst>
                <a:ext uri="{FF2B5EF4-FFF2-40B4-BE49-F238E27FC236}">
                  <a16:creationId xmlns:a16="http://schemas.microsoft.com/office/drawing/2014/main" id="{5E583FF5-A09F-4E9B-9FC9-5DC64A2FCD3A}"/>
                </a:ext>
              </a:extLst>
            </p:cNvPr>
            <p:cNvPicPr>
              <a:picLocks noChangeAspect="1"/>
            </p:cNvPicPr>
            <p:nvPr/>
          </p:nvPicPr>
          <p:blipFill>
            <a:blip r:embed="rId6"/>
            <a:stretch>
              <a:fillRect/>
            </a:stretch>
          </p:blipFill>
          <p:spPr>
            <a:xfrm>
              <a:off x="9782901" y="2489356"/>
              <a:ext cx="2169615" cy="2574011"/>
            </a:xfrm>
            <a:prstGeom prst="rect">
              <a:avLst/>
            </a:prstGeom>
          </p:spPr>
        </p:pic>
        <p:sp>
          <p:nvSpPr>
            <p:cNvPr id="3" name="Rectangle 2">
              <a:extLst>
                <a:ext uri="{FF2B5EF4-FFF2-40B4-BE49-F238E27FC236}">
                  <a16:creationId xmlns:a16="http://schemas.microsoft.com/office/drawing/2014/main" id="{5768A3A7-F40F-485B-AB5D-1725DD534D9B}"/>
                </a:ext>
              </a:extLst>
            </p:cNvPr>
            <p:cNvSpPr/>
            <p:nvPr/>
          </p:nvSpPr>
          <p:spPr>
            <a:xfrm>
              <a:off x="9782900" y="2743200"/>
              <a:ext cx="553291" cy="266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3bd646cb535_0_15"/>
          <p:cNvSpPr txBox="1">
            <a:spLocks noGrp="1"/>
          </p:cNvSpPr>
          <p:nvPr>
            <p:ph type="title"/>
          </p:nvPr>
        </p:nvSpPr>
        <p:spPr>
          <a:xfrm>
            <a:off x="1540906" y="2178761"/>
            <a:ext cx="10202400" cy="1040700"/>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Arial"/>
              <a:buNone/>
            </a:pPr>
            <a:r>
              <a:rPr lang="en-US"/>
              <a:t>Building Your Program- Translating Evidence into Action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2"/>
          <p:cNvSpPr txBox="1">
            <a:spLocks noGrp="1"/>
          </p:cNvSpPr>
          <p:nvPr>
            <p:ph type="body" idx="1"/>
          </p:nvPr>
        </p:nvSpPr>
        <p:spPr>
          <a:xfrm>
            <a:off x="479425" y="1389400"/>
            <a:ext cx="9818700" cy="4773900"/>
          </a:xfrm>
          <a:prstGeom prst="rect">
            <a:avLst/>
          </a:prstGeom>
          <a:noFill/>
          <a:ln>
            <a:noFill/>
          </a:ln>
        </p:spPr>
        <p:txBody>
          <a:bodyPr spcFirstLastPara="1" wrap="square" lIns="91425" tIns="45700" rIns="91425" bIns="45700" anchor="t" anchorCtr="0">
            <a:normAutofit/>
          </a:bodyPr>
          <a:lstStyle/>
          <a:p>
            <a:pPr marL="457200" lvl="0" indent="-317500" algn="l" rtl="0">
              <a:lnSpc>
                <a:spcPct val="90000"/>
              </a:lnSpc>
              <a:spcBef>
                <a:spcPts val="0"/>
              </a:spcBef>
              <a:spcAft>
                <a:spcPts val="0"/>
              </a:spcAft>
              <a:buClr>
                <a:schemeClr val="dk1"/>
              </a:buClr>
              <a:buSzPts val="1400"/>
              <a:buAutoNum type="arabicPeriod"/>
            </a:pPr>
            <a:r>
              <a:rPr lang="en-US" sz="2400">
                <a:solidFill>
                  <a:schemeClr val="dk1"/>
                </a:solidFill>
              </a:rPr>
              <a:t>Use MIFU + AAMI ST91 + AORN + CDC</a:t>
            </a:r>
            <a:endParaRPr sz="2400">
              <a:solidFill>
                <a:schemeClr val="dk1"/>
              </a:solidFill>
            </a:endParaRPr>
          </a:p>
          <a:p>
            <a:pPr marL="457200" lvl="0" indent="-317500" algn="l" rtl="0">
              <a:lnSpc>
                <a:spcPct val="90000"/>
              </a:lnSpc>
              <a:spcBef>
                <a:spcPts val="0"/>
              </a:spcBef>
              <a:spcAft>
                <a:spcPts val="0"/>
              </a:spcAft>
              <a:buClr>
                <a:schemeClr val="dk1"/>
              </a:buClr>
              <a:buSzPts val="1400"/>
              <a:buAutoNum type="arabicPeriod"/>
            </a:pPr>
            <a:r>
              <a:rPr lang="en-US" sz="2400">
                <a:solidFill>
                  <a:schemeClr val="dk1"/>
                </a:solidFill>
              </a:rPr>
              <a:t>Implement Steering Committee and Endoscope/Medical Device Committee to include all stakeholders, decision making and effective communication</a:t>
            </a:r>
            <a:endParaRPr sz="2400">
              <a:solidFill>
                <a:schemeClr val="dk1"/>
              </a:solidFill>
            </a:endParaRPr>
          </a:p>
          <a:p>
            <a:pPr marL="457200" lvl="0" indent="-317500" algn="l" rtl="0">
              <a:lnSpc>
                <a:spcPct val="90000"/>
              </a:lnSpc>
              <a:spcBef>
                <a:spcPts val="0"/>
              </a:spcBef>
              <a:spcAft>
                <a:spcPts val="0"/>
              </a:spcAft>
              <a:buClr>
                <a:schemeClr val="dk1"/>
              </a:buClr>
              <a:buSzPts val="1400"/>
              <a:buAutoNum type="arabicPeriod"/>
            </a:pPr>
            <a:r>
              <a:rPr lang="en-US" sz="2400">
                <a:solidFill>
                  <a:schemeClr val="dk1"/>
                </a:solidFill>
              </a:rPr>
              <a:t>Root cause analysis of gaps and challenges </a:t>
            </a:r>
            <a:endParaRPr sz="2400">
              <a:solidFill>
                <a:schemeClr val="dk1"/>
              </a:solidFill>
            </a:endParaRPr>
          </a:p>
          <a:p>
            <a:pPr marL="457200" lvl="0" indent="-317500" algn="l" rtl="0">
              <a:lnSpc>
                <a:spcPct val="90000"/>
              </a:lnSpc>
              <a:spcBef>
                <a:spcPts val="0"/>
              </a:spcBef>
              <a:spcAft>
                <a:spcPts val="0"/>
              </a:spcAft>
              <a:buClr>
                <a:schemeClr val="dk1"/>
              </a:buClr>
              <a:buSzPts val="1400"/>
              <a:buAutoNum type="arabicPeriod"/>
            </a:pPr>
            <a:r>
              <a:rPr lang="en-US" sz="2400">
                <a:solidFill>
                  <a:schemeClr val="dk1"/>
                </a:solidFill>
              </a:rPr>
              <a:t>Customize program to equipment and staffing</a:t>
            </a:r>
            <a:endParaRPr sz="2400">
              <a:solidFill>
                <a:schemeClr val="dk1"/>
              </a:solidFill>
            </a:endParaRPr>
          </a:p>
          <a:p>
            <a:pPr marL="457200" lvl="0" indent="-317500" algn="l" rtl="0">
              <a:lnSpc>
                <a:spcPct val="90000"/>
              </a:lnSpc>
              <a:spcBef>
                <a:spcPts val="0"/>
              </a:spcBef>
              <a:spcAft>
                <a:spcPts val="0"/>
              </a:spcAft>
              <a:buClr>
                <a:schemeClr val="dk1"/>
              </a:buClr>
              <a:buSzPts val="1400"/>
              <a:buAutoNum type="arabicPeriod"/>
            </a:pPr>
            <a:r>
              <a:rPr lang="en-US" sz="2400">
                <a:solidFill>
                  <a:schemeClr val="dk1"/>
                </a:solidFill>
              </a:rPr>
              <a:t>Include job shadowing between OR and SPD</a:t>
            </a:r>
            <a:endParaRPr sz="2400">
              <a:solidFill>
                <a:schemeClr val="dk1"/>
              </a:solidFill>
            </a:endParaRPr>
          </a:p>
          <a:p>
            <a:pPr marL="457200" lvl="0" indent="-317500" algn="l" rtl="0">
              <a:lnSpc>
                <a:spcPct val="90000"/>
              </a:lnSpc>
              <a:spcBef>
                <a:spcPts val="0"/>
              </a:spcBef>
              <a:spcAft>
                <a:spcPts val="0"/>
              </a:spcAft>
              <a:buClr>
                <a:schemeClr val="dk1"/>
              </a:buClr>
              <a:buSzPts val="1400"/>
              <a:buAutoNum type="arabicPeriod"/>
            </a:pPr>
            <a:r>
              <a:rPr lang="en-US" sz="2400">
                <a:solidFill>
                  <a:schemeClr val="dk1"/>
                </a:solidFill>
              </a:rPr>
              <a:t>Create job aids for staff</a:t>
            </a:r>
            <a:endParaRPr sz="2400">
              <a:solidFill>
                <a:schemeClr val="dk1"/>
              </a:solidFill>
            </a:endParaRPr>
          </a:p>
          <a:p>
            <a:pPr marL="457200" lvl="0" indent="-317500" algn="l" rtl="0">
              <a:lnSpc>
                <a:spcPct val="90000"/>
              </a:lnSpc>
              <a:spcBef>
                <a:spcPts val="0"/>
              </a:spcBef>
              <a:spcAft>
                <a:spcPts val="0"/>
              </a:spcAft>
              <a:buClr>
                <a:schemeClr val="dk1"/>
              </a:buClr>
              <a:buSzPts val="1400"/>
              <a:buAutoNum type="arabicPeriod"/>
            </a:pPr>
            <a:r>
              <a:rPr lang="en-US" sz="2400">
                <a:solidFill>
                  <a:schemeClr val="dk1"/>
                </a:solidFill>
              </a:rPr>
              <a:t>Routine audits and feedback loops</a:t>
            </a:r>
            <a:endParaRPr sz="2400">
              <a:solidFill>
                <a:schemeClr val="dk1"/>
              </a:solidFill>
            </a:endParaRPr>
          </a:p>
          <a:p>
            <a:pPr marL="228600" lvl="0" indent="-50800" algn="l" rtl="0">
              <a:lnSpc>
                <a:spcPct val="90000"/>
              </a:lnSpc>
              <a:spcBef>
                <a:spcPts val="1000"/>
              </a:spcBef>
              <a:spcAft>
                <a:spcPts val="0"/>
              </a:spcAft>
              <a:buClr>
                <a:srgbClr val="7F7F7F"/>
              </a:buClr>
              <a:buSzPts val="2800"/>
              <a:buNone/>
            </a:pPr>
            <a:endParaRPr/>
          </a:p>
        </p:txBody>
      </p:sp>
      <p:sp>
        <p:nvSpPr>
          <p:cNvPr id="329" name="Google Shape;329;p22"/>
          <p:cNvSpPr txBox="1">
            <a:spLocks noGrp="1"/>
          </p:cNvSpPr>
          <p:nvPr>
            <p:ph type="title"/>
          </p:nvPr>
        </p:nvSpPr>
        <p:spPr>
          <a:xfrm>
            <a:off x="479424" y="212136"/>
            <a:ext cx="10202431" cy="10407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Building Your Institutional Program</a:t>
            </a:r>
            <a:endParaRPr/>
          </a:p>
        </p:txBody>
      </p:sp>
      <p:pic>
        <p:nvPicPr>
          <p:cNvPr id="330" name="Google Shape;330;p22" title="image (22).png"/>
          <p:cNvPicPr preferRelativeResize="0"/>
          <p:nvPr/>
        </p:nvPicPr>
        <p:blipFill>
          <a:blip r:embed="rId3">
            <a:alphaModFix/>
          </a:blip>
          <a:stretch>
            <a:fillRect/>
          </a:stretch>
        </p:blipFill>
        <p:spPr>
          <a:xfrm>
            <a:off x="9977150" y="343488"/>
            <a:ext cx="1058075" cy="813625"/>
          </a:xfrm>
          <a:prstGeom prst="rect">
            <a:avLst/>
          </a:prstGeom>
          <a:noFill/>
          <a:ln>
            <a:noFill/>
          </a:ln>
        </p:spPr>
      </p:pic>
      <p:pic>
        <p:nvPicPr>
          <p:cNvPr id="331" name="Google Shape;331;p22"/>
          <p:cNvPicPr preferRelativeResize="0"/>
          <p:nvPr/>
        </p:nvPicPr>
        <p:blipFill>
          <a:blip r:embed="rId4">
            <a:alphaModFix/>
          </a:blip>
          <a:stretch>
            <a:fillRect/>
          </a:stretch>
        </p:blipFill>
        <p:spPr>
          <a:xfrm>
            <a:off x="11061125" y="212123"/>
            <a:ext cx="1058075" cy="10082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3c64731f66e_0_39"/>
          <p:cNvSpPr txBox="1">
            <a:spLocks noGrp="1"/>
          </p:cNvSpPr>
          <p:nvPr>
            <p:ph type="title"/>
          </p:nvPr>
        </p:nvSpPr>
        <p:spPr>
          <a:xfrm>
            <a:off x="479424" y="212136"/>
            <a:ext cx="10202400" cy="1040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Building Your Institutional Program</a:t>
            </a:r>
            <a:endParaRPr/>
          </a:p>
        </p:txBody>
      </p:sp>
      <p:pic>
        <p:nvPicPr>
          <p:cNvPr id="337" name="Google Shape;337;g3c64731f66e_0_39"/>
          <p:cNvPicPr preferRelativeResize="0"/>
          <p:nvPr/>
        </p:nvPicPr>
        <p:blipFill>
          <a:blip r:embed="rId3">
            <a:alphaModFix/>
          </a:blip>
          <a:stretch>
            <a:fillRect/>
          </a:stretch>
        </p:blipFill>
        <p:spPr>
          <a:xfrm>
            <a:off x="152400" y="1137851"/>
            <a:ext cx="4518875" cy="4853626"/>
          </a:xfrm>
          <a:prstGeom prst="rect">
            <a:avLst/>
          </a:prstGeom>
          <a:noFill/>
          <a:ln>
            <a:noFill/>
          </a:ln>
        </p:spPr>
      </p:pic>
      <p:pic>
        <p:nvPicPr>
          <p:cNvPr id="338" name="Google Shape;338;g3c64731f66e_0_39"/>
          <p:cNvPicPr preferRelativeResize="0"/>
          <p:nvPr/>
        </p:nvPicPr>
        <p:blipFill>
          <a:blip r:embed="rId4">
            <a:alphaModFix/>
          </a:blip>
          <a:stretch>
            <a:fillRect/>
          </a:stretch>
        </p:blipFill>
        <p:spPr>
          <a:xfrm>
            <a:off x="4671275" y="1137851"/>
            <a:ext cx="3619976" cy="4853624"/>
          </a:xfrm>
          <a:prstGeom prst="rect">
            <a:avLst/>
          </a:prstGeom>
          <a:noFill/>
          <a:ln>
            <a:noFill/>
          </a:ln>
        </p:spPr>
      </p:pic>
      <p:pic>
        <p:nvPicPr>
          <p:cNvPr id="339" name="Google Shape;339;g3c64731f66e_0_39"/>
          <p:cNvPicPr preferRelativeResize="0"/>
          <p:nvPr/>
        </p:nvPicPr>
        <p:blipFill>
          <a:blip r:embed="rId5">
            <a:alphaModFix/>
          </a:blip>
          <a:stretch>
            <a:fillRect/>
          </a:stretch>
        </p:blipFill>
        <p:spPr>
          <a:xfrm>
            <a:off x="8291250" y="1137850"/>
            <a:ext cx="3900750" cy="4021518"/>
          </a:xfrm>
          <a:prstGeom prst="rect">
            <a:avLst/>
          </a:prstGeom>
          <a:noFill/>
          <a:ln>
            <a:noFill/>
          </a:ln>
        </p:spPr>
      </p:pic>
      <p:sp>
        <p:nvSpPr>
          <p:cNvPr id="340" name="Google Shape;340;g3c64731f66e_0_39"/>
          <p:cNvSpPr txBox="1"/>
          <p:nvPr/>
        </p:nvSpPr>
        <p:spPr>
          <a:xfrm>
            <a:off x="152400" y="6233025"/>
            <a:ext cx="8409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t>https://library.aaacn.org/p/s/under-the-scope-a-multidisciplinary-approach-to-improve-endoscope-reprocessing-13799</a:t>
            </a:r>
            <a:endParaRPr sz="9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344"/>
        <p:cNvGrpSpPr/>
        <p:nvPr/>
      </p:nvGrpSpPr>
      <p:grpSpPr>
        <a:xfrm>
          <a:off x="0" y="0"/>
          <a:ext cx="0" cy="0"/>
          <a:chOff x="0" y="0"/>
          <a:chExt cx="0" cy="0"/>
        </a:xfrm>
      </p:grpSpPr>
      <p:sp>
        <p:nvSpPr>
          <p:cNvPr id="345" name="Google Shape;345;g3bd646cb535_0_7"/>
          <p:cNvSpPr txBox="1">
            <a:spLocks noGrp="1"/>
          </p:cNvSpPr>
          <p:nvPr>
            <p:ph type="body" idx="1"/>
          </p:nvPr>
        </p:nvSpPr>
        <p:spPr>
          <a:xfrm>
            <a:off x="479424" y="1389412"/>
            <a:ext cx="10202400" cy="47739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7F7F7F"/>
              </a:buClr>
              <a:buSzPts val="2800"/>
              <a:buNone/>
            </a:pPr>
            <a:endParaRPr/>
          </a:p>
        </p:txBody>
      </p:sp>
      <p:sp>
        <p:nvSpPr>
          <p:cNvPr id="346" name="Google Shape;346;g3bd646cb535_0_7"/>
          <p:cNvSpPr txBox="1">
            <a:spLocks noGrp="1"/>
          </p:cNvSpPr>
          <p:nvPr>
            <p:ph type="title"/>
          </p:nvPr>
        </p:nvSpPr>
        <p:spPr>
          <a:xfrm>
            <a:off x="479424" y="212136"/>
            <a:ext cx="10202400" cy="1040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Real World Case Study</a:t>
            </a:r>
            <a:endParaRPr/>
          </a:p>
        </p:txBody>
      </p:sp>
      <p:pic>
        <p:nvPicPr>
          <p:cNvPr id="347" name="Google Shape;347;g3bd646cb535_0_7"/>
          <p:cNvPicPr preferRelativeResize="0"/>
          <p:nvPr/>
        </p:nvPicPr>
        <p:blipFill>
          <a:blip r:embed="rId3">
            <a:alphaModFix/>
          </a:blip>
          <a:stretch>
            <a:fillRect/>
          </a:stretch>
        </p:blipFill>
        <p:spPr>
          <a:xfrm>
            <a:off x="521388" y="860163"/>
            <a:ext cx="11149217" cy="51376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4"/>
          <p:cNvSpPr txBox="1">
            <a:spLocks noGrp="1"/>
          </p:cNvSpPr>
          <p:nvPr>
            <p:ph type="body" idx="1"/>
          </p:nvPr>
        </p:nvSpPr>
        <p:spPr>
          <a:xfrm>
            <a:off x="479424" y="1389412"/>
            <a:ext cx="10202431" cy="4773881"/>
          </a:xfrm>
          <a:prstGeom prst="rect">
            <a:avLst/>
          </a:prstGeom>
          <a:noFill/>
          <a:ln>
            <a:noFill/>
          </a:ln>
        </p:spPr>
        <p:txBody>
          <a:bodyPr spcFirstLastPara="1" wrap="square" lIns="91425" tIns="45700" rIns="91425" bIns="45700" anchor="t" anchorCtr="0">
            <a:normAutofit/>
          </a:bodyPr>
          <a:lstStyle/>
          <a:p>
            <a:pPr marL="228600" lvl="0" indent="-203200" algn="l" rtl="0">
              <a:lnSpc>
                <a:spcPct val="90000"/>
              </a:lnSpc>
              <a:spcBef>
                <a:spcPts val="0"/>
              </a:spcBef>
              <a:spcAft>
                <a:spcPts val="0"/>
              </a:spcAft>
              <a:buClr>
                <a:schemeClr val="dk1"/>
              </a:buClr>
              <a:buSzPts val="2400"/>
              <a:buChar char="•"/>
            </a:pPr>
            <a:r>
              <a:rPr lang="en-US" sz="2400" dirty="0">
                <a:solidFill>
                  <a:schemeClr val="dk1"/>
                </a:solidFill>
              </a:rPr>
              <a:t>Endoscope reprocessing is high risk, high responsibility</a:t>
            </a:r>
            <a:endParaRPr sz="2400" dirty="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dirty="0">
                <a:solidFill>
                  <a:schemeClr val="dk1"/>
                </a:solidFill>
              </a:rPr>
              <a:t>RNs play a crucial role in early and final inspection</a:t>
            </a:r>
          </a:p>
          <a:p>
            <a:pPr marL="228600" lvl="0" indent="-203200" algn="l" rtl="0">
              <a:lnSpc>
                <a:spcPct val="90000"/>
              </a:lnSpc>
              <a:spcBef>
                <a:spcPts val="1000"/>
              </a:spcBef>
              <a:spcAft>
                <a:spcPts val="0"/>
              </a:spcAft>
              <a:buClr>
                <a:schemeClr val="dk1"/>
              </a:buClr>
              <a:buSzPts val="2400"/>
              <a:buChar char="•"/>
            </a:pPr>
            <a:r>
              <a:rPr lang="en-US" sz="2400" dirty="0">
                <a:solidFill>
                  <a:schemeClr val="dk1"/>
                </a:solidFill>
              </a:rPr>
              <a:t>IPs are key partners with </a:t>
            </a:r>
            <a:r>
              <a:rPr lang="en-US" sz="2400" dirty="0" err="1">
                <a:solidFill>
                  <a:schemeClr val="dk1"/>
                </a:solidFill>
              </a:rPr>
              <a:t>PeriOp</a:t>
            </a:r>
            <a:r>
              <a:rPr lang="en-US" sz="2400" dirty="0">
                <a:solidFill>
                  <a:schemeClr val="dk1"/>
                </a:solidFill>
              </a:rPr>
              <a:t> and SPD</a:t>
            </a:r>
            <a:endParaRPr sz="2400" dirty="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dirty="0">
                <a:solidFill>
                  <a:schemeClr val="dk1"/>
                </a:solidFill>
              </a:rPr>
              <a:t>Consistency, education, and QA = safer outcomes</a:t>
            </a:r>
            <a:endParaRPr sz="2400" dirty="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dirty="0">
                <a:solidFill>
                  <a:schemeClr val="dk1"/>
                </a:solidFill>
              </a:rPr>
              <a:t>When in doubt: reprocess, report, remove from service</a:t>
            </a:r>
            <a:endParaRPr sz="2400" dirty="0">
              <a:solidFill>
                <a:schemeClr val="dk1"/>
              </a:solidFill>
            </a:endParaRPr>
          </a:p>
          <a:p>
            <a:pPr marL="228600" lvl="0" indent="-50800" algn="l" rtl="0">
              <a:lnSpc>
                <a:spcPct val="90000"/>
              </a:lnSpc>
              <a:spcBef>
                <a:spcPts val="1000"/>
              </a:spcBef>
              <a:spcAft>
                <a:spcPts val="0"/>
              </a:spcAft>
              <a:buClr>
                <a:srgbClr val="7F7F7F"/>
              </a:buClr>
              <a:buSzPts val="2800"/>
              <a:buNone/>
            </a:pPr>
            <a:endParaRPr dirty="0"/>
          </a:p>
        </p:txBody>
      </p:sp>
      <p:sp>
        <p:nvSpPr>
          <p:cNvPr id="353" name="Google Shape;353;p24"/>
          <p:cNvSpPr txBox="1">
            <a:spLocks noGrp="1"/>
          </p:cNvSpPr>
          <p:nvPr>
            <p:ph type="title"/>
          </p:nvPr>
        </p:nvSpPr>
        <p:spPr>
          <a:xfrm>
            <a:off x="479424" y="212136"/>
            <a:ext cx="10202431" cy="10407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Summary and Takeaways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3c60388b664_0_5"/>
          <p:cNvSpPr txBox="1">
            <a:spLocks noGrp="1"/>
          </p:cNvSpPr>
          <p:nvPr>
            <p:ph type="body" idx="1"/>
          </p:nvPr>
        </p:nvSpPr>
        <p:spPr>
          <a:xfrm>
            <a:off x="207275" y="917625"/>
            <a:ext cx="11682300" cy="5736300"/>
          </a:xfrm>
          <a:prstGeom prst="rect">
            <a:avLst/>
          </a:prstGeom>
          <a:noFill/>
          <a:ln>
            <a:noFill/>
          </a:ln>
        </p:spPr>
        <p:txBody>
          <a:bodyPr spcFirstLastPara="1" wrap="square" lIns="91425" tIns="45700" rIns="91425" bIns="45700" anchor="t" anchorCtr="0">
            <a:normAutofit fontScale="25000" lnSpcReduction="20000"/>
          </a:bodyPr>
          <a:lstStyle/>
          <a:p>
            <a:pPr marL="228600" lvl="0" indent="0" algn="l" rtl="0">
              <a:lnSpc>
                <a:spcPct val="142857"/>
              </a:lnSpc>
              <a:spcBef>
                <a:spcPts val="0"/>
              </a:spcBef>
              <a:spcAft>
                <a:spcPts val="0"/>
              </a:spcAft>
              <a:buNone/>
            </a:pPr>
            <a:endParaRPr sz="2550">
              <a:solidFill>
                <a:schemeClr val="dk1"/>
              </a:solidFill>
            </a:endParaRPr>
          </a:p>
          <a:p>
            <a:pPr marL="228600" lvl="0" indent="-209916" algn="l" rtl="0">
              <a:lnSpc>
                <a:spcPct val="142857"/>
              </a:lnSpc>
              <a:spcBef>
                <a:spcPts val="0"/>
              </a:spcBef>
              <a:spcAft>
                <a:spcPts val="0"/>
              </a:spcAft>
              <a:buClr>
                <a:schemeClr val="dk1"/>
              </a:buClr>
              <a:buSzPct val="100000"/>
              <a:buAutoNum type="arabicPeriod"/>
            </a:pPr>
            <a:r>
              <a:rPr lang="en-US" sz="8423">
                <a:solidFill>
                  <a:schemeClr val="dk1"/>
                </a:solidFill>
              </a:rPr>
              <a:t>Identify key perioperative responsibilities and understand the overall support of safe endoscope reprocessing lifecycle.</a:t>
            </a:r>
            <a:endParaRPr sz="8423">
              <a:solidFill>
                <a:schemeClr val="dk1"/>
              </a:solidFill>
            </a:endParaRPr>
          </a:p>
          <a:p>
            <a:pPr marL="228600" lvl="0" indent="0" algn="l" rtl="0">
              <a:lnSpc>
                <a:spcPct val="142857"/>
              </a:lnSpc>
              <a:spcBef>
                <a:spcPts val="0"/>
              </a:spcBef>
              <a:spcAft>
                <a:spcPts val="0"/>
              </a:spcAft>
              <a:buNone/>
            </a:pPr>
            <a:endParaRPr sz="8423">
              <a:solidFill>
                <a:schemeClr val="dk1"/>
              </a:solidFill>
            </a:endParaRPr>
          </a:p>
          <a:p>
            <a:pPr marL="228600" lvl="0" indent="-209916" algn="l" rtl="0">
              <a:lnSpc>
                <a:spcPct val="142857"/>
              </a:lnSpc>
              <a:spcBef>
                <a:spcPts val="0"/>
              </a:spcBef>
              <a:spcAft>
                <a:spcPts val="0"/>
              </a:spcAft>
              <a:buClr>
                <a:schemeClr val="dk1"/>
              </a:buClr>
              <a:buSzPct val="100000"/>
              <a:buAutoNum type="arabicPeriod"/>
            </a:pPr>
            <a:r>
              <a:rPr lang="en-US" sz="8423">
                <a:solidFill>
                  <a:schemeClr val="dk1"/>
                </a:solidFill>
              </a:rPr>
              <a:t>Evaluate and apply evidence‑based guidance by comparing society guidelines, addressing discrepancies and emerging evidence to manage high‑risk endoscope practices and regulatory expectations, including simethicone use, alcohol flushing, drying methods, hang-time, storage, and loaned endoscopes.</a:t>
            </a:r>
            <a:endParaRPr sz="8423">
              <a:solidFill>
                <a:schemeClr val="dk1"/>
              </a:solidFill>
            </a:endParaRPr>
          </a:p>
          <a:p>
            <a:pPr marL="0" lvl="0" indent="0" algn="l" rtl="0">
              <a:lnSpc>
                <a:spcPct val="142857"/>
              </a:lnSpc>
              <a:spcBef>
                <a:spcPts val="0"/>
              </a:spcBef>
              <a:spcAft>
                <a:spcPts val="0"/>
              </a:spcAft>
              <a:buNone/>
            </a:pPr>
            <a:endParaRPr sz="8423">
              <a:solidFill>
                <a:schemeClr val="dk1"/>
              </a:solidFill>
            </a:endParaRPr>
          </a:p>
          <a:p>
            <a:pPr marL="228600" lvl="0" indent="-209916" algn="l" rtl="0">
              <a:lnSpc>
                <a:spcPct val="142857"/>
              </a:lnSpc>
              <a:spcBef>
                <a:spcPts val="0"/>
              </a:spcBef>
              <a:spcAft>
                <a:spcPts val="0"/>
              </a:spcAft>
              <a:buClr>
                <a:schemeClr val="dk1"/>
              </a:buClr>
              <a:buSzPct val="100000"/>
              <a:buAutoNum type="arabicPeriod"/>
            </a:pPr>
            <a:r>
              <a:rPr lang="en-US" sz="8423">
                <a:solidFill>
                  <a:schemeClr val="dk1"/>
                </a:solidFill>
              </a:rPr>
              <a:t>Describe human factors and system-based risks in endoscope reprocessing and interpret borescope findings to identify failures, assess internal channel conditions, and integrate results into quality assurance protocols.</a:t>
            </a:r>
            <a:endParaRPr sz="8423">
              <a:solidFill>
                <a:schemeClr val="dk1"/>
              </a:solidFill>
            </a:endParaRPr>
          </a:p>
          <a:p>
            <a:pPr marL="228600" lvl="0" indent="0" algn="l" rtl="0">
              <a:lnSpc>
                <a:spcPct val="142857"/>
              </a:lnSpc>
              <a:spcBef>
                <a:spcPts val="0"/>
              </a:spcBef>
              <a:spcAft>
                <a:spcPts val="0"/>
              </a:spcAft>
              <a:buNone/>
            </a:pPr>
            <a:endParaRPr sz="8423">
              <a:solidFill>
                <a:schemeClr val="dk1"/>
              </a:solidFill>
            </a:endParaRPr>
          </a:p>
          <a:p>
            <a:pPr marL="228600" lvl="0" indent="-209916" algn="l" rtl="0">
              <a:lnSpc>
                <a:spcPct val="142857"/>
              </a:lnSpc>
              <a:spcBef>
                <a:spcPts val="0"/>
              </a:spcBef>
              <a:spcAft>
                <a:spcPts val="0"/>
              </a:spcAft>
              <a:buClr>
                <a:schemeClr val="dk1"/>
              </a:buClr>
              <a:buSzPct val="100000"/>
              <a:buAutoNum type="arabicPeriod"/>
            </a:pPr>
            <a:r>
              <a:rPr lang="en-US" sz="8423">
                <a:solidFill>
                  <a:schemeClr val="dk1"/>
                </a:solidFill>
              </a:rPr>
              <a:t>Translate evidence into action by utilizing tools and resources for continuous improvement and develop a sustainable institutional endoscope reprocessing program .</a:t>
            </a:r>
            <a:endParaRPr sz="8423">
              <a:solidFill>
                <a:schemeClr val="dk1"/>
              </a:solidFill>
            </a:endParaRPr>
          </a:p>
          <a:p>
            <a:pPr marL="228600" lvl="0" indent="0" algn="l" rtl="0">
              <a:lnSpc>
                <a:spcPct val="110000"/>
              </a:lnSpc>
              <a:spcBef>
                <a:spcPts val="1000"/>
              </a:spcBef>
              <a:spcAft>
                <a:spcPts val="0"/>
              </a:spcAft>
              <a:buNone/>
            </a:pPr>
            <a:endParaRPr sz="1800">
              <a:solidFill>
                <a:schemeClr val="dk1"/>
              </a:solidFill>
            </a:endParaRPr>
          </a:p>
          <a:p>
            <a:pPr marL="228600" lvl="0" indent="0" algn="l" rtl="0">
              <a:lnSpc>
                <a:spcPct val="110000"/>
              </a:lnSpc>
              <a:spcBef>
                <a:spcPts val="1000"/>
              </a:spcBef>
              <a:spcAft>
                <a:spcPts val="0"/>
              </a:spcAft>
              <a:buNone/>
            </a:pPr>
            <a:endParaRPr>
              <a:solidFill>
                <a:schemeClr val="dk1"/>
              </a:solidFill>
            </a:endParaRPr>
          </a:p>
        </p:txBody>
      </p:sp>
      <p:sp>
        <p:nvSpPr>
          <p:cNvPr id="79" name="Google Shape;79;g3c60388b664_0_5"/>
          <p:cNvSpPr txBox="1">
            <a:spLocks noGrp="1"/>
          </p:cNvSpPr>
          <p:nvPr>
            <p:ph type="title"/>
          </p:nvPr>
        </p:nvSpPr>
        <p:spPr>
          <a:xfrm>
            <a:off x="479425" y="212130"/>
            <a:ext cx="10226100" cy="588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433494"/>
              </a:buClr>
              <a:buSzPct val="100000"/>
              <a:buFont typeface="Arial"/>
              <a:buNone/>
            </a:pPr>
            <a:r>
              <a:rPr lang="en-US"/>
              <a:t>Objectives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7"/>
          <p:cNvSpPr txBox="1">
            <a:spLocks noGrp="1"/>
          </p:cNvSpPr>
          <p:nvPr>
            <p:ph type="body" idx="1"/>
          </p:nvPr>
        </p:nvSpPr>
        <p:spPr>
          <a:xfrm>
            <a:off x="479424" y="1383475"/>
            <a:ext cx="11233151" cy="4857008"/>
          </a:xfrm>
          <a:prstGeom prst="rect">
            <a:avLst/>
          </a:prstGeom>
          <a:noFill/>
          <a:ln>
            <a:noFill/>
          </a:ln>
        </p:spPr>
        <p:txBody>
          <a:bodyPr spcFirstLastPara="1" wrap="square" lIns="91425" tIns="45700" rIns="91425" bIns="45700" anchor="t" anchorCtr="0">
            <a:normAutofit/>
          </a:bodyPr>
          <a:lstStyle/>
          <a:p>
            <a:pPr marL="360045" indent="-228600">
              <a:lnSpc>
                <a:spcPct val="100000"/>
              </a:lnSpc>
              <a:spcBef>
                <a:spcPts val="0"/>
              </a:spcBef>
              <a:buSzPct val="64285"/>
              <a:buFont typeface="+mj-lt"/>
              <a:buAutoNum type="arabicPeriod"/>
            </a:pPr>
            <a:r>
              <a:rPr lang="en-US" sz="1000" dirty="0">
                <a:solidFill>
                  <a:schemeClr val="bg1">
                    <a:lumMod val="50000"/>
                  </a:schemeClr>
                </a:solidFill>
                <a:latin typeface="+mn-lt"/>
              </a:rPr>
              <a:t>Association for the Advancement of Medical Instrumentation. (2017). ANSI/AAMI ST79:2017/(R)2022: Comprehensive guide to steam sterilization and sterility assurance in health care facilities. AAMI. </a:t>
            </a:r>
            <a:r>
              <a:rPr lang="en-US" sz="1000" u="sng" dirty="0">
                <a:solidFill>
                  <a:schemeClr val="bg1">
                    <a:lumMod val="50000"/>
                  </a:schemeClr>
                </a:solidFill>
                <a:latin typeface="+mn-lt"/>
                <a:hlinkClick r:id="rId3">
                  <a:extLst>
                    <a:ext uri="{A12FA001-AC4F-418D-AE19-62706E023703}">
                      <ahyp:hlinkClr xmlns:ahyp="http://schemas.microsoft.com/office/drawing/2018/hyperlinkcolor" val="tx"/>
                    </a:ext>
                  </a:extLst>
                </a:hlinkClick>
              </a:rPr>
              <a:t>https://doi.org/10.2345/9781570208027</a:t>
            </a:r>
            <a:r>
              <a:rPr lang="en-US" sz="1000" dirty="0">
                <a:solidFill>
                  <a:schemeClr val="bg1">
                    <a:lumMod val="50000"/>
                  </a:schemeClr>
                </a:solidFill>
                <a:latin typeface="+mn-lt"/>
              </a:rPr>
              <a:t>  </a:t>
            </a:r>
            <a:endParaRPr sz="1000" dirty="0">
              <a:solidFill>
                <a:schemeClr val="bg1">
                  <a:lumMod val="50000"/>
                </a:schemeClr>
              </a:solidFill>
              <a:latin typeface="+mn-lt"/>
            </a:endParaRPr>
          </a:p>
          <a:p>
            <a:pPr marL="360045" indent="-228600">
              <a:lnSpc>
                <a:spcPct val="100000"/>
              </a:lnSpc>
              <a:spcBef>
                <a:spcPts val="0"/>
              </a:spcBef>
              <a:buSzPct val="64285"/>
              <a:buFont typeface="+mj-lt"/>
              <a:buAutoNum type="arabicPeriod"/>
            </a:pPr>
            <a:r>
              <a:rPr lang="en-US" sz="1000" dirty="0">
                <a:solidFill>
                  <a:schemeClr val="bg1">
                    <a:lumMod val="50000"/>
                  </a:schemeClr>
                </a:solidFill>
                <a:latin typeface="+mn-lt"/>
              </a:rPr>
              <a:t>Association for the Advancement of Medical Instrumentation. (2022). ANSI/AAMI ST91:2021: Flexible and semi-rigid endoscope processing in health care facilities. AAMI. </a:t>
            </a:r>
            <a:r>
              <a:rPr lang="en-US" sz="1000" u="sng" dirty="0">
                <a:solidFill>
                  <a:schemeClr val="bg1">
                    <a:lumMod val="50000"/>
                  </a:schemeClr>
                </a:solidFill>
                <a:latin typeface="+mn-lt"/>
                <a:hlinkClick r:id="rId4">
                  <a:extLst>
                    <a:ext uri="{A12FA001-AC4F-418D-AE19-62706E023703}">
                      <ahyp:hlinkClr xmlns:ahyp="http://schemas.microsoft.com/office/drawing/2018/hyperlinkcolor" val="tx"/>
                    </a:ext>
                  </a:extLst>
                </a:hlinkClick>
              </a:rPr>
              <a:t>https://doi.org/10.2345/9781570208300</a:t>
            </a:r>
            <a:endParaRPr sz="1000" dirty="0">
              <a:solidFill>
                <a:schemeClr val="bg1">
                  <a:lumMod val="50000"/>
                </a:schemeClr>
              </a:solidFill>
              <a:latin typeface="+mn-lt"/>
            </a:endParaRPr>
          </a:p>
          <a:p>
            <a:pPr marL="360045" indent="-228600">
              <a:lnSpc>
                <a:spcPct val="100000"/>
              </a:lnSpc>
              <a:spcBef>
                <a:spcPts val="0"/>
              </a:spcBef>
              <a:buSzPct val="64285"/>
              <a:buFont typeface="+mj-lt"/>
              <a:buAutoNum type="arabicPeriod"/>
            </a:pPr>
            <a:r>
              <a:rPr lang="en-US" sz="1000" dirty="0">
                <a:solidFill>
                  <a:schemeClr val="bg1">
                    <a:lumMod val="50000"/>
                  </a:schemeClr>
                </a:solidFill>
                <a:latin typeface="+mn-lt"/>
              </a:rPr>
              <a:t>Centers for Disease Control and Prevention. (2008). Guideline for disinfection and sterilization in healthcare facilities, 2008 (Update: June 2024) [PDF]. https://www.cdc.gov/infection-control/media/pdfs/GuidelineDisinfection-H.pdf </a:t>
            </a:r>
            <a:endParaRPr sz="1000" dirty="0">
              <a:solidFill>
                <a:schemeClr val="bg1">
                  <a:lumMod val="50000"/>
                </a:schemeClr>
              </a:solidFill>
              <a:latin typeface="+mn-lt"/>
            </a:endParaRPr>
          </a:p>
          <a:p>
            <a:pPr marL="360045" indent="-228600">
              <a:lnSpc>
                <a:spcPct val="100000"/>
              </a:lnSpc>
              <a:spcBef>
                <a:spcPts val="0"/>
              </a:spcBef>
              <a:buSzPct val="64285"/>
              <a:buFont typeface="+mj-lt"/>
              <a:buAutoNum type="arabicPeriod"/>
            </a:pPr>
            <a:r>
              <a:rPr lang="en-US" sz="1000" dirty="0">
                <a:solidFill>
                  <a:schemeClr val="bg1">
                    <a:lumMod val="50000"/>
                  </a:schemeClr>
                </a:solidFill>
                <a:latin typeface="+mn-lt"/>
              </a:rPr>
              <a:t> Day, L. W., Muthusamy, V., Collins, J., </a:t>
            </a:r>
            <a:r>
              <a:rPr lang="en-US" sz="1000" dirty="0" err="1">
                <a:solidFill>
                  <a:schemeClr val="bg1">
                    <a:lumMod val="50000"/>
                  </a:schemeClr>
                </a:solidFill>
                <a:latin typeface="+mn-lt"/>
              </a:rPr>
              <a:t>Kushnir</a:t>
            </a:r>
            <a:r>
              <a:rPr lang="en-US" sz="1000" dirty="0">
                <a:solidFill>
                  <a:schemeClr val="bg1">
                    <a:lumMod val="50000"/>
                  </a:schemeClr>
                </a:solidFill>
                <a:latin typeface="+mn-lt"/>
              </a:rPr>
              <a:t>, V. M., Sawhney, M. S., </a:t>
            </a:r>
            <a:r>
              <a:rPr lang="en-US" sz="1000" dirty="0" err="1">
                <a:solidFill>
                  <a:schemeClr val="bg1">
                    <a:lumMod val="50000"/>
                  </a:schemeClr>
                </a:solidFill>
                <a:latin typeface="+mn-lt"/>
              </a:rPr>
              <a:t>Thosani</a:t>
            </a:r>
            <a:r>
              <a:rPr lang="en-US" sz="1000" dirty="0">
                <a:solidFill>
                  <a:schemeClr val="bg1">
                    <a:lumMod val="50000"/>
                  </a:schemeClr>
                </a:solidFill>
                <a:latin typeface="+mn-lt"/>
              </a:rPr>
              <a:t>, N. C., &amp; </a:t>
            </a:r>
            <a:r>
              <a:rPr lang="en-US" sz="1000" dirty="0" err="1">
                <a:solidFill>
                  <a:schemeClr val="bg1">
                    <a:lumMod val="50000"/>
                  </a:schemeClr>
                </a:solidFill>
                <a:latin typeface="+mn-lt"/>
              </a:rPr>
              <a:t>Wani</a:t>
            </a:r>
            <a:r>
              <a:rPr lang="en-US" sz="1000" dirty="0">
                <a:solidFill>
                  <a:schemeClr val="bg1">
                    <a:lumMod val="50000"/>
                  </a:schemeClr>
                </a:solidFill>
                <a:latin typeface="+mn-lt"/>
              </a:rPr>
              <a:t>, S. (2021). </a:t>
            </a:r>
            <a:r>
              <a:rPr lang="en-US" sz="1000" dirty="0" err="1">
                <a:solidFill>
                  <a:schemeClr val="bg1">
                    <a:lumMod val="50000"/>
                  </a:schemeClr>
                </a:solidFill>
                <a:latin typeface="+mn-lt"/>
              </a:rPr>
              <a:t>Multisociety</a:t>
            </a:r>
            <a:r>
              <a:rPr lang="en-US" sz="1000" dirty="0">
                <a:solidFill>
                  <a:schemeClr val="bg1">
                    <a:lumMod val="50000"/>
                  </a:schemeClr>
                </a:solidFill>
                <a:latin typeface="+mn-lt"/>
              </a:rPr>
              <a:t> guideline on reprocessing flexible GI endoscopes and accessories. Gastrointestinal Endoscopy, 93(1), 11–33.e6. https://doi.org/10.1016/j.gie.2020.09.048 </a:t>
            </a:r>
            <a:endParaRPr sz="1000" dirty="0">
              <a:solidFill>
                <a:schemeClr val="bg1">
                  <a:lumMod val="50000"/>
                </a:schemeClr>
              </a:solidFill>
              <a:latin typeface="+mn-lt"/>
            </a:endParaRPr>
          </a:p>
          <a:p>
            <a:pPr marL="360045" indent="-228600">
              <a:lnSpc>
                <a:spcPct val="100000"/>
              </a:lnSpc>
              <a:spcBef>
                <a:spcPts val="0"/>
              </a:spcBef>
              <a:buSzPct val="64285"/>
              <a:buFont typeface="+mj-lt"/>
              <a:buAutoNum type="arabicPeriod"/>
            </a:pPr>
            <a:r>
              <a:rPr lang="en-US" sz="1000" dirty="0">
                <a:solidFill>
                  <a:schemeClr val="bg1">
                    <a:lumMod val="50000"/>
                  </a:schemeClr>
                </a:solidFill>
                <a:latin typeface="+mn-lt"/>
              </a:rPr>
              <a:t>Day, M. (2024). Endoscopy. In R. Dean &amp; S. Popescu (Eds.), APIC text. APIC. </a:t>
            </a:r>
            <a:r>
              <a:rPr lang="en-US" sz="1000" dirty="0">
                <a:solidFill>
                  <a:schemeClr val="bg1">
                    <a:lumMod val="50000"/>
                  </a:schemeClr>
                </a:solidFill>
                <a:latin typeface="+mn-lt"/>
                <a:hlinkClick r:id="rId5">
                  <a:extLst>
                    <a:ext uri="{A12FA001-AC4F-418D-AE19-62706E023703}">
                      <ahyp:hlinkClr xmlns:ahyp="http://schemas.microsoft.com/office/drawing/2018/hyperlinkcolor" val="tx"/>
                    </a:ext>
                  </a:extLst>
                </a:hlinkClick>
              </a:rPr>
              <a:t>https://text.apic.org/</a:t>
            </a:r>
            <a:endParaRPr lang="en-US" sz="1000" dirty="0">
              <a:solidFill>
                <a:schemeClr val="bg1">
                  <a:lumMod val="50000"/>
                </a:schemeClr>
              </a:solidFill>
              <a:latin typeface="+mn-lt"/>
            </a:endParaRPr>
          </a:p>
          <a:p>
            <a:pPr marL="377190" indent="-228600">
              <a:lnSpc>
                <a:spcPct val="100000"/>
              </a:lnSpc>
              <a:spcBef>
                <a:spcPts val="0"/>
              </a:spcBef>
              <a:buSzPct val="64285"/>
              <a:buFont typeface="+mj-lt"/>
              <a:buAutoNum type="arabicPeriod"/>
            </a:pPr>
            <a:r>
              <a:rPr lang="en-US" sz="1000" dirty="0">
                <a:solidFill>
                  <a:schemeClr val="bg1">
                    <a:lumMod val="50000"/>
                  </a:schemeClr>
                </a:solidFill>
                <a:latin typeface="+mn-lt"/>
              </a:rPr>
              <a:t>FDA/CDC/ASM. (2018). </a:t>
            </a:r>
            <a:r>
              <a:rPr lang="en-US" sz="1000" dirty="0" err="1">
                <a:solidFill>
                  <a:schemeClr val="bg1">
                    <a:lumMod val="50000"/>
                  </a:schemeClr>
                </a:solidFill>
                <a:latin typeface="+mn-lt"/>
              </a:rPr>
              <a:t>Duodenoscope</a:t>
            </a:r>
            <a:r>
              <a:rPr lang="en-US" sz="1000" dirty="0">
                <a:solidFill>
                  <a:schemeClr val="bg1">
                    <a:lumMod val="50000"/>
                  </a:schemeClr>
                </a:solidFill>
                <a:latin typeface="+mn-lt"/>
              </a:rPr>
              <a:t> surveillance sampling &amp; culturing: Reducing the risks of infection [PDF]. U.S. Food and Drug Administration. https://www.fda.gov/media/111081/download GI Societies Joint Statement. (2022). </a:t>
            </a:r>
          </a:p>
          <a:p>
            <a:pPr marL="377190" indent="-228600">
              <a:lnSpc>
                <a:spcPct val="100000"/>
              </a:lnSpc>
              <a:spcBef>
                <a:spcPts val="0"/>
              </a:spcBef>
              <a:buSzPct val="64285"/>
              <a:buFont typeface="+mj-lt"/>
              <a:buAutoNum type="arabicPeriod"/>
            </a:pPr>
            <a:r>
              <a:rPr lang="en-US" sz="1000" dirty="0">
                <a:solidFill>
                  <a:schemeClr val="bg1">
                    <a:lumMod val="50000"/>
                  </a:schemeClr>
                </a:solidFill>
                <a:latin typeface="+mn-lt"/>
              </a:rPr>
              <a:t>GI societies joint statement on ANSI/AAMI ST91: GI societies vote no on AAMI revisions on endoscopic processing. Gastrointestinal Endoscopy, 96(4), 571–575. https://doi.org/10.1016/j.gie.2022.02.004 </a:t>
            </a:r>
          </a:p>
          <a:p>
            <a:pPr marL="377190" indent="-228600">
              <a:lnSpc>
                <a:spcPct val="100000"/>
              </a:lnSpc>
              <a:spcBef>
                <a:spcPts val="0"/>
              </a:spcBef>
              <a:buSzPct val="64285"/>
              <a:buFont typeface="+mj-lt"/>
              <a:buAutoNum type="arabicPeriod"/>
            </a:pPr>
            <a:r>
              <a:rPr lang="en-US" sz="1000" dirty="0">
                <a:solidFill>
                  <a:schemeClr val="bg1">
                    <a:lumMod val="50000"/>
                  </a:schemeClr>
                </a:solidFill>
                <a:latin typeface="+mn-lt"/>
              </a:rPr>
              <a:t>Healthcare Infection Control Practices Advisory Committee. (2016). Essential elements of a reprocessing program for flexible endoscopes - The recommendations of the healthcare infection control practices advisory committee (HICPAC) [PDF]. Centers for Disease Control and Prevention. https://www.cdc.gov/hicpac/media/pdfs/essential-elements-508.pdf </a:t>
            </a:r>
          </a:p>
          <a:p>
            <a:pPr marL="377190" indent="-228600">
              <a:lnSpc>
                <a:spcPct val="100000"/>
              </a:lnSpc>
              <a:spcBef>
                <a:spcPts val="0"/>
              </a:spcBef>
              <a:buSzPct val="64285"/>
              <a:buFont typeface="+mj-lt"/>
              <a:buAutoNum type="arabicPeriod"/>
            </a:pPr>
            <a:r>
              <a:rPr lang="en-US" sz="1000" dirty="0" err="1">
                <a:solidFill>
                  <a:schemeClr val="bg1">
                    <a:lumMod val="50000"/>
                  </a:schemeClr>
                </a:solidFill>
                <a:latin typeface="+mn-lt"/>
              </a:rPr>
              <a:t>Ofstead</a:t>
            </a:r>
            <a:r>
              <a:rPr lang="en-US" sz="1000" dirty="0">
                <a:solidFill>
                  <a:schemeClr val="bg1">
                    <a:lumMod val="50000"/>
                  </a:schemeClr>
                </a:solidFill>
                <a:latin typeface="+mn-lt"/>
              </a:rPr>
              <a:t>, C. L., Smart, A. G., Hopkins, K. M., &amp; </a:t>
            </a:r>
            <a:r>
              <a:rPr lang="en-US" sz="1000" dirty="0" err="1">
                <a:solidFill>
                  <a:schemeClr val="bg1">
                    <a:lumMod val="50000"/>
                  </a:schemeClr>
                </a:solidFill>
                <a:latin typeface="+mn-lt"/>
              </a:rPr>
              <a:t>Wetzler</a:t>
            </a:r>
            <a:r>
              <a:rPr lang="en-US" sz="1000" dirty="0">
                <a:solidFill>
                  <a:schemeClr val="bg1">
                    <a:lumMod val="50000"/>
                  </a:schemeClr>
                </a:solidFill>
                <a:latin typeface="+mn-lt"/>
              </a:rPr>
              <a:t>, H. P. (2023). The utility of lighted magnification and borescopes for visual inspection of flexible endoscopes. American Journal of Infection Control, 51(1), 2–10. https://doi.org/10.1016/j.ajic.2022.08.026 </a:t>
            </a:r>
          </a:p>
          <a:p>
            <a:pPr marL="334963" indent="-228600">
              <a:lnSpc>
                <a:spcPct val="100000"/>
              </a:lnSpc>
              <a:spcBef>
                <a:spcPts val="0"/>
              </a:spcBef>
              <a:buSzPct val="100000"/>
              <a:buFont typeface="+mj-lt"/>
              <a:buAutoNum type="arabicPeriod"/>
            </a:pPr>
            <a:r>
              <a:rPr lang="en-US" sz="1000" dirty="0">
                <a:solidFill>
                  <a:schemeClr val="bg1">
                    <a:lumMod val="50000"/>
                  </a:schemeClr>
                </a:solidFill>
                <a:latin typeface="+mn-lt"/>
              </a:rPr>
              <a:t>Centers for Disease Control and Prevention (CDC). Notes from the Field: New Delhi </a:t>
            </a:r>
            <a:r>
              <a:rPr lang="en-US" sz="1000" dirty="0" err="1">
                <a:solidFill>
                  <a:schemeClr val="bg1">
                    <a:lumMod val="50000"/>
                  </a:schemeClr>
                </a:solidFill>
                <a:latin typeface="+mn-lt"/>
              </a:rPr>
              <a:t>metallo</a:t>
            </a:r>
            <a:r>
              <a:rPr lang="en-US" sz="1000" dirty="0">
                <a:solidFill>
                  <a:schemeClr val="bg1">
                    <a:lumMod val="50000"/>
                  </a:schemeClr>
                </a:solidFill>
                <a:latin typeface="+mn-lt"/>
              </a:rPr>
              <a:t>-</a:t>
            </a:r>
            <a:r>
              <a:rPr lang="el-GR" sz="1000" dirty="0">
                <a:solidFill>
                  <a:schemeClr val="bg1">
                    <a:lumMod val="50000"/>
                  </a:schemeClr>
                </a:solidFill>
                <a:latin typeface="+mn-lt"/>
              </a:rPr>
              <a:t>β-</a:t>
            </a:r>
            <a:r>
              <a:rPr lang="en-US" sz="1000" dirty="0">
                <a:solidFill>
                  <a:schemeClr val="bg1">
                    <a:lumMod val="50000"/>
                  </a:schemeClr>
                </a:solidFill>
                <a:latin typeface="+mn-lt"/>
              </a:rPr>
              <a:t>lactamase-producing Escherichia coli associated with endoscopic retrograde cholangiopancreatography - Illinois, 2013. </a:t>
            </a:r>
            <a:r>
              <a:rPr lang="en-US" sz="1000" i="1" dirty="0">
                <a:solidFill>
                  <a:schemeClr val="bg1">
                    <a:lumMod val="50000"/>
                  </a:schemeClr>
                </a:solidFill>
                <a:latin typeface="+mn-lt"/>
              </a:rPr>
              <a:t>MMWR </a:t>
            </a:r>
            <a:r>
              <a:rPr lang="en-US" sz="1000" i="1" dirty="0" err="1">
                <a:solidFill>
                  <a:schemeClr val="bg1">
                    <a:lumMod val="50000"/>
                  </a:schemeClr>
                </a:solidFill>
                <a:latin typeface="+mn-lt"/>
              </a:rPr>
              <a:t>Morb</a:t>
            </a:r>
            <a:r>
              <a:rPr lang="en-US" sz="1000" i="1" dirty="0">
                <a:solidFill>
                  <a:schemeClr val="bg1">
                    <a:lumMod val="50000"/>
                  </a:schemeClr>
                </a:solidFill>
                <a:latin typeface="+mn-lt"/>
              </a:rPr>
              <a:t> Mortal </a:t>
            </a:r>
            <a:r>
              <a:rPr lang="en-US" sz="1000" i="1" dirty="0" err="1">
                <a:solidFill>
                  <a:schemeClr val="bg1">
                    <a:lumMod val="50000"/>
                  </a:schemeClr>
                </a:solidFill>
                <a:latin typeface="+mn-lt"/>
              </a:rPr>
              <a:t>Wkly</a:t>
            </a:r>
            <a:r>
              <a:rPr lang="en-US" sz="1000" i="1" dirty="0">
                <a:solidFill>
                  <a:schemeClr val="bg1">
                    <a:lumMod val="50000"/>
                  </a:schemeClr>
                </a:solidFill>
                <a:latin typeface="+mn-lt"/>
              </a:rPr>
              <a:t> Rep</a:t>
            </a:r>
            <a:r>
              <a:rPr lang="en-US" sz="1000" dirty="0">
                <a:solidFill>
                  <a:schemeClr val="bg1">
                    <a:lumMod val="50000"/>
                  </a:schemeClr>
                </a:solidFill>
                <a:latin typeface="+mn-lt"/>
              </a:rPr>
              <a:t>. 2014;62(51-52):1051</a:t>
            </a:r>
          </a:p>
          <a:p>
            <a:pPr marL="360045" lvl="0" indent="-228600">
              <a:spcBef>
                <a:spcPts val="0"/>
              </a:spcBef>
              <a:buSzPct val="64285"/>
              <a:buFont typeface="+mj-lt"/>
              <a:buAutoNum type="arabicPeriod"/>
            </a:pPr>
            <a:r>
              <a:rPr lang="en-US" sz="1200" dirty="0" err="1"/>
              <a:t>Pineau</a:t>
            </a:r>
            <a:r>
              <a:rPr lang="en-US" sz="1200" dirty="0"/>
              <a:t>, L., Alfa, M., &amp; Radix, C. (2024). Endoscope sampling and culturing methods. Journal of Hospital Infection, 149, 36–45. https://doi.org/10.1016/j.jhin.2024.03.017 </a:t>
            </a:r>
          </a:p>
          <a:p>
            <a:pPr marL="360045" lvl="0" indent="-228600">
              <a:spcBef>
                <a:spcPts val="0"/>
              </a:spcBef>
              <a:buSzPct val="64285"/>
              <a:buFont typeface="+mj-lt"/>
              <a:buAutoNum type="arabicPeriod"/>
            </a:pPr>
            <a:r>
              <a:rPr lang="en-US" sz="1200" dirty="0"/>
              <a:t>Ribeiro, M. M., Graziano, K. U., Olson, N., </a:t>
            </a:r>
            <a:r>
              <a:rPr lang="en-US" sz="1200" dirty="0" err="1"/>
              <a:t>França</a:t>
            </a:r>
            <a:r>
              <a:rPr lang="en-US" sz="1200" dirty="0"/>
              <a:t>, R., &amp; Alfa, M. J. (2020). The polytetrafluoroethylene (PTFE) channel model of cyclic-buildup biofilm and traditional biofilm: The impact of friction, and detergent on cleaning and subsequent high-level disinfection. Infection Control &amp; Hospital Epidemiology, 41(2), 172–180. https://doi.org/10.1017/ice.2019.306 </a:t>
            </a:r>
          </a:p>
          <a:p>
            <a:pPr marL="360045" lvl="0" indent="-228600">
              <a:spcBef>
                <a:spcPts val="0"/>
              </a:spcBef>
              <a:buSzPct val="64285"/>
              <a:buFont typeface="+mj-lt"/>
              <a:buAutoNum type="arabicPeriod"/>
            </a:pPr>
            <a:r>
              <a:rPr lang="en-US" sz="1200" dirty="0"/>
              <a:t>Shenoy, E. S., Weber, D. J., McMullen, K., Rubin, Z., </a:t>
            </a:r>
            <a:r>
              <a:rPr lang="en-US" sz="1200" dirty="0" err="1"/>
              <a:t>Sampathkumar</a:t>
            </a:r>
            <a:r>
              <a:rPr lang="en-US" sz="1200" dirty="0"/>
              <a:t>, P., </a:t>
            </a:r>
            <a:r>
              <a:rPr lang="en-US" sz="1200" dirty="0" err="1"/>
              <a:t>Schaffzin</a:t>
            </a:r>
            <a:r>
              <a:rPr lang="en-US" sz="1200" dirty="0"/>
              <a:t>, J. K., </a:t>
            </a:r>
            <a:r>
              <a:rPr lang="en-US" sz="1200" dirty="0" err="1"/>
              <a:t>Sickbert</a:t>
            </a:r>
            <a:r>
              <a:rPr lang="en-US" sz="1200" dirty="0"/>
              <a:t>-Bennett, E., Washer, L., </a:t>
            </a:r>
            <a:r>
              <a:rPr lang="en-US" sz="1200" dirty="0" err="1"/>
              <a:t>Yokoe</a:t>
            </a:r>
            <a:r>
              <a:rPr lang="en-US" sz="1200" dirty="0"/>
              <a:t>, D. S., Calderwood, A. H., Chinn, R., Day, M., Garcia-</a:t>
            </a:r>
            <a:r>
              <a:rPr lang="en-US" sz="1200" dirty="0" err="1"/>
              <a:t>Houchins</a:t>
            </a:r>
            <a:r>
              <a:rPr lang="en-US" sz="1200" dirty="0"/>
              <a:t>, S., </a:t>
            </a:r>
            <a:r>
              <a:rPr lang="en-US" sz="1200" dirty="0" err="1"/>
              <a:t>Javaid</a:t>
            </a:r>
            <a:r>
              <a:rPr lang="en-US" sz="1200" dirty="0"/>
              <a:t>, W., </a:t>
            </a:r>
            <a:r>
              <a:rPr lang="en-US" sz="1200" dirty="0" err="1"/>
              <a:t>Klacik</a:t>
            </a:r>
            <a:r>
              <a:rPr lang="en-US" sz="1200" dirty="0"/>
              <a:t>, S., Kyle, E., Murthy, R. K., Wood, A., &amp; </a:t>
            </a:r>
            <a:r>
              <a:rPr lang="en-US" sz="1200" dirty="0" err="1"/>
              <a:t>Rutala</a:t>
            </a:r>
            <a:r>
              <a:rPr lang="en-US" sz="1200" dirty="0"/>
              <a:t>, W. A. (2025). </a:t>
            </a:r>
            <a:r>
              <a:rPr lang="en-US" sz="1200" dirty="0" err="1"/>
              <a:t>Multisociety</a:t>
            </a:r>
            <a:r>
              <a:rPr lang="en-US" sz="1200" dirty="0"/>
              <a:t> guidance for sterilization and high-level disinfection. Infection Control &amp; Hospital Epidemiology, 1–23. https://doi.org/10.1017/ice.2025.41 </a:t>
            </a:r>
          </a:p>
          <a:p>
            <a:pPr marL="360045" lvl="0" indent="-228600">
              <a:spcBef>
                <a:spcPts val="0"/>
              </a:spcBef>
              <a:buSzPct val="64285"/>
              <a:buFont typeface="+mj-lt"/>
              <a:buAutoNum type="arabicPeriod"/>
            </a:pPr>
            <a:r>
              <a:rPr lang="en-US" sz="1200" dirty="0"/>
              <a:t>Society of Gastroenterology Nurses and Associates, Inc. (2023). Standards of infection prevention in reprocessing flexible gastrointestinal endoscopes. https://www.sgna.org </a:t>
            </a:r>
          </a:p>
          <a:p>
            <a:pPr marL="334963" indent="-228600">
              <a:lnSpc>
                <a:spcPct val="100000"/>
              </a:lnSpc>
              <a:spcBef>
                <a:spcPts val="0"/>
              </a:spcBef>
              <a:buSzPct val="100000"/>
              <a:buFont typeface="+mj-lt"/>
              <a:buAutoNum type="arabicPeriod"/>
            </a:pPr>
            <a:endParaRPr lang="en-US" sz="1000" dirty="0">
              <a:solidFill>
                <a:schemeClr val="bg1">
                  <a:lumMod val="50000"/>
                </a:schemeClr>
              </a:solidFill>
              <a:latin typeface="+mn-lt"/>
            </a:endParaRPr>
          </a:p>
          <a:p>
            <a:pPr marL="457200" lvl="0" indent="-325755" algn="l" rtl="0">
              <a:lnSpc>
                <a:spcPct val="90000"/>
              </a:lnSpc>
              <a:spcBef>
                <a:spcPts val="0"/>
              </a:spcBef>
              <a:spcAft>
                <a:spcPts val="0"/>
              </a:spcAft>
              <a:buSzPct val="64285"/>
              <a:buChar char="-"/>
            </a:pPr>
            <a:endParaRPr sz="1500" dirty="0"/>
          </a:p>
          <a:p>
            <a:pPr marL="457200" lvl="0" indent="0" algn="l" rtl="0">
              <a:lnSpc>
                <a:spcPct val="90000"/>
              </a:lnSpc>
              <a:spcBef>
                <a:spcPts val="0"/>
              </a:spcBef>
              <a:spcAft>
                <a:spcPts val="0"/>
              </a:spcAft>
              <a:buNone/>
            </a:pPr>
            <a:endParaRPr dirty="0"/>
          </a:p>
        </p:txBody>
      </p:sp>
      <p:sp>
        <p:nvSpPr>
          <p:cNvPr id="359" name="Google Shape;359;p27"/>
          <p:cNvSpPr txBox="1">
            <a:spLocks noGrp="1"/>
          </p:cNvSpPr>
          <p:nvPr>
            <p:ph type="title"/>
          </p:nvPr>
        </p:nvSpPr>
        <p:spPr>
          <a:xfrm>
            <a:off x="479424" y="212136"/>
            <a:ext cx="11233151" cy="10407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References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g3bd588f7529_0_0"/>
          <p:cNvPicPr preferRelativeResize="0"/>
          <p:nvPr/>
        </p:nvPicPr>
        <p:blipFill>
          <a:blip r:embed="rId3">
            <a:alphaModFix/>
          </a:blip>
          <a:stretch>
            <a:fillRect/>
          </a:stretch>
        </p:blipFill>
        <p:spPr>
          <a:xfrm>
            <a:off x="456963" y="144500"/>
            <a:ext cx="11420475" cy="6438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3c64731f66e_0_29"/>
          <p:cNvSpPr txBox="1">
            <a:spLocks noGrp="1"/>
          </p:cNvSpPr>
          <p:nvPr>
            <p:ph type="subTitle" idx="1"/>
          </p:nvPr>
        </p:nvSpPr>
        <p:spPr>
          <a:xfrm>
            <a:off x="110775" y="109350"/>
            <a:ext cx="6575100" cy="6283200"/>
          </a:xfrm>
          <a:prstGeom prst="rect">
            <a:avLst/>
          </a:prstGeom>
        </p:spPr>
        <p:txBody>
          <a:bodyPr spcFirstLastPara="1" wrap="square" lIns="91425" tIns="45700" rIns="91425" bIns="45700" anchor="t" anchorCtr="0">
            <a:normAutofit/>
          </a:bodyPr>
          <a:lstStyle/>
          <a:p>
            <a:pPr marL="0" lvl="0" indent="0" algn="l" rtl="0">
              <a:lnSpc>
                <a:spcPct val="122857"/>
              </a:lnSpc>
              <a:spcBef>
                <a:spcPts val="0"/>
              </a:spcBef>
              <a:spcAft>
                <a:spcPts val="0"/>
              </a:spcAft>
              <a:buNone/>
            </a:pPr>
            <a:r>
              <a:rPr lang="en-US" sz="2700" i="1">
                <a:solidFill>
                  <a:schemeClr val="dk1"/>
                </a:solidFill>
              </a:rPr>
              <a:t>“Perioperative nurses are the </a:t>
            </a:r>
            <a:r>
              <a:rPr lang="en-US" sz="2700" b="1" i="1">
                <a:solidFill>
                  <a:schemeClr val="dk1"/>
                </a:solidFill>
              </a:rPr>
              <a:t>first and last line of defense</a:t>
            </a:r>
            <a:r>
              <a:rPr lang="en-US" sz="2700" i="1">
                <a:solidFill>
                  <a:schemeClr val="dk1"/>
                </a:solidFill>
              </a:rPr>
              <a:t> for patient safety because </a:t>
            </a:r>
            <a:r>
              <a:rPr lang="en-US" sz="2700" b="1" i="1">
                <a:solidFill>
                  <a:schemeClr val="dk1"/>
                </a:solidFill>
              </a:rPr>
              <a:t>effective pre-cleaning at point-of-use</a:t>
            </a:r>
            <a:r>
              <a:rPr lang="en-US" sz="2700" i="1">
                <a:solidFill>
                  <a:schemeClr val="dk1"/>
                </a:solidFill>
              </a:rPr>
              <a:t> directly determines the success of all downstream processing steps. Immediate removal of gross soil prevents drying and biofilm formation, reduces reprocessing failures, and protects patients from infection before the endoscope ever reaches sterile processing department” </a:t>
            </a:r>
            <a:endParaRPr sz="2700" i="1">
              <a:solidFill>
                <a:schemeClr val="dk1"/>
              </a:solidFill>
            </a:endParaRPr>
          </a:p>
          <a:p>
            <a:pPr marL="0" lvl="0" indent="0" algn="l" rtl="0">
              <a:lnSpc>
                <a:spcPct val="70000"/>
              </a:lnSpc>
              <a:spcBef>
                <a:spcPts val="1000"/>
              </a:spcBef>
              <a:spcAft>
                <a:spcPts val="0"/>
              </a:spcAft>
              <a:buNone/>
            </a:pPr>
            <a:endParaRPr sz="2500" b="1"/>
          </a:p>
        </p:txBody>
      </p:sp>
      <p:sp>
        <p:nvSpPr>
          <p:cNvPr id="90" name="Google Shape;90;g3c64731f66e_0_29"/>
          <p:cNvSpPr txBox="1"/>
          <p:nvPr/>
        </p:nvSpPr>
        <p:spPr>
          <a:xfrm>
            <a:off x="2636925" y="5481525"/>
            <a:ext cx="6575100" cy="1295400"/>
          </a:xfrm>
          <a:prstGeom prst="rect">
            <a:avLst/>
          </a:prstGeom>
          <a:noFill/>
          <a:ln>
            <a:noFill/>
          </a:ln>
        </p:spPr>
        <p:txBody>
          <a:bodyPr spcFirstLastPara="1" wrap="square" lIns="91425" tIns="91425" rIns="91425" bIns="91425" anchor="t" anchorCtr="0">
            <a:spAutoFit/>
          </a:bodyPr>
          <a:lstStyle/>
          <a:p>
            <a:pPr marL="914400" lvl="0" indent="0" algn="r" rtl="0">
              <a:lnSpc>
                <a:spcPct val="90000"/>
              </a:lnSpc>
              <a:spcBef>
                <a:spcPts val="0"/>
              </a:spcBef>
              <a:spcAft>
                <a:spcPts val="0"/>
              </a:spcAft>
              <a:buNone/>
            </a:pPr>
            <a:r>
              <a:rPr lang="en-US" sz="1500">
                <a:solidFill>
                  <a:schemeClr val="accent3"/>
                </a:solidFill>
              </a:rPr>
              <a:t>Jeri Culbertson, DNP, RN, AL-CIP, CIC, LT-CIP, CRCST, CER</a:t>
            </a:r>
            <a:endParaRPr sz="1500">
              <a:solidFill>
                <a:schemeClr val="accent3"/>
              </a:solidFill>
            </a:endParaRPr>
          </a:p>
          <a:p>
            <a:pPr marL="914400" lvl="0" indent="0" algn="r" rtl="0">
              <a:lnSpc>
                <a:spcPct val="90000"/>
              </a:lnSpc>
              <a:spcBef>
                <a:spcPts val="1000"/>
              </a:spcBef>
              <a:spcAft>
                <a:spcPts val="0"/>
              </a:spcAft>
              <a:buNone/>
            </a:pPr>
            <a:r>
              <a:rPr lang="en-US" sz="1500">
                <a:solidFill>
                  <a:schemeClr val="accent3"/>
                </a:solidFill>
              </a:rPr>
              <a:t>Tamara Behm, MSN, RN, AL-CIP, FAPIC, CER, CCSVP, CAIP</a:t>
            </a:r>
            <a:endParaRPr sz="1500">
              <a:solidFill>
                <a:schemeClr val="accent3"/>
              </a:solidFill>
            </a:endParaRPr>
          </a:p>
          <a:p>
            <a:pPr marL="914400" lvl="0" indent="0" algn="r" rtl="0">
              <a:lnSpc>
                <a:spcPct val="90000"/>
              </a:lnSpc>
              <a:spcBef>
                <a:spcPts val="1000"/>
              </a:spcBef>
              <a:spcAft>
                <a:spcPts val="0"/>
              </a:spcAft>
              <a:buNone/>
            </a:pPr>
            <a:r>
              <a:rPr lang="en-US" sz="1500">
                <a:solidFill>
                  <a:schemeClr val="accent3"/>
                </a:solidFill>
              </a:rPr>
              <a:t>Jessica Alicdan, MPH, AL-CIP, CIC</a:t>
            </a:r>
            <a:endParaRPr sz="1500" i="1">
              <a:solidFill>
                <a:schemeClr val="dk1"/>
              </a:solidFill>
            </a:endParaRPr>
          </a:p>
          <a:p>
            <a:pPr marL="0" lvl="0" indent="0" algn="r" rtl="0">
              <a:lnSpc>
                <a:spcPct val="142857"/>
              </a:lnSpc>
              <a:spcBef>
                <a:spcPts val="0"/>
              </a:spcBef>
              <a:spcAft>
                <a:spcPts val="0"/>
              </a:spcAft>
              <a:buNone/>
            </a:pPr>
            <a:endParaRPr sz="1500" i="1">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9"/>
          <p:cNvSpPr txBox="1">
            <a:spLocks noGrp="1"/>
          </p:cNvSpPr>
          <p:nvPr>
            <p:ph type="body" idx="1"/>
          </p:nvPr>
        </p:nvSpPr>
        <p:spPr>
          <a:xfrm>
            <a:off x="479425" y="1389400"/>
            <a:ext cx="5892000" cy="4773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2400">
                <a:solidFill>
                  <a:schemeClr val="dk1"/>
                </a:solidFill>
              </a:rPr>
              <a:t>Why RNs and clinical staff are critical in the process</a:t>
            </a:r>
            <a:endParaRPr sz="2400">
              <a:solidFill>
                <a:schemeClr val="dk1"/>
              </a:solidFill>
            </a:endParaRPr>
          </a:p>
          <a:p>
            <a:pPr marL="457200" lvl="0" indent="-381000" algn="l" rtl="0">
              <a:lnSpc>
                <a:spcPct val="90000"/>
              </a:lnSpc>
              <a:spcBef>
                <a:spcPts val="1000"/>
              </a:spcBef>
              <a:spcAft>
                <a:spcPts val="0"/>
              </a:spcAft>
              <a:buClr>
                <a:schemeClr val="dk1"/>
              </a:buClr>
              <a:buSzPts val="2400"/>
              <a:buChar char="•"/>
            </a:pPr>
            <a:r>
              <a:rPr lang="en-US" sz="2400">
                <a:solidFill>
                  <a:schemeClr val="dk1"/>
                </a:solidFill>
              </a:rPr>
              <a:t>Must be performed immediately after endoscope removal</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Biofilm formation begins within minutes</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endoscope must remain moist (per MIFU)</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Use of simethicone and its risks</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Communicating to reprocessing staff</a:t>
            </a:r>
            <a:endParaRPr sz="2400">
              <a:solidFill>
                <a:schemeClr val="dk1"/>
              </a:solidFill>
            </a:endParaRPr>
          </a:p>
          <a:p>
            <a:pPr marL="457200" lvl="0" indent="-381000" algn="l" rtl="0">
              <a:lnSpc>
                <a:spcPct val="90000"/>
              </a:lnSpc>
              <a:spcBef>
                <a:spcPts val="0"/>
              </a:spcBef>
              <a:spcAft>
                <a:spcPts val="0"/>
              </a:spcAft>
              <a:buClr>
                <a:schemeClr val="dk1"/>
              </a:buClr>
              <a:buSzPts val="2400"/>
              <a:buChar char="•"/>
            </a:pPr>
            <a:r>
              <a:rPr lang="en-US" sz="2400">
                <a:solidFill>
                  <a:schemeClr val="dk1"/>
                </a:solidFill>
              </a:rPr>
              <a:t>Transport in sealed, biohazard marked container</a:t>
            </a:r>
            <a:endParaRPr sz="2400">
              <a:solidFill>
                <a:schemeClr val="dk1"/>
              </a:solidFill>
            </a:endParaRPr>
          </a:p>
          <a:p>
            <a:pPr marL="0" lvl="0" indent="0" algn="l" rtl="0">
              <a:lnSpc>
                <a:spcPct val="90000"/>
              </a:lnSpc>
              <a:spcBef>
                <a:spcPts val="1000"/>
              </a:spcBef>
              <a:spcAft>
                <a:spcPts val="0"/>
              </a:spcAft>
              <a:buClr>
                <a:srgbClr val="7F7F7F"/>
              </a:buClr>
              <a:buSzPts val="2800"/>
              <a:buNone/>
            </a:pPr>
            <a:endParaRPr/>
          </a:p>
        </p:txBody>
      </p:sp>
      <p:sp>
        <p:nvSpPr>
          <p:cNvPr id="96" name="Google Shape;96;p9"/>
          <p:cNvSpPr txBox="1">
            <a:spLocks noGrp="1"/>
          </p:cNvSpPr>
          <p:nvPr>
            <p:ph type="title"/>
          </p:nvPr>
        </p:nvSpPr>
        <p:spPr>
          <a:xfrm>
            <a:off x="479425" y="212125"/>
            <a:ext cx="6644100" cy="770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Point-of-Use Treatment</a:t>
            </a:r>
            <a:endParaRPr/>
          </a:p>
        </p:txBody>
      </p:sp>
      <p:pic>
        <p:nvPicPr>
          <p:cNvPr id="97" name="Google Shape;97;p9"/>
          <p:cNvPicPr preferRelativeResize="0"/>
          <p:nvPr/>
        </p:nvPicPr>
        <p:blipFill>
          <a:blip r:embed="rId3">
            <a:alphaModFix/>
          </a:blip>
          <a:stretch>
            <a:fillRect/>
          </a:stretch>
        </p:blipFill>
        <p:spPr>
          <a:xfrm>
            <a:off x="10806828" y="0"/>
            <a:ext cx="1385172" cy="1500600"/>
          </a:xfrm>
          <a:prstGeom prst="rect">
            <a:avLst/>
          </a:prstGeom>
          <a:noFill/>
          <a:ln>
            <a:noFill/>
          </a:ln>
        </p:spPr>
      </p:pic>
      <p:pic>
        <p:nvPicPr>
          <p:cNvPr id="98" name="Google Shape;98;p9"/>
          <p:cNvPicPr preferRelativeResize="0"/>
          <p:nvPr/>
        </p:nvPicPr>
        <p:blipFill>
          <a:blip r:embed="rId4">
            <a:alphaModFix/>
          </a:blip>
          <a:stretch>
            <a:fillRect/>
          </a:stretch>
        </p:blipFill>
        <p:spPr>
          <a:xfrm>
            <a:off x="7123650" y="1389400"/>
            <a:ext cx="4615175" cy="4580012"/>
          </a:xfrm>
          <a:prstGeom prst="rect">
            <a:avLst/>
          </a:prstGeom>
          <a:noFill/>
          <a:ln>
            <a:noFill/>
          </a:ln>
        </p:spPr>
      </p:pic>
      <p:pic>
        <p:nvPicPr>
          <p:cNvPr id="99" name="Google Shape;99;p9" title="image (22).png"/>
          <p:cNvPicPr preferRelativeResize="0"/>
          <p:nvPr/>
        </p:nvPicPr>
        <p:blipFill>
          <a:blip r:embed="rId5">
            <a:alphaModFix/>
          </a:blip>
          <a:stretch>
            <a:fillRect/>
          </a:stretch>
        </p:blipFill>
        <p:spPr>
          <a:xfrm>
            <a:off x="9977150" y="343488"/>
            <a:ext cx="1058075" cy="813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0"/>
          <p:cNvSpPr txBox="1">
            <a:spLocks noGrp="1"/>
          </p:cNvSpPr>
          <p:nvPr>
            <p:ph type="body" idx="1"/>
          </p:nvPr>
        </p:nvSpPr>
        <p:spPr>
          <a:xfrm>
            <a:off x="479424" y="1389412"/>
            <a:ext cx="10202431" cy="4773881"/>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None/>
            </a:pPr>
            <a:endParaRPr/>
          </a:p>
          <a:p>
            <a:pPr marL="228600" lvl="0" indent="-203200" algn="l" rtl="0">
              <a:lnSpc>
                <a:spcPct val="90000"/>
              </a:lnSpc>
              <a:spcBef>
                <a:spcPts val="0"/>
              </a:spcBef>
              <a:spcAft>
                <a:spcPts val="0"/>
              </a:spcAft>
              <a:buClr>
                <a:schemeClr val="dk1"/>
              </a:buClr>
              <a:buSzPts val="2400"/>
              <a:buChar char="•"/>
            </a:pPr>
            <a:r>
              <a:rPr lang="en-US" sz="2400">
                <a:solidFill>
                  <a:schemeClr val="dk1"/>
                </a:solidFill>
              </a:rPr>
              <a:t>Detects internal damage or fluid invasion</a:t>
            </a:r>
            <a:endParaRPr sz="240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a:solidFill>
                  <a:schemeClr val="dk1"/>
                </a:solidFill>
              </a:rPr>
              <a:t>Manual vs. automated testing</a:t>
            </a:r>
            <a:endParaRPr sz="240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a:solidFill>
                  <a:schemeClr val="dk1"/>
                </a:solidFill>
              </a:rPr>
              <a:t>All scopes must pass before further processing</a:t>
            </a:r>
            <a:endParaRPr sz="2400">
              <a:solidFill>
                <a:schemeClr val="dk1"/>
              </a:solidFill>
            </a:endParaRPr>
          </a:p>
          <a:p>
            <a:pPr marL="228600" lvl="0" indent="-203200" algn="l" rtl="0">
              <a:lnSpc>
                <a:spcPct val="90000"/>
              </a:lnSpc>
              <a:spcBef>
                <a:spcPts val="1000"/>
              </a:spcBef>
              <a:spcAft>
                <a:spcPts val="0"/>
              </a:spcAft>
              <a:buClr>
                <a:schemeClr val="dk1"/>
              </a:buClr>
              <a:buSzPts val="2400"/>
              <a:buChar char="•"/>
            </a:pPr>
            <a:r>
              <a:rPr lang="en-US" sz="2400">
                <a:solidFill>
                  <a:schemeClr val="dk1"/>
                </a:solidFill>
              </a:rPr>
              <a:t>Scope failure = removal from service</a:t>
            </a:r>
            <a:endParaRPr sz="2400">
              <a:solidFill>
                <a:schemeClr val="dk1"/>
              </a:solidFill>
            </a:endParaRPr>
          </a:p>
          <a:p>
            <a:pPr marL="228600" lvl="0" indent="-50800" algn="l" rtl="0">
              <a:lnSpc>
                <a:spcPct val="90000"/>
              </a:lnSpc>
              <a:spcBef>
                <a:spcPts val="1000"/>
              </a:spcBef>
              <a:spcAft>
                <a:spcPts val="0"/>
              </a:spcAft>
              <a:buClr>
                <a:srgbClr val="7F7F7F"/>
              </a:buClr>
              <a:buSzPts val="2800"/>
              <a:buNone/>
            </a:pPr>
            <a:endParaRPr/>
          </a:p>
        </p:txBody>
      </p:sp>
      <p:sp>
        <p:nvSpPr>
          <p:cNvPr id="105" name="Google Shape;105;p10"/>
          <p:cNvSpPr txBox="1">
            <a:spLocks noGrp="1"/>
          </p:cNvSpPr>
          <p:nvPr>
            <p:ph type="title"/>
          </p:nvPr>
        </p:nvSpPr>
        <p:spPr>
          <a:xfrm>
            <a:off x="479424" y="212136"/>
            <a:ext cx="10202431" cy="10407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Leak Testing</a:t>
            </a:r>
            <a:endParaRPr/>
          </a:p>
        </p:txBody>
      </p:sp>
      <p:pic>
        <p:nvPicPr>
          <p:cNvPr id="106" name="Google Shape;106;p10" title="Untitled design (10).png"/>
          <p:cNvPicPr preferRelativeResize="0"/>
          <p:nvPr/>
        </p:nvPicPr>
        <p:blipFill rotWithShape="1">
          <a:blip r:embed="rId3">
            <a:alphaModFix/>
          </a:blip>
          <a:srcRect l="31695" t="38735" r="27226" b="35985"/>
          <a:stretch/>
        </p:blipFill>
        <p:spPr>
          <a:xfrm>
            <a:off x="10766850" y="212125"/>
            <a:ext cx="1221024" cy="9392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1"/>
          <p:cNvSpPr txBox="1">
            <a:spLocks noGrp="1"/>
          </p:cNvSpPr>
          <p:nvPr>
            <p:ph type="body" idx="1"/>
          </p:nvPr>
        </p:nvSpPr>
        <p:spPr>
          <a:xfrm>
            <a:off x="479425" y="1389400"/>
            <a:ext cx="4528500" cy="4773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2200"/>
              <a:t>The Foundation</a:t>
            </a:r>
            <a:endParaRPr sz="2200"/>
          </a:p>
          <a:p>
            <a:pPr marL="457200" lvl="0" indent="-304800" algn="l" rtl="0">
              <a:lnSpc>
                <a:spcPct val="90000"/>
              </a:lnSpc>
              <a:spcBef>
                <a:spcPts val="1000"/>
              </a:spcBef>
              <a:spcAft>
                <a:spcPts val="0"/>
              </a:spcAft>
              <a:buSzPts val="1200"/>
              <a:buChar char="•"/>
            </a:pPr>
            <a:r>
              <a:rPr lang="en-US" sz="2200"/>
              <a:t>Use of brushes</a:t>
            </a:r>
            <a:endParaRPr sz="2200"/>
          </a:p>
          <a:p>
            <a:pPr marL="457200" lvl="0" indent="-304800" algn="l" rtl="0">
              <a:lnSpc>
                <a:spcPct val="90000"/>
              </a:lnSpc>
              <a:spcBef>
                <a:spcPts val="0"/>
              </a:spcBef>
              <a:spcAft>
                <a:spcPts val="0"/>
              </a:spcAft>
              <a:buSzPts val="1200"/>
              <a:buChar char="•"/>
            </a:pPr>
            <a:r>
              <a:rPr lang="en-US" sz="2200"/>
              <a:t>Enzymatic detergent</a:t>
            </a:r>
            <a:endParaRPr sz="2200"/>
          </a:p>
          <a:p>
            <a:pPr marL="457200" lvl="0" indent="-304800" algn="l" rtl="0">
              <a:lnSpc>
                <a:spcPct val="90000"/>
              </a:lnSpc>
              <a:spcBef>
                <a:spcPts val="0"/>
              </a:spcBef>
              <a:spcAft>
                <a:spcPts val="0"/>
              </a:spcAft>
              <a:buSzPts val="1200"/>
              <a:buChar char="•"/>
            </a:pPr>
            <a:r>
              <a:rPr lang="en-US" sz="2200"/>
              <a:t>Remove visible debris, check buttons, valves, channels</a:t>
            </a:r>
            <a:endParaRPr sz="2200"/>
          </a:p>
          <a:p>
            <a:pPr marL="457200" lvl="0" indent="-304800" algn="l" rtl="0">
              <a:lnSpc>
                <a:spcPct val="90000"/>
              </a:lnSpc>
              <a:spcBef>
                <a:spcPts val="0"/>
              </a:spcBef>
              <a:spcAft>
                <a:spcPts val="0"/>
              </a:spcAft>
              <a:buSzPts val="1200"/>
              <a:buChar char="•"/>
            </a:pPr>
            <a:r>
              <a:rPr lang="en-US" sz="2200"/>
              <a:t>Water temperature and dilution accuracy</a:t>
            </a:r>
            <a:endParaRPr sz="2200"/>
          </a:p>
          <a:p>
            <a:pPr marL="457200" lvl="0" indent="-304800" algn="l" rtl="0">
              <a:lnSpc>
                <a:spcPct val="90000"/>
              </a:lnSpc>
              <a:spcBef>
                <a:spcPts val="0"/>
              </a:spcBef>
              <a:spcAft>
                <a:spcPts val="0"/>
              </a:spcAft>
              <a:buSzPts val="1200"/>
              <a:buChar char="•"/>
            </a:pPr>
            <a:r>
              <a:rPr lang="en-US" sz="2200"/>
              <a:t>Multiple steps that cannot be missed</a:t>
            </a:r>
            <a:endParaRPr sz="2200"/>
          </a:p>
          <a:p>
            <a:pPr marL="457200" lvl="0" indent="-304800" algn="l" rtl="0">
              <a:lnSpc>
                <a:spcPct val="90000"/>
              </a:lnSpc>
              <a:spcBef>
                <a:spcPts val="0"/>
              </a:spcBef>
              <a:spcAft>
                <a:spcPts val="0"/>
              </a:spcAft>
              <a:buSzPts val="1200"/>
              <a:buChar char="•"/>
            </a:pPr>
            <a:r>
              <a:rPr lang="en-US" sz="2200"/>
              <a:t>Must align with MIFU</a:t>
            </a:r>
            <a:endParaRPr sz="2200"/>
          </a:p>
          <a:p>
            <a:pPr marL="22860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rgbClr val="7F7F7F"/>
              </a:buClr>
              <a:buSzPts val="2800"/>
              <a:buNone/>
            </a:pPr>
            <a:endParaRPr/>
          </a:p>
        </p:txBody>
      </p:sp>
      <p:sp>
        <p:nvSpPr>
          <p:cNvPr id="112" name="Google Shape;112;p11"/>
          <p:cNvSpPr txBox="1">
            <a:spLocks noGrp="1"/>
          </p:cNvSpPr>
          <p:nvPr>
            <p:ph type="title"/>
          </p:nvPr>
        </p:nvSpPr>
        <p:spPr>
          <a:xfrm>
            <a:off x="479424" y="212136"/>
            <a:ext cx="10202431" cy="10407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3494"/>
              </a:buClr>
              <a:buSzPts val="4400"/>
              <a:buFont typeface="Arial"/>
              <a:buNone/>
            </a:pPr>
            <a:r>
              <a:rPr lang="en-US"/>
              <a:t>Manual Cleaning</a:t>
            </a:r>
            <a:endParaRPr/>
          </a:p>
        </p:txBody>
      </p:sp>
      <p:pic>
        <p:nvPicPr>
          <p:cNvPr id="113" name="Google Shape;113;p11"/>
          <p:cNvPicPr preferRelativeResize="0"/>
          <p:nvPr/>
        </p:nvPicPr>
        <p:blipFill rotWithShape="1">
          <a:blip r:embed="rId3">
            <a:alphaModFix/>
          </a:blip>
          <a:srcRect t="66523"/>
          <a:stretch/>
        </p:blipFill>
        <p:spPr>
          <a:xfrm>
            <a:off x="5205900" y="1252850"/>
            <a:ext cx="6867475" cy="1682050"/>
          </a:xfrm>
          <a:prstGeom prst="rect">
            <a:avLst/>
          </a:prstGeom>
          <a:noFill/>
          <a:ln>
            <a:noFill/>
          </a:ln>
        </p:spPr>
      </p:pic>
      <p:sp>
        <p:nvSpPr>
          <p:cNvPr id="114" name="Google Shape;114;p11"/>
          <p:cNvSpPr txBox="1"/>
          <p:nvPr/>
        </p:nvSpPr>
        <p:spPr>
          <a:xfrm>
            <a:off x="5205900" y="3166600"/>
            <a:ext cx="6348900" cy="2756100"/>
          </a:xfrm>
          <a:prstGeom prst="rect">
            <a:avLst/>
          </a:prstGeom>
          <a:noFill/>
          <a:ln>
            <a:noFill/>
          </a:ln>
        </p:spPr>
        <p:txBody>
          <a:bodyPr spcFirstLastPara="1" wrap="square" lIns="91425" tIns="91425" rIns="91425" bIns="91425" anchor="t" anchorCtr="0">
            <a:spAutoFit/>
          </a:bodyPr>
          <a:lstStyle/>
          <a:p>
            <a:pPr marL="0" lvl="0" indent="0" algn="l" rtl="0">
              <a:lnSpc>
                <a:spcPct val="107000"/>
              </a:lnSpc>
              <a:spcBef>
                <a:spcPts val="0"/>
              </a:spcBef>
              <a:spcAft>
                <a:spcPts val="0"/>
              </a:spcAft>
              <a:buNone/>
            </a:pPr>
            <a:r>
              <a:rPr lang="en-US" sz="1200" b="1">
                <a:solidFill>
                  <a:schemeClr val="dk1"/>
                </a:solidFill>
                <a:latin typeface="Calibri"/>
                <a:ea typeface="Calibri"/>
                <a:cs typeface="Calibri"/>
                <a:sym typeface="Calibri"/>
              </a:rPr>
              <a:t>Per the MIFU:</a:t>
            </a:r>
            <a:endParaRPr sz="1200" b="1">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US" sz="1200">
                <a:solidFill>
                  <a:schemeClr val="dk1"/>
                </a:solidFill>
              </a:rPr>
              <a:t>·</a:t>
            </a:r>
            <a:r>
              <a:rPr lang="en-US" sz="1200">
                <a:solidFill>
                  <a:schemeClr val="dk1"/>
                </a:solidFill>
                <a:latin typeface="Calibri"/>
                <a:ea typeface="Calibri"/>
                <a:cs typeface="Calibri"/>
                <a:sym typeface="Calibri"/>
              </a:rPr>
              <a:t>Requires a nylon-bristled brush sized to the lumen:</a:t>
            </a:r>
            <a:endParaRPr sz="1200">
              <a:solidFill>
                <a:schemeClr val="dk1"/>
              </a:solidFill>
              <a:latin typeface="Calibri"/>
              <a:ea typeface="Calibri"/>
              <a:cs typeface="Calibri"/>
              <a:sym typeface="Calibri"/>
            </a:endParaRPr>
          </a:p>
          <a:p>
            <a:pPr marL="0" lvl="0" indent="0" algn="l" rtl="0">
              <a:lnSpc>
                <a:spcPct val="107000"/>
              </a:lnSpc>
              <a:spcBef>
                <a:spcPts val="0"/>
              </a:spcBef>
              <a:spcAft>
                <a:spcPts val="0"/>
              </a:spcAft>
              <a:buNone/>
            </a:pPr>
            <a:r>
              <a:rPr lang="en-US" sz="1200">
                <a:solidFill>
                  <a:schemeClr val="dk1"/>
                </a:solidFill>
              </a:rPr>
              <a:t>·</a:t>
            </a:r>
            <a:r>
              <a:rPr lang="en-US" sz="1200" b="1">
                <a:solidFill>
                  <a:schemeClr val="dk1"/>
                </a:solidFill>
                <a:latin typeface="Calibri"/>
                <a:ea typeface="Calibri"/>
                <a:cs typeface="Calibri"/>
                <a:sym typeface="Calibri"/>
              </a:rPr>
              <a:t>Main lumen cleaning</a:t>
            </a:r>
            <a:r>
              <a:rPr lang="en-US" sz="1200">
                <a:solidFill>
                  <a:schemeClr val="dk1"/>
                </a:solidFill>
                <a:latin typeface="Calibri"/>
                <a:ea typeface="Calibri"/>
                <a:cs typeface="Calibri"/>
                <a:sym typeface="Calibri"/>
              </a:rPr>
              <a:t>: a brush with a 2-inch (50 mm) bristle area, bristle diameter of 0.236-inch (6 mm), and 14-inch (35cm) length</a:t>
            </a:r>
            <a:endParaRPr sz="1200">
              <a:solidFill>
                <a:schemeClr val="dk1"/>
              </a:solidFill>
              <a:latin typeface="Calibri"/>
              <a:ea typeface="Calibri"/>
              <a:cs typeface="Calibri"/>
              <a:sym typeface="Calibri"/>
            </a:endParaRPr>
          </a:p>
          <a:p>
            <a:pPr marL="0" lvl="0" indent="0" algn="l" rtl="0">
              <a:lnSpc>
                <a:spcPct val="107000"/>
              </a:lnSpc>
              <a:spcBef>
                <a:spcPts val="0"/>
              </a:spcBef>
              <a:spcAft>
                <a:spcPts val="0"/>
              </a:spcAft>
              <a:buNone/>
            </a:pPr>
            <a:r>
              <a:rPr lang="en-US" sz="1200">
                <a:solidFill>
                  <a:schemeClr val="dk1"/>
                </a:solidFill>
              </a:rPr>
              <a:t>·</a:t>
            </a:r>
            <a:r>
              <a:rPr lang="en-US" sz="1200" b="1">
                <a:solidFill>
                  <a:schemeClr val="dk1"/>
                </a:solidFill>
                <a:latin typeface="Calibri"/>
                <a:ea typeface="Calibri"/>
                <a:cs typeface="Calibri"/>
                <a:sym typeface="Calibri"/>
              </a:rPr>
              <a:t>Other lumens (6.0, 5.5, 3.7, extra-large and regular outflow channel)</a:t>
            </a:r>
            <a:r>
              <a:rPr lang="en-US" sz="1200">
                <a:solidFill>
                  <a:schemeClr val="dk1"/>
                </a:solidFill>
                <a:latin typeface="Calibri"/>
                <a:ea typeface="Calibri"/>
                <a:cs typeface="Calibri"/>
                <a:sym typeface="Calibri"/>
              </a:rPr>
              <a:t>: a brush with a 2-inch (50mm), bristle diameter of 0197-inch (5mm), and 14-inch (35cm) length.</a:t>
            </a:r>
            <a:endParaRPr sz="1200">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endParaRPr sz="1200">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US" sz="1200">
                <a:solidFill>
                  <a:schemeClr val="dk1"/>
                </a:solidFill>
                <a:latin typeface="Calibri"/>
                <a:ea typeface="Calibri"/>
                <a:cs typeface="Calibri"/>
                <a:sym typeface="Calibri"/>
              </a:rPr>
              <a:t>Conclusion:  Borescopic assessment was a helpful tool to determine adequate cleaning of the lumen, following the MIFU and using a  larger 7mm brush in addition. </a:t>
            </a:r>
            <a:endParaRPr sz="1200">
              <a:solidFill>
                <a:schemeClr val="dk1"/>
              </a:solidFill>
              <a:latin typeface="Calibri"/>
              <a:ea typeface="Calibri"/>
              <a:cs typeface="Calibri"/>
              <a:sym typeface="Calibri"/>
            </a:endParaRPr>
          </a:p>
          <a:p>
            <a:pPr marL="0" lvl="0" indent="0" algn="l" rtl="0">
              <a:lnSpc>
                <a:spcPct val="107000"/>
              </a:lnSpc>
              <a:spcBef>
                <a:spcPts val="800"/>
              </a:spcBef>
              <a:spcAft>
                <a:spcPts val="800"/>
              </a:spcAft>
              <a:buNone/>
            </a:pPr>
            <a:r>
              <a:rPr lang="en-US" sz="1200" b="1">
                <a:solidFill>
                  <a:schemeClr val="dk1"/>
                </a:solidFill>
                <a:latin typeface="Calibri"/>
                <a:ea typeface="Calibri"/>
                <a:cs typeface="Calibri"/>
                <a:sym typeface="Calibri"/>
              </a:rPr>
              <a:t>Image provided and created by Jessica Alicdan of a lumened instrument commonly used in procedures</a:t>
            </a:r>
            <a:endParaRPr sz="1200">
              <a:solidFill>
                <a:schemeClr val="dk1"/>
              </a:solidFill>
              <a:latin typeface="Calibri"/>
              <a:ea typeface="Calibri"/>
              <a:cs typeface="Calibri"/>
              <a:sym typeface="Calibri"/>
            </a:endParaRPr>
          </a:p>
        </p:txBody>
      </p:sp>
      <p:pic>
        <p:nvPicPr>
          <p:cNvPr id="115" name="Google Shape;115;p11" title="Untitled design (7).png"/>
          <p:cNvPicPr preferRelativeResize="0"/>
          <p:nvPr/>
        </p:nvPicPr>
        <p:blipFill rotWithShape="1">
          <a:blip r:embed="rId4">
            <a:alphaModFix/>
          </a:blip>
          <a:srcRect l="41498" t="42412" r="37410" b="40421"/>
          <a:stretch/>
        </p:blipFill>
        <p:spPr>
          <a:xfrm>
            <a:off x="11046825" y="75575"/>
            <a:ext cx="1065301" cy="108382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17406D"/>
      </a:dk2>
      <a:lt2>
        <a:srgbClr val="DBEFF9"/>
      </a:lt2>
      <a:accent1>
        <a:srgbClr val="00658D"/>
      </a:accent1>
      <a:accent2>
        <a:srgbClr val="006D7B"/>
      </a:accent2>
      <a:accent3>
        <a:srgbClr val="00ACA6"/>
      </a:accent3>
      <a:accent4>
        <a:srgbClr val="5EB978"/>
      </a:accent4>
      <a:accent5>
        <a:srgbClr val="A1CA67"/>
      </a:accent5>
      <a:accent6>
        <a:srgbClr val="0B9B74"/>
      </a:accent6>
      <a:hlink>
        <a:srgbClr val="E2DD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7139</Words>
  <Application>Microsoft Office PowerPoint</Application>
  <PresentationFormat>Widescreen</PresentationFormat>
  <Paragraphs>328</Paragraphs>
  <Slides>40</Slides>
  <Notes>39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Roboto</vt:lpstr>
      <vt:lpstr>Arial</vt:lpstr>
      <vt:lpstr>Calibri</vt:lpstr>
      <vt:lpstr>Verdana</vt:lpstr>
      <vt:lpstr>Office Theme</vt:lpstr>
      <vt:lpstr>PowerPoint Presentation</vt:lpstr>
      <vt:lpstr>Overview</vt:lpstr>
      <vt:lpstr>Outcome Statement</vt:lpstr>
      <vt:lpstr>Objectives</vt:lpstr>
      <vt:lpstr>PowerPoint Presentation</vt:lpstr>
      <vt:lpstr>PowerPoint Presentation</vt:lpstr>
      <vt:lpstr>Point-of-Use Treatment</vt:lpstr>
      <vt:lpstr>Leak Testing</vt:lpstr>
      <vt:lpstr>Manual Cleaning</vt:lpstr>
      <vt:lpstr>Manual Cleaning</vt:lpstr>
      <vt:lpstr>Visual Inspection </vt:lpstr>
      <vt:lpstr>Visual Inspection cont.</vt:lpstr>
      <vt:lpstr>High Level Disinfection or Sterilization</vt:lpstr>
      <vt:lpstr>Drying</vt:lpstr>
      <vt:lpstr>Storage, Transport and Hang Time</vt:lpstr>
      <vt:lpstr>Quality Assurance and Documentation</vt:lpstr>
      <vt:lpstr>Supplemental Tools:  Chemical Verification and Residual soil</vt:lpstr>
      <vt:lpstr>Loaned Endoscopes </vt:lpstr>
      <vt:lpstr>Communication </vt:lpstr>
      <vt:lpstr>Communication </vt:lpstr>
      <vt:lpstr>Discrepancies Across Guidelines and Emerging Evidence</vt:lpstr>
      <vt:lpstr>Conflicting Guidelines</vt:lpstr>
      <vt:lpstr>Emerging Evidence: Alcohol</vt:lpstr>
      <vt:lpstr>Simethicone and Risks</vt:lpstr>
      <vt:lpstr>Emerging Evidence: Simethicone</vt:lpstr>
      <vt:lpstr>Biofilm Formation and Risks</vt:lpstr>
      <vt:lpstr>Human Based Factors and  System-Based Risk</vt:lpstr>
      <vt:lpstr>Human Factors and Training Gaps</vt:lpstr>
      <vt:lpstr>Volume, Time, and Turnover </vt:lpstr>
      <vt:lpstr>Polling Question</vt:lpstr>
      <vt:lpstr>Borescope Demonstration and Interpretation- Inspection of scopes</vt:lpstr>
      <vt:lpstr>Supplemental Tools: Borescopes </vt:lpstr>
      <vt:lpstr>Scope Damage</vt:lpstr>
      <vt:lpstr>Damaged- ENT scope</vt:lpstr>
      <vt:lpstr>Building Your Program- Translating Evidence into Action</vt:lpstr>
      <vt:lpstr>Building Your Institutional Program</vt:lpstr>
      <vt:lpstr>Building Your Institutional Program</vt:lpstr>
      <vt:lpstr>Real World Case Study</vt:lpstr>
      <vt:lpstr>Summary and Takeaways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Heads or Tails of Uncertainties and Inconsistencies in Endoscope Reprocessing</dc:title>
  <dc:creator>Erynn McConnell</dc:creator>
  <cp:lastModifiedBy>Alicdan, Jessica</cp:lastModifiedBy>
  <cp:revision>5</cp:revision>
  <dcterms:created xsi:type="dcterms:W3CDTF">2021-10-11T19:42:43Z</dcterms:created>
  <dcterms:modified xsi:type="dcterms:W3CDTF">2026-02-11T20:07:59Z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0x010100C40093B842C3944CAEC54AB13D18ECD5</vt:lpwstr>
  </property>
  <property fmtid="{D5CDD505-2E9C-101B-9397-08002B2CF9AE}" pid="3" name="MediaServiceImageTags">
    <vt:lpwstr/>
  </property>
</Properties>
</file>