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372" r:id="rId2"/>
    <p:sldId id="309" r:id="rId3"/>
    <p:sldId id="439" r:id="rId4"/>
    <p:sldId id="310" r:id="rId5"/>
    <p:sldId id="312" r:id="rId6"/>
    <p:sldId id="362" r:id="rId7"/>
    <p:sldId id="363" r:id="rId8"/>
    <p:sldId id="364" r:id="rId9"/>
    <p:sldId id="318" r:id="rId10"/>
    <p:sldId id="365" r:id="rId11"/>
    <p:sldId id="347" r:id="rId12"/>
    <p:sldId id="375" r:id="rId13"/>
    <p:sldId id="374" r:id="rId14"/>
    <p:sldId id="349" r:id="rId15"/>
    <p:sldId id="350" r:id="rId16"/>
    <p:sldId id="351" r:id="rId17"/>
    <p:sldId id="353" r:id="rId18"/>
    <p:sldId id="355" r:id="rId19"/>
    <p:sldId id="358" r:id="rId20"/>
    <p:sldId id="428" r:id="rId21"/>
    <p:sldId id="423" r:id="rId22"/>
    <p:sldId id="431" r:id="rId23"/>
    <p:sldId id="438" r:id="rId24"/>
    <p:sldId id="381" r:id="rId25"/>
    <p:sldId id="388" r:id="rId26"/>
    <p:sldId id="389" r:id="rId27"/>
    <p:sldId id="371" r:id="rId28"/>
    <p:sldId id="437" r:id="rId2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4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7E7E"/>
    <a:srgbClr val="2C386C"/>
    <a:srgbClr val="082951"/>
    <a:srgbClr val="768D3E"/>
    <a:srgbClr val="F14F1A"/>
    <a:srgbClr val="779850"/>
    <a:srgbClr val="CCD8E8"/>
    <a:srgbClr val="B6BED2"/>
    <a:srgbClr val="F27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3111" autoAdjust="0"/>
  </p:normalViewPr>
  <p:slideViewPr>
    <p:cSldViewPr snapToGrid="0">
      <p:cViewPr varScale="1">
        <p:scale>
          <a:sx n="73" d="100"/>
          <a:sy n="73" d="100"/>
        </p:scale>
        <p:origin x="226" y="67"/>
      </p:cViewPr>
      <p:guideLst>
        <p:guide pos="64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iencek" userId="1a41bf5f-08b9-4cd5-a421-c0dc9a02219d" providerId="ADAL" clId="{6D872466-3C4A-40DD-97EF-3202CE5F5B9F}"/>
    <pc:docChg chg="undo custSel addSld delSld modSld">
      <pc:chgData name="Mark Wiencek" userId="1a41bf5f-08b9-4cd5-a421-c0dc9a02219d" providerId="ADAL" clId="{6D872466-3C4A-40DD-97EF-3202CE5F5B9F}" dt="2026-04-07T16:53:34.071" v="817"/>
      <pc:docMkLst>
        <pc:docMk/>
      </pc:docMkLst>
      <pc:sldChg chg="delSp modSp mod delAnim modAnim">
        <pc:chgData name="Mark Wiencek" userId="1a41bf5f-08b9-4cd5-a421-c0dc9a02219d" providerId="ADAL" clId="{6D872466-3C4A-40DD-97EF-3202CE5F5B9F}" dt="2026-04-07T16:33:53.501" v="575"/>
        <pc:sldMkLst>
          <pc:docMk/>
          <pc:sldMk cId="3989780042" sldId="309"/>
        </pc:sldMkLst>
        <pc:spChg chg="mod">
          <ac:chgData name="Mark Wiencek" userId="1a41bf5f-08b9-4cd5-a421-c0dc9a02219d" providerId="ADAL" clId="{6D872466-3C4A-40DD-97EF-3202CE5F5B9F}" dt="2026-04-06T14:38:41.133" v="179" actId="403"/>
          <ac:spMkLst>
            <pc:docMk/>
            <pc:sldMk cId="3989780042" sldId="309"/>
            <ac:spMk id="6" creationId="{FF3A4F11-401D-4D9D-A768-873D683C4103}"/>
          </ac:spMkLst>
        </pc:spChg>
        <pc:spChg chg="mod">
          <ac:chgData name="Mark Wiencek" userId="1a41bf5f-08b9-4cd5-a421-c0dc9a02219d" providerId="ADAL" clId="{6D872466-3C4A-40DD-97EF-3202CE5F5B9F}" dt="2026-04-06T14:48:17.838" v="574" actId="14100"/>
          <ac:spMkLst>
            <pc:docMk/>
            <pc:sldMk cId="3989780042" sldId="309"/>
            <ac:spMk id="7" creationId="{59D43EB4-4185-49B4-971F-C404A6CBD3AF}"/>
          </ac:spMkLst>
        </pc:spChg>
        <pc:grpChg chg="del">
          <ac:chgData name="Mark Wiencek" userId="1a41bf5f-08b9-4cd5-a421-c0dc9a02219d" providerId="ADAL" clId="{6D872466-3C4A-40DD-97EF-3202CE5F5B9F}" dt="2026-04-06T14:38:47.681" v="183" actId="478"/>
          <ac:grpSpMkLst>
            <pc:docMk/>
            <pc:sldMk cId="3989780042" sldId="309"/>
            <ac:grpSpMk id="2" creationId="{7AF461F0-E811-4629-9B85-C39BD1146AE3}"/>
          </ac:grpSpMkLst>
        </pc:grpChg>
        <pc:grpChg chg="del">
          <ac:chgData name="Mark Wiencek" userId="1a41bf5f-08b9-4cd5-a421-c0dc9a02219d" providerId="ADAL" clId="{6D872466-3C4A-40DD-97EF-3202CE5F5B9F}" dt="2026-04-06T14:38:47.681" v="183" actId="478"/>
          <ac:grpSpMkLst>
            <pc:docMk/>
            <pc:sldMk cId="3989780042" sldId="309"/>
            <ac:grpSpMk id="5" creationId="{040D9C50-F22E-4348-82C5-F942CE41D1F2}"/>
          </ac:grpSpMkLst>
        </pc:grpChg>
        <pc:grpChg chg="del">
          <ac:chgData name="Mark Wiencek" userId="1a41bf5f-08b9-4cd5-a421-c0dc9a02219d" providerId="ADAL" clId="{6D872466-3C4A-40DD-97EF-3202CE5F5B9F}" dt="2026-04-06T14:38:47.681" v="183" actId="478"/>
          <ac:grpSpMkLst>
            <pc:docMk/>
            <pc:sldMk cId="3989780042" sldId="309"/>
            <ac:grpSpMk id="8" creationId="{3CC3B7FD-24AF-4505-B981-CB9BCA86865D}"/>
          </ac:grpSpMkLst>
        </pc:grpChg>
        <pc:grpChg chg="del">
          <ac:chgData name="Mark Wiencek" userId="1a41bf5f-08b9-4cd5-a421-c0dc9a02219d" providerId="ADAL" clId="{6D872466-3C4A-40DD-97EF-3202CE5F5B9F}" dt="2026-04-06T14:38:46.322" v="182" actId="478"/>
          <ac:grpSpMkLst>
            <pc:docMk/>
            <pc:sldMk cId="3989780042" sldId="309"/>
            <ac:grpSpMk id="19" creationId="{BF0AD1D5-5F4F-46E1-90E4-7C26C68E6584}"/>
          </ac:grpSpMkLst>
        </pc:grpChg>
        <pc:picChg chg="del">
          <ac:chgData name="Mark Wiencek" userId="1a41bf5f-08b9-4cd5-a421-c0dc9a02219d" providerId="ADAL" clId="{6D872466-3C4A-40DD-97EF-3202CE5F5B9F}" dt="2026-04-06T14:38:45.322" v="181" actId="478"/>
          <ac:picMkLst>
            <pc:docMk/>
            <pc:sldMk cId="3989780042" sldId="309"/>
            <ac:picMk id="10" creationId="{C25072A8-5B9B-4845-D4CF-E5526683AB75}"/>
          </ac:picMkLst>
        </pc:picChg>
        <pc:picChg chg="del">
          <ac:chgData name="Mark Wiencek" userId="1a41bf5f-08b9-4cd5-a421-c0dc9a02219d" providerId="ADAL" clId="{6D872466-3C4A-40DD-97EF-3202CE5F5B9F}" dt="2026-04-06T14:38:44.284" v="180" actId="478"/>
          <ac:picMkLst>
            <pc:docMk/>
            <pc:sldMk cId="3989780042" sldId="309"/>
            <ac:picMk id="16" creationId="{1C515074-0EB4-4621-BC48-29DDE34ABDA4}"/>
          </ac:picMkLst>
        </pc:picChg>
        <pc:picChg chg="del">
          <ac:chgData name="Mark Wiencek" userId="1a41bf5f-08b9-4cd5-a421-c0dc9a02219d" providerId="ADAL" clId="{6D872466-3C4A-40DD-97EF-3202CE5F5B9F}" dt="2026-04-06T14:38:48.800" v="184" actId="478"/>
          <ac:picMkLst>
            <pc:docMk/>
            <pc:sldMk cId="3989780042" sldId="309"/>
            <ac:picMk id="21" creationId="{5491E69F-86F6-4D94-9B43-EE9C79B6EE17}"/>
          </ac:picMkLst>
        </pc:picChg>
      </pc:sldChg>
      <pc:sldChg chg="addSp modSp mod modAnim">
        <pc:chgData name="Mark Wiencek" userId="1a41bf5f-08b9-4cd5-a421-c0dc9a02219d" providerId="ADAL" clId="{6D872466-3C4A-40DD-97EF-3202CE5F5B9F}" dt="2026-04-07T16:41:00.783" v="721"/>
        <pc:sldMkLst>
          <pc:docMk/>
          <pc:sldMk cId="2710135915" sldId="318"/>
        </pc:sldMkLst>
        <pc:spChg chg="add mod">
          <ac:chgData name="Mark Wiencek" userId="1a41bf5f-08b9-4cd5-a421-c0dc9a02219d" providerId="ADAL" clId="{6D872466-3C4A-40DD-97EF-3202CE5F5B9F}" dt="2026-04-07T16:40:27.466" v="714" actId="1076"/>
          <ac:spMkLst>
            <pc:docMk/>
            <pc:sldMk cId="2710135915" sldId="318"/>
            <ac:spMk id="9" creationId="{FD9F56E9-8F87-1227-06A7-4847A4998E0C}"/>
          </ac:spMkLst>
        </pc:spChg>
        <pc:spChg chg="add mod">
          <ac:chgData name="Mark Wiencek" userId="1a41bf5f-08b9-4cd5-a421-c0dc9a02219d" providerId="ADAL" clId="{6D872466-3C4A-40DD-97EF-3202CE5F5B9F}" dt="2026-04-07T16:40:33.931" v="715" actId="1076"/>
          <ac:spMkLst>
            <pc:docMk/>
            <pc:sldMk cId="2710135915" sldId="318"/>
            <ac:spMk id="10" creationId="{E85E74F9-7E90-9EDC-32C1-4D3841176383}"/>
          </ac:spMkLst>
        </pc:spChg>
      </pc:sldChg>
      <pc:sldChg chg="modSp">
        <pc:chgData name="Mark Wiencek" userId="1a41bf5f-08b9-4cd5-a421-c0dc9a02219d" providerId="ADAL" clId="{6D872466-3C4A-40DD-97EF-3202CE5F5B9F}" dt="2026-04-06T13:06:22.110" v="0" actId="1076"/>
        <pc:sldMkLst>
          <pc:docMk/>
          <pc:sldMk cId="3150416405" sldId="347"/>
        </pc:sldMkLst>
        <pc:spChg chg="mod">
          <ac:chgData name="Mark Wiencek" userId="1a41bf5f-08b9-4cd5-a421-c0dc9a02219d" providerId="ADAL" clId="{6D872466-3C4A-40DD-97EF-3202CE5F5B9F}" dt="2026-04-06T13:06:22.110" v="0" actId="1076"/>
          <ac:spMkLst>
            <pc:docMk/>
            <pc:sldMk cId="3150416405" sldId="347"/>
            <ac:spMk id="4" creationId="{BB0B4337-8032-4BE6-AF3C-3C3BAE076EBF}"/>
          </ac:spMkLst>
        </pc:sp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2" creationId="{91862272-F228-FECB-E7DF-05A9D385DA24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6" creationId="{E7B9B3A2-2001-4400-822C-8CF6A71F94C7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7" creationId="{34539E6C-1521-4C34-B0CA-494B093A014B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8" creationId="{E34A5A50-8038-F6E0-98F7-90826AD031DF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10" creationId="{D471E085-4AB1-45C1-8AF1-0FFF032226B1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11" creationId="{744C461C-248D-4C8E-AD2B-4BB97B9D634C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12" creationId="{5E6BEF11-35AB-44E8-AAFA-1F64287E8D1A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14" creationId="{4E7F0854-F7B0-4B97-992A-D30FBEF2D014}"/>
          </ac:picMkLst>
        </pc:picChg>
        <pc:picChg chg="mod">
          <ac:chgData name="Mark Wiencek" userId="1a41bf5f-08b9-4cd5-a421-c0dc9a02219d" providerId="ADAL" clId="{6D872466-3C4A-40DD-97EF-3202CE5F5B9F}" dt="2026-04-06T13:06:22.110" v="0" actId="1076"/>
          <ac:picMkLst>
            <pc:docMk/>
            <pc:sldMk cId="3150416405" sldId="347"/>
            <ac:picMk id="15" creationId="{2D00E7A5-0569-43EC-9BA5-418033E3EE1D}"/>
          </ac:picMkLst>
        </pc:picChg>
      </pc:sldChg>
      <pc:sldChg chg="modSp mod setFolMasterAnim modAnim">
        <pc:chgData name="Mark Wiencek" userId="1a41bf5f-08b9-4cd5-a421-c0dc9a02219d" providerId="ADAL" clId="{6D872466-3C4A-40DD-97EF-3202CE5F5B9F}" dt="2026-04-07T16:45:44.184" v="741" actId="1076"/>
        <pc:sldMkLst>
          <pc:docMk/>
          <pc:sldMk cId="3567036999" sldId="350"/>
        </pc:sldMkLst>
        <pc:spChg chg="mod">
          <ac:chgData name="Mark Wiencek" userId="1a41bf5f-08b9-4cd5-a421-c0dc9a02219d" providerId="ADAL" clId="{6D872466-3C4A-40DD-97EF-3202CE5F5B9F}" dt="2026-04-07T16:45:41.017" v="740" actId="1076"/>
          <ac:spMkLst>
            <pc:docMk/>
            <pc:sldMk cId="3567036999" sldId="350"/>
            <ac:spMk id="4" creationId="{BB0B4337-8032-4BE6-AF3C-3C3BAE076EBF}"/>
          </ac:spMkLst>
        </pc:spChg>
        <pc:spChg chg="mod">
          <ac:chgData name="Mark Wiencek" userId="1a41bf5f-08b9-4cd5-a421-c0dc9a02219d" providerId="ADAL" clId="{6D872466-3C4A-40DD-97EF-3202CE5F5B9F}" dt="2026-04-07T16:45:25.075" v="737" actId="1076"/>
          <ac:spMkLst>
            <pc:docMk/>
            <pc:sldMk cId="3567036999" sldId="350"/>
            <ac:spMk id="8" creationId="{B2CC47BB-A23E-4444-837B-1E71DE6944DA}"/>
          </ac:spMkLst>
        </pc:spChg>
        <pc:picChg chg="mod">
          <ac:chgData name="Mark Wiencek" userId="1a41bf5f-08b9-4cd5-a421-c0dc9a02219d" providerId="ADAL" clId="{6D872466-3C4A-40DD-97EF-3202CE5F5B9F}" dt="2026-04-07T16:45:44.184" v="741" actId="1076"/>
          <ac:picMkLst>
            <pc:docMk/>
            <pc:sldMk cId="3567036999" sldId="350"/>
            <ac:picMk id="7" creationId="{E488A182-B289-4537-88A7-90B84EFFCBDB}"/>
          </ac:picMkLst>
        </pc:picChg>
        <pc:picChg chg="mod">
          <ac:chgData name="Mark Wiencek" userId="1a41bf5f-08b9-4cd5-a421-c0dc9a02219d" providerId="ADAL" clId="{6D872466-3C4A-40DD-97EF-3202CE5F5B9F}" dt="2026-04-07T16:45:33.562" v="738" actId="1076"/>
          <ac:picMkLst>
            <pc:docMk/>
            <pc:sldMk cId="3567036999" sldId="350"/>
            <ac:picMk id="40" creationId="{4980E0BC-59D5-464B-AC04-014385635E0E}"/>
          </ac:picMkLst>
        </pc:picChg>
      </pc:sldChg>
      <pc:sldChg chg="modAnim">
        <pc:chgData name="Mark Wiencek" userId="1a41bf5f-08b9-4cd5-a421-c0dc9a02219d" providerId="ADAL" clId="{6D872466-3C4A-40DD-97EF-3202CE5F5B9F}" dt="2026-04-07T16:46:57.612" v="742"/>
        <pc:sldMkLst>
          <pc:docMk/>
          <pc:sldMk cId="1655861223" sldId="353"/>
        </pc:sldMkLst>
      </pc:sldChg>
      <pc:sldChg chg="modSp mod">
        <pc:chgData name="Mark Wiencek" userId="1a41bf5f-08b9-4cd5-a421-c0dc9a02219d" providerId="ADAL" clId="{6D872466-3C4A-40DD-97EF-3202CE5F5B9F}" dt="2026-04-06T13:09:08.991" v="11" actId="1076"/>
        <pc:sldMkLst>
          <pc:docMk/>
          <pc:sldMk cId="3356011831" sldId="358"/>
        </pc:sldMkLst>
        <pc:spChg chg="mod">
          <ac:chgData name="Mark Wiencek" userId="1a41bf5f-08b9-4cd5-a421-c0dc9a02219d" providerId="ADAL" clId="{6D872466-3C4A-40DD-97EF-3202CE5F5B9F}" dt="2026-04-06T13:09:08.991" v="11" actId="1076"/>
          <ac:spMkLst>
            <pc:docMk/>
            <pc:sldMk cId="3356011831" sldId="358"/>
            <ac:spMk id="8" creationId="{CB3E15E5-2558-49FB-918A-1A5093917193}"/>
          </ac:spMkLst>
        </pc:spChg>
        <pc:grpChg chg="mod">
          <ac:chgData name="Mark Wiencek" userId="1a41bf5f-08b9-4cd5-a421-c0dc9a02219d" providerId="ADAL" clId="{6D872466-3C4A-40DD-97EF-3202CE5F5B9F}" dt="2026-04-06T13:09:08.991" v="11" actId="1076"/>
          <ac:grpSpMkLst>
            <pc:docMk/>
            <pc:sldMk cId="3356011831" sldId="358"/>
            <ac:grpSpMk id="5" creationId="{E05DAB7E-98AE-43B6-872D-099AEE369F71}"/>
          </ac:grpSpMkLst>
        </pc:grpChg>
        <pc:grpChg chg="mod">
          <ac:chgData name="Mark Wiencek" userId="1a41bf5f-08b9-4cd5-a421-c0dc9a02219d" providerId="ADAL" clId="{6D872466-3C4A-40DD-97EF-3202CE5F5B9F}" dt="2026-04-06T13:09:08.991" v="11" actId="1076"/>
          <ac:grpSpMkLst>
            <pc:docMk/>
            <pc:sldMk cId="3356011831" sldId="358"/>
            <ac:grpSpMk id="28" creationId="{855AFA17-EF16-4815-A3F0-590FBAC96F9C}"/>
          </ac:grpSpMkLst>
        </pc:grpChg>
        <pc:picChg chg="mod">
          <ac:chgData name="Mark Wiencek" userId="1a41bf5f-08b9-4cd5-a421-c0dc9a02219d" providerId="ADAL" clId="{6D872466-3C4A-40DD-97EF-3202CE5F5B9F}" dt="2026-04-06T13:09:08.991" v="11" actId="1076"/>
          <ac:picMkLst>
            <pc:docMk/>
            <pc:sldMk cId="3356011831" sldId="358"/>
            <ac:picMk id="32" creationId="{35760176-B615-46EB-9CB6-D3298F076AE9}"/>
          </ac:picMkLst>
        </pc:picChg>
      </pc:sldChg>
      <pc:sldChg chg="modSp">
        <pc:chgData name="Mark Wiencek" userId="1a41bf5f-08b9-4cd5-a421-c0dc9a02219d" providerId="ADAL" clId="{6D872466-3C4A-40DD-97EF-3202CE5F5B9F}" dt="2026-04-07T16:36:20.606" v="635" actId="20577"/>
        <pc:sldMkLst>
          <pc:docMk/>
          <pc:sldMk cId="1466851821" sldId="362"/>
        </pc:sldMkLst>
        <pc:spChg chg="mod">
          <ac:chgData name="Mark Wiencek" userId="1a41bf5f-08b9-4cd5-a421-c0dc9a02219d" providerId="ADAL" clId="{6D872466-3C4A-40DD-97EF-3202CE5F5B9F}" dt="2026-04-07T16:36:20.606" v="635" actId="20577"/>
          <ac:spMkLst>
            <pc:docMk/>
            <pc:sldMk cId="1466851821" sldId="362"/>
            <ac:spMk id="3" creationId="{CC2C63B5-30C7-482F-B648-5FC6EE3322B6}"/>
          </ac:spMkLst>
        </pc:spChg>
      </pc:sldChg>
      <pc:sldChg chg="modSp mod">
        <pc:chgData name="Mark Wiencek" userId="1a41bf5f-08b9-4cd5-a421-c0dc9a02219d" providerId="ADAL" clId="{6D872466-3C4A-40DD-97EF-3202CE5F5B9F}" dt="2026-04-06T13:08:27.867" v="8" actId="1076"/>
        <pc:sldMkLst>
          <pc:docMk/>
          <pc:sldMk cId="3438987931" sldId="364"/>
        </pc:sldMkLst>
        <pc:spChg chg="mod">
          <ac:chgData name="Mark Wiencek" userId="1a41bf5f-08b9-4cd5-a421-c0dc9a02219d" providerId="ADAL" clId="{6D872466-3C4A-40DD-97EF-3202CE5F5B9F}" dt="2026-04-06T13:08:27.867" v="8" actId="1076"/>
          <ac:spMkLst>
            <pc:docMk/>
            <pc:sldMk cId="3438987931" sldId="364"/>
            <ac:spMk id="3" creationId="{CC2C63B5-30C7-482F-B648-5FC6EE3322B6}"/>
          </ac:spMkLst>
        </pc:spChg>
        <pc:grpChg chg="mod">
          <ac:chgData name="Mark Wiencek" userId="1a41bf5f-08b9-4cd5-a421-c0dc9a02219d" providerId="ADAL" clId="{6D872466-3C4A-40DD-97EF-3202CE5F5B9F}" dt="2026-04-06T13:08:27.867" v="8" actId="1076"/>
          <ac:grpSpMkLst>
            <pc:docMk/>
            <pc:sldMk cId="3438987931" sldId="364"/>
            <ac:grpSpMk id="26" creationId="{C71C7697-EA9C-7075-EA7B-D7CAC5C21151}"/>
          </ac:grpSpMkLst>
        </pc:grpChg>
        <pc:picChg chg="mod">
          <ac:chgData name="Mark Wiencek" userId="1a41bf5f-08b9-4cd5-a421-c0dc9a02219d" providerId="ADAL" clId="{6D872466-3C4A-40DD-97EF-3202CE5F5B9F}" dt="2026-04-06T13:08:27.867" v="8" actId="1076"/>
          <ac:picMkLst>
            <pc:docMk/>
            <pc:sldMk cId="3438987931" sldId="364"/>
            <ac:picMk id="10" creationId="{DC6E5C69-030A-CFB0-2A55-754EBFAAEDC8}"/>
          </ac:picMkLst>
        </pc:picChg>
        <pc:picChg chg="mod">
          <ac:chgData name="Mark Wiencek" userId="1a41bf5f-08b9-4cd5-a421-c0dc9a02219d" providerId="ADAL" clId="{6D872466-3C4A-40DD-97EF-3202CE5F5B9F}" dt="2026-04-06T13:08:27.867" v="8" actId="1076"/>
          <ac:picMkLst>
            <pc:docMk/>
            <pc:sldMk cId="3438987931" sldId="364"/>
            <ac:picMk id="18" creationId="{9F5B650A-B876-EB48-ABC3-C1F96BA680E7}"/>
          </ac:picMkLst>
        </pc:picChg>
        <pc:picChg chg="mod">
          <ac:chgData name="Mark Wiencek" userId="1a41bf5f-08b9-4cd5-a421-c0dc9a02219d" providerId="ADAL" clId="{6D872466-3C4A-40DD-97EF-3202CE5F5B9F}" dt="2026-04-06T13:08:27.867" v="8" actId="1076"/>
          <ac:picMkLst>
            <pc:docMk/>
            <pc:sldMk cId="3438987931" sldId="364"/>
            <ac:picMk id="28" creationId="{45FEE159-982B-1C11-A0A6-B062703EBA10}"/>
          </ac:picMkLst>
        </pc:picChg>
      </pc:sldChg>
      <pc:sldChg chg="modAnim">
        <pc:chgData name="Mark Wiencek" userId="1a41bf5f-08b9-4cd5-a421-c0dc9a02219d" providerId="ADAL" clId="{6D872466-3C4A-40DD-97EF-3202CE5F5B9F}" dt="2026-04-07T16:42:37.243" v="725"/>
        <pc:sldMkLst>
          <pc:docMk/>
          <pc:sldMk cId="2435701221" sldId="365"/>
        </pc:sldMkLst>
      </pc:sldChg>
      <pc:sldChg chg="modSp mod">
        <pc:chgData name="Mark Wiencek" userId="1a41bf5f-08b9-4cd5-a421-c0dc9a02219d" providerId="ADAL" clId="{6D872466-3C4A-40DD-97EF-3202CE5F5B9F}" dt="2026-04-06T14:14:03.926" v="143" actId="27918"/>
        <pc:sldMkLst>
          <pc:docMk/>
          <pc:sldMk cId="2150084704" sldId="371"/>
        </pc:sldMkLst>
        <pc:graphicFrameChg chg="mod">
          <ac:chgData name="Mark Wiencek" userId="1a41bf5f-08b9-4cd5-a421-c0dc9a02219d" providerId="ADAL" clId="{6D872466-3C4A-40DD-97EF-3202CE5F5B9F}" dt="2026-04-06T14:14:03.167" v="134" actId="1076"/>
          <ac:graphicFrameMkLst>
            <pc:docMk/>
            <pc:sldMk cId="2150084704" sldId="371"/>
            <ac:graphicFrameMk id="4" creationId="{21DCEF88-C02E-D774-E6C3-54B134030DBE}"/>
          </ac:graphicFrameMkLst>
        </pc:graphicFrameChg>
      </pc:sldChg>
      <pc:sldChg chg="addSp delSp modSp mod delAnim modAnim">
        <pc:chgData name="Mark Wiencek" userId="1a41bf5f-08b9-4cd5-a421-c0dc9a02219d" providerId="ADAL" clId="{6D872466-3C4A-40DD-97EF-3202CE5F5B9F}" dt="2026-04-07T16:53:23.957" v="816"/>
        <pc:sldMkLst>
          <pc:docMk/>
          <pc:sldMk cId="3660897258" sldId="381"/>
        </pc:sldMkLst>
        <pc:spChg chg="mod">
          <ac:chgData name="Mark Wiencek" userId="1a41bf5f-08b9-4cd5-a421-c0dc9a02219d" providerId="ADAL" clId="{6D872466-3C4A-40DD-97EF-3202CE5F5B9F}" dt="2026-04-06T14:09:05.220" v="35" actId="1076"/>
          <ac:spMkLst>
            <pc:docMk/>
            <pc:sldMk cId="3660897258" sldId="381"/>
            <ac:spMk id="3" creationId="{2A14DAC6-C594-F6BD-A0BF-FB74F4D26D47}"/>
          </ac:spMkLst>
        </pc:spChg>
        <pc:spChg chg="mod">
          <ac:chgData name="Mark Wiencek" userId="1a41bf5f-08b9-4cd5-a421-c0dc9a02219d" providerId="ADAL" clId="{6D872466-3C4A-40DD-97EF-3202CE5F5B9F}" dt="2026-04-06T13:20:41.430" v="20" actId="1076"/>
          <ac:spMkLst>
            <pc:docMk/>
            <pc:sldMk cId="3660897258" sldId="381"/>
            <ac:spMk id="4" creationId="{27BAAF6F-FE5C-A412-30DE-0EC741A0404B}"/>
          </ac:spMkLst>
        </pc:spChg>
        <pc:spChg chg="add mod">
          <ac:chgData name="Mark Wiencek" userId="1a41bf5f-08b9-4cd5-a421-c0dc9a02219d" providerId="ADAL" clId="{6D872466-3C4A-40DD-97EF-3202CE5F5B9F}" dt="2026-04-07T16:53:12.578" v="814" actId="207"/>
          <ac:spMkLst>
            <pc:docMk/>
            <pc:sldMk cId="3660897258" sldId="381"/>
            <ac:spMk id="6" creationId="{CEA53411-79F1-0BF9-FED9-848E33C1D6FB}"/>
          </ac:spMkLst>
        </pc:spChg>
        <pc:grpChg chg="add mod">
          <ac:chgData name="Mark Wiencek" userId="1a41bf5f-08b9-4cd5-a421-c0dc9a02219d" providerId="ADAL" clId="{6D872466-3C4A-40DD-97EF-3202CE5F5B9F}" dt="2026-04-07T16:52:52.873" v="811" actId="164"/>
          <ac:grpSpMkLst>
            <pc:docMk/>
            <pc:sldMk cId="3660897258" sldId="381"/>
            <ac:grpSpMk id="8" creationId="{FE4E7CAA-C6D6-7A51-8E57-B72E98DF75DC}"/>
          </ac:grpSpMkLst>
        </pc:grpChg>
        <pc:picChg chg="add mod">
          <ac:chgData name="Mark Wiencek" userId="1a41bf5f-08b9-4cd5-a421-c0dc9a02219d" providerId="ADAL" clId="{6D872466-3C4A-40DD-97EF-3202CE5F5B9F}" dt="2026-04-06T13:20:45.563" v="21" actId="1076"/>
          <ac:picMkLst>
            <pc:docMk/>
            <pc:sldMk cId="3660897258" sldId="381"/>
            <ac:picMk id="5" creationId="{099C1A40-9D7A-138A-F34B-E49C7A4A2E63}"/>
          </ac:picMkLst>
        </pc:picChg>
        <pc:picChg chg="add del mod">
          <ac:chgData name="Mark Wiencek" userId="1a41bf5f-08b9-4cd5-a421-c0dc9a02219d" providerId="ADAL" clId="{6D872466-3C4A-40DD-97EF-3202CE5F5B9F}" dt="2026-04-06T14:08:31.748" v="25" actId="478"/>
          <ac:picMkLst>
            <pc:docMk/>
            <pc:sldMk cId="3660897258" sldId="381"/>
            <ac:picMk id="6" creationId="{39639B62-ECF4-41BF-F085-2146CF9701CE}"/>
          </ac:picMkLst>
        </pc:picChg>
        <pc:picChg chg="add mod">
          <ac:chgData name="Mark Wiencek" userId="1a41bf5f-08b9-4cd5-a421-c0dc9a02219d" providerId="ADAL" clId="{6D872466-3C4A-40DD-97EF-3202CE5F5B9F}" dt="2026-04-07T16:52:52.873" v="811" actId="164"/>
          <ac:picMkLst>
            <pc:docMk/>
            <pc:sldMk cId="3660897258" sldId="381"/>
            <ac:picMk id="7" creationId="{080CCA8E-9E81-98AD-F7BC-D6F7C70728F5}"/>
          </ac:picMkLst>
        </pc:picChg>
        <pc:picChg chg="del mod">
          <ac:chgData name="Mark Wiencek" userId="1a41bf5f-08b9-4cd5-a421-c0dc9a02219d" providerId="ADAL" clId="{6D872466-3C4A-40DD-97EF-3202CE5F5B9F}" dt="2026-04-06T13:23:37.882" v="22" actId="478"/>
          <ac:picMkLst>
            <pc:docMk/>
            <pc:sldMk cId="3660897258" sldId="381"/>
            <ac:picMk id="14" creationId="{E51AA4A0-9461-92C0-2565-B9786D25ACC7}"/>
          </ac:picMkLst>
        </pc:picChg>
        <pc:picChg chg="del">
          <ac:chgData name="Mark Wiencek" userId="1a41bf5f-08b9-4cd5-a421-c0dc9a02219d" providerId="ADAL" clId="{6D872466-3C4A-40DD-97EF-3202CE5F5B9F}" dt="2026-04-06T13:17:56.865" v="14" actId="478"/>
          <ac:picMkLst>
            <pc:docMk/>
            <pc:sldMk cId="3660897258" sldId="381"/>
            <ac:picMk id="15" creationId="{31A3CD71-5782-A7A9-728F-7D8053F2472C}"/>
          </ac:picMkLst>
        </pc:picChg>
      </pc:sldChg>
      <pc:sldChg chg="addSp delSp modSp mod delAnim modAnim">
        <pc:chgData name="Mark Wiencek" userId="1a41bf5f-08b9-4cd5-a421-c0dc9a02219d" providerId="ADAL" clId="{6D872466-3C4A-40DD-97EF-3202CE5F5B9F}" dt="2026-04-07T16:53:34.071" v="817"/>
        <pc:sldMkLst>
          <pc:docMk/>
          <pc:sldMk cId="3572515128" sldId="388"/>
        </pc:sldMkLst>
        <pc:picChg chg="del">
          <ac:chgData name="Mark Wiencek" userId="1a41bf5f-08b9-4cd5-a421-c0dc9a02219d" providerId="ADAL" clId="{6D872466-3C4A-40DD-97EF-3202CE5F5B9F}" dt="2026-04-06T14:13:26.760" v="37" actId="478"/>
          <ac:picMkLst>
            <pc:docMk/>
            <pc:sldMk cId="3572515128" sldId="388"/>
            <ac:picMk id="3" creationId="{2768D883-4E5B-F073-D0CE-FCA18412E088}"/>
          </ac:picMkLst>
        </pc:picChg>
        <pc:picChg chg="add mod">
          <ac:chgData name="Mark Wiencek" userId="1a41bf5f-08b9-4cd5-a421-c0dc9a02219d" providerId="ADAL" clId="{6D872466-3C4A-40DD-97EF-3202CE5F5B9F}" dt="2026-04-06T14:13:34.578" v="41" actId="1076"/>
          <ac:picMkLst>
            <pc:docMk/>
            <pc:sldMk cId="3572515128" sldId="388"/>
            <ac:picMk id="5" creationId="{209286ED-42D7-EFEE-B8BB-4D1900EDDF96}"/>
          </ac:picMkLst>
        </pc:picChg>
      </pc:sldChg>
      <pc:sldChg chg="modSp mod">
        <pc:chgData name="Mark Wiencek" userId="1a41bf5f-08b9-4cd5-a421-c0dc9a02219d" providerId="ADAL" clId="{6D872466-3C4A-40DD-97EF-3202CE5F5B9F}" dt="2026-04-06T14:13:57.539" v="106" actId="27918"/>
        <pc:sldMkLst>
          <pc:docMk/>
          <pc:sldMk cId="3538022232" sldId="389"/>
        </pc:sldMkLst>
        <pc:graphicFrameChg chg="mod">
          <ac:chgData name="Mark Wiencek" userId="1a41bf5f-08b9-4cd5-a421-c0dc9a02219d" providerId="ADAL" clId="{6D872466-3C4A-40DD-97EF-3202CE5F5B9F}" dt="2026-04-06T14:13:56.759" v="97" actId="1076"/>
          <ac:graphicFrameMkLst>
            <pc:docMk/>
            <pc:sldMk cId="3538022232" sldId="389"/>
            <ac:graphicFrameMk id="4" creationId="{21DCEF88-C02E-D774-E6C3-54B134030DBE}"/>
          </ac:graphicFrameMkLst>
        </pc:graphicFrameChg>
      </pc:sldChg>
      <pc:sldChg chg="addSp modSp mod modAnim">
        <pc:chgData name="Mark Wiencek" userId="1a41bf5f-08b9-4cd5-a421-c0dc9a02219d" providerId="ADAL" clId="{6D872466-3C4A-40DD-97EF-3202CE5F5B9F}" dt="2026-04-07T16:49:02.659" v="749"/>
        <pc:sldMkLst>
          <pc:docMk/>
          <pc:sldMk cId="3743835166" sldId="423"/>
        </pc:sldMkLst>
        <pc:grpChg chg="add mod">
          <ac:chgData name="Mark Wiencek" userId="1a41bf5f-08b9-4cd5-a421-c0dc9a02219d" providerId="ADAL" clId="{6D872466-3C4A-40DD-97EF-3202CE5F5B9F}" dt="2026-04-07T16:48:25.394" v="744" actId="164"/>
          <ac:grpSpMkLst>
            <pc:docMk/>
            <pc:sldMk cId="3743835166" sldId="423"/>
            <ac:grpSpMk id="4" creationId="{E931A785-3084-0591-0F24-1DDDAAC51EC7}"/>
          </ac:grpSpMkLst>
        </pc:grpChg>
        <pc:picChg chg="mod">
          <ac:chgData name="Mark Wiencek" userId="1a41bf5f-08b9-4cd5-a421-c0dc9a02219d" providerId="ADAL" clId="{6D872466-3C4A-40DD-97EF-3202CE5F5B9F}" dt="2026-04-07T16:48:25.394" v="744" actId="164"/>
          <ac:picMkLst>
            <pc:docMk/>
            <pc:sldMk cId="3743835166" sldId="423"/>
            <ac:picMk id="2" creationId="{821378AC-B14E-7C8A-4CE2-42BAB78B9A94}"/>
          </ac:picMkLst>
        </pc:picChg>
        <pc:picChg chg="ord">
          <ac:chgData name="Mark Wiencek" userId="1a41bf5f-08b9-4cd5-a421-c0dc9a02219d" providerId="ADAL" clId="{6D872466-3C4A-40DD-97EF-3202CE5F5B9F}" dt="2026-04-07T16:48:45.543" v="748" actId="166"/>
          <ac:picMkLst>
            <pc:docMk/>
            <pc:sldMk cId="3743835166" sldId="423"/>
            <ac:picMk id="3" creationId="{14D86A32-A62D-359C-9671-4D05F08C98F4}"/>
          </ac:picMkLst>
        </pc:picChg>
        <pc:picChg chg="mod">
          <ac:chgData name="Mark Wiencek" userId="1a41bf5f-08b9-4cd5-a421-c0dc9a02219d" providerId="ADAL" clId="{6D872466-3C4A-40DD-97EF-3202CE5F5B9F}" dt="2026-04-07T16:48:25.394" v="744" actId="164"/>
          <ac:picMkLst>
            <pc:docMk/>
            <pc:sldMk cId="3743835166" sldId="423"/>
            <ac:picMk id="5" creationId="{DEE45520-4264-D5FD-6185-5176828867E1}"/>
          </ac:picMkLst>
        </pc:picChg>
        <pc:picChg chg="mod">
          <ac:chgData name="Mark Wiencek" userId="1a41bf5f-08b9-4cd5-a421-c0dc9a02219d" providerId="ADAL" clId="{6D872466-3C4A-40DD-97EF-3202CE5F5B9F}" dt="2026-04-07T16:48:25.394" v="744" actId="164"/>
          <ac:picMkLst>
            <pc:docMk/>
            <pc:sldMk cId="3743835166" sldId="423"/>
            <ac:picMk id="9" creationId="{2FB318AD-FF1F-A9AD-82A9-F553FCE213CF}"/>
          </ac:picMkLst>
        </pc:picChg>
      </pc:sldChg>
      <pc:sldChg chg="modSp mod modNotesTx">
        <pc:chgData name="Mark Wiencek" userId="1a41bf5f-08b9-4cd5-a421-c0dc9a02219d" providerId="ADAL" clId="{6D872466-3C4A-40DD-97EF-3202CE5F5B9F}" dt="2026-04-06T13:10:00.486" v="13" actId="20577"/>
        <pc:sldMkLst>
          <pc:docMk/>
          <pc:sldMk cId="525202423" sldId="431"/>
        </pc:sldMkLst>
        <pc:spChg chg="mod">
          <ac:chgData name="Mark Wiencek" userId="1a41bf5f-08b9-4cd5-a421-c0dc9a02219d" providerId="ADAL" clId="{6D872466-3C4A-40DD-97EF-3202CE5F5B9F}" dt="2026-04-06T13:09:56.892" v="12" actId="1076"/>
          <ac:spMkLst>
            <pc:docMk/>
            <pc:sldMk cId="525202423" sldId="431"/>
            <ac:spMk id="11" creationId="{E4628603-30F7-CA7D-246D-E1C4B988B1AF}"/>
          </ac:spMkLst>
        </pc:spChg>
      </pc:sldChg>
      <pc:sldChg chg="addSp delSp modSp add mod modAnim">
        <pc:chgData name="Mark Wiencek" userId="1a41bf5f-08b9-4cd5-a421-c0dc9a02219d" providerId="ADAL" clId="{6D872466-3C4A-40DD-97EF-3202CE5F5B9F}" dt="2026-04-06T14:36:40.188" v="152" actId="478"/>
        <pc:sldMkLst>
          <pc:docMk/>
          <pc:sldMk cId="2661693370" sldId="437"/>
        </pc:sldMkLst>
        <pc:spChg chg="del">
          <ac:chgData name="Mark Wiencek" userId="1a41bf5f-08b9-4cd5-a421-c0dc9a02219d" providerId="ADAL" clId="{6D872466-3C4A-40DD-97EF-3202CE5F5B9F}" dt="2026-04-06T14:36:34.719" v="149" actId="478"/>
          <ac:spMkLst>
            <pc:docMk/>
            <pc:sldMk cId="2661693370" sldId="437"/>
            <ac:spMk id="4" creationId="{7E167FA6-3326-2664-70FD-DC107433B402}"/>
          </ac:spMkLst>
        </pc:spChg>
        <pc:spChg chg="del">
          <ac:chgData name="Mark Wiencek" userId="1a41bf5f-08b9-4cd5-a421-c0dc9a02219d" providerId="ADAL" clId="{6D872466-3C4A-40DD-97EF-3202CE5F5B9F}" dt="2026-04-06T14:36:38.773" v="151" actId="478"/>
          <ac:spMkLst>
            <pc:docMk/>
            <pc:sldMk cId="2661693370" sldId="437"/>
            <ac:spMk id="5" creationId="{2E9FB5D1-186F-C82E-B85D-F920FC40FD28}"/>
          </ac:spMkLst>
        </pc:spChg>
        <pc:spChg chg="add del mod">
          <ac:chgData name="Mark Wiencek" userId="1a41bf5f-08b9-4cd5-a421-c0dc9a02219d" providerId="ADAL" clId="{6D872466-3C4A-40DD-97EF-3202CE5F5B9F}" dt="2026-04-06T14:36:37.064" v="150" actId="478"/>
          <ac:spMkLst>
            <pc:docMk/>
            <pc:sldMk cId="2661693370" sldId="437"/>
            <ac:spMk id="16" creationId="{EF1A24D6-0A67-3A05-D6B5-0F967DF31B52}"/>
          </ac:spMkLst>
        </pc:spChg>
        <pc:spChg chg="add del mod">
          <ac:chgData name="Mark Wiencek" userId="1a41bf5f-08b9-4cd5-a421-c0dc9a02219d" providerId="ADAL" clId="{6D872466-3C4A-40DD-97EF-3202CE5F5B9F}" dt="2026-04-06T14:36:40.188" v="152" actId="478"/>
          <ac:spMkLst>
            <pc:docMk/>
            <pc:sldMk cId="2661693370" sldId="437"/>
            <ac:spMk id="18" creationId="{E36D9663-820F-999A-66BC-34212D83900C}"/>
          </ac:spMkLst>
        </pc:spChg>
        <pc:picChg chg="add mod">
          <ac:chgData name="Mark Wiencek" userId="1a41bf5f-08b9-4cd5-a421-c0dc9a02219d" providerId="ADAL" clId="{6D872466-3C4A-40DD-97EF-3202CE5F5B9F}" dt="2026-04-06T14:36:12.176" v="147"/>
          <ac:picMkLst>
            <pc:docMk/>
            <pc:sldMk cId="2661693370" sldId="437"/>
            <ac:picMk id="2" creationId="{329FF745-2744-9761-7574-E84BDD45258E}"/>
          </ac:picMkLst>
        </pc:picChg>
        <pc:picChg chg="add mod">
          <ac:chgData name="Mark Wiencek" userId="1a41bf5f-08b9-4cd5-a421-c0dc9a02219d" providerId="ADAL" clId="{6D872466-3C4A-40DD-97EF-3202CE5F5B9F}" dt="2026-04-06T14:36:32.409" v="148" actId="14100"/>
          <ac:picMkLst>
            <pc:docMk/>
            <pc:sldMk cId="2661693370" sldId="437"/>
            <ac:picMk id="8" creationId="{6CD2C539-CD35-F206-1F4C-9C930DBD288F}"/>
          </ac:picMkLst>
        </pc:picChg>
        <pc:picChg chg="add mod">
          <ac:chgData name="Mark Wiencek" userId="1a41bf5f-08b9-4cd5-a421-c0dc9a02219d" providerId="ADAL" clId="{6D872466-3C4A-40DD-97EF-3202CE5F5B9F}" dt="2026-04-06T14:36:12.176" v="147"/>
          <ac:picMkLst>
            <pc:docMk/>
            <pc:sldMk cId="2661693370" sldId="437"/>
            <ac:picMk id="13" creationId="{CBAAE388-67CA-36D8-098D-1165BDC1A1AB}"/>
          </ac:picMkLst>
        </pc:picChg>
        <pc:picChg chg="add mod">
          <ac:chgData name="Mark Wiencek" userId="1a41bf5f-08b9-4cd5-a421-c0dc9a02219d" providerId="ADAL" clId="{6D872466-3C4A-40DD-97EF-3202CE5F5B9F}" dt="2026-04-06T14:36:12.176" v="147"/>
          <ac:picMkLst>
            <pc:docMk/>
            <pc:sldMk cId="2661693370" sldId="437"/>
            <ac:picMk id="14" creationId="{634214F5-EC08-02AE-7A65-8ACBBEF779C8}"/>
          </ac:picMkLst>
        </pc:picChg>
      </pc:sldChg>
      <pc:sldChg chg="add modAnim">
        <pc:chgData name="Mark Wiencek" userId="1a41bf5f-08b9-4cd5-a421-c0dc9a02219d" providerId="ADAL" clId="{6D872466-3C4A-40DD-97EF-3202CE5F5B9F}" dt="2026-04-07T16:34:24.428" v="584"/>
        <pc:sldMkLst>
          <pc:docMk/>
          <pc:sldMk cId="3218774785" sldId="439"/>
        </pc:sldMkLst>
      </pc:sldChg>
      <pc:sldChg chg="add del">
        <pc:chgData name="Mark Wiencek" userId="1a41bf5f-08b9-4cd5-a421-c0dc9a02219d" providerId="ADAL" clId="{6D872466-3C4A-40DD-97EF-3202CE5F5B9F}" dt="2026-04-06T14:19:00.033" v="146" actId="47"/>
        <pc:sldMkLst>
          <pc:docMk/>
          <pc:sldMk cId="3751481718" sldId="4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AB0C1-FDE6-41CF-BD29-F9A82ABAFCF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019C-EC80-4D8D-A4BF-8F0B5114445C}">
      <dgm:prSet phldrT="[Text]" custT="1"/>
      <dgm:spPr/>
      <dgm:t>
        <a:bodyPr/>
        <a:lstStyle/>
        <a:p>
          <a:r>
            <a:rPr lang="en-US" sz="2400" dirty="0"/>
            <a:t>Manual cleaning and disinfection is required to remove particles and their “passengers”.</a:t>
          </a:r>
        </a:p>
      </dgm:t>
    </dgm:pt>
    <dgm:pt modelId="{DA7CAC61-4DFE-4C84-ADB6-223BF11DC8EB}" type="parTrans" cxnId="{9D3ADB0E-8CF0-416F-9BDB-4B859FFA713E}">
      <dgm:prSet/>
      <dgm:spPr/>
      <dgm:t>
        <a:bodyPr/>
        <a:lstStyle/>
        <a:p>
          <a:endParaRPr lang="en-US"/>
        </a:p>
      </dgm:t>
    </dgm:pt>
    <dgm:pt modelId="{3A54111D-7696-4B26-9F44-446C5A151B88}" type="sibTrans" cxnId="{9D3ADB0E-8CF0-416F-9BDB-4B859FFA713E}">
      <dgm:prSet/>
      <dgm:spPr/>
      <dgm:t>
        <a:bodyPr/>
        <a:lstStyle/>
        <a:p>
          <a:endParaRPr lang="en-US"/>
        </a:p>
      </dgm:t>
    </dgm:pt>
    <dgm:pt modelId="{B60BA574-D364-4B3C-B860-FFE06481BDE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Spraying disinfectants or using UV lights should be used only to supplement mechanical cleaning.</a:t>
          </a:r>
        </a:p>
      </dgm:t>
    </dgm:pt>
    <dgm:pt modelId="{541B6155-2A8F-4FFA-8A53-609E8D121D66}" type="parTrans" cxnId="{8C4413D0-7D69-45EE-99E9-5A8E5EFEB44A}">
      <dgm:prSet/>
      <dgm:spPr/>
      <dgm:t>
        <a:bodyPr/>
        <a:lstStyle/>
        <a:p>
          <a:endParaRPr lang="en-US"/>
        </a:p>
      </dgm:t>
    </dgm:pt>
    <dgm:pt modelId="{BA6B7C82-5427-4439-8B3F-18D742EC4AF6}" type="sibTrans" cxnId="{8C4413D0-7D69-45EE-99E9-5A8E5EFEB44A}">
      <dgm:prSet/>
      <dgm:spPr/>
      <dgm:t>
        <a:bodyPr/>
        <a:lstStyle/>
        <a:p>
          <a:endParaRPr lang="en-US"/>
        </a:p>
      </dgm:t>
    </dgm:pt>
    <dgm:pt modelId="{FECBBB87-E511-45A3-9250-C8A9A83FEC6D}">
      <dgm:prSet phldrT="[Text]" custT="1"/>
      <dgm:spPr/>
      <dgm:t>
        <a:bodyPr/>
        <a:lstStyle/>
        <a:p>
          <a:r>
            <a:rPr lang="en-US" sz="2400" dirty="0"/>
            <a:t>High levels of bacteria and fungi can be recovered from mop pads and towels after improper laundering.</a:t>
          </a:r>
        </a:p>
      </dgm:t>
    </dgm:pt>
    <dgm:pt modelId="{5E31BC74-BD64-47BB-BD72-EE9B0E575E01}" type="parTrans" cxnId="{DC5EE11B-FCC5-4E47-B5C6-C076C596C65B}">
      <dgm:prSet/>
      <dgm:spPr/>
      <dgm:t>
        <a:bodyPr/>
        <a:lstStyle/>
        <a:p>
          <a:endParaRPr lang="en-US"/>
        </a:p>
      </dgm:t>
    </dgm:pt>
    <dgm:pt modelId="{57863C39-C4A1-4D13-AB01-742A5ABE6DAA}" type="sibTrans" cxnId="{DC5EE11B-FCC5-4E47-B5C6-C076C596C65B}">
      <dgm:prSet/>
      <dgm:spPr/>
      <dgm:t>
        <a:bodyPr/>
        <a:lstStyle/>
        <a:p>
          <a:endParaRPr lang="en-US"/>
        </a:p>
      </dgm:t>
    </dgm:pt>
    <dgm:pt modelId="{8BE81FC3-C278-4CD4-8050-437C679B9FD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Audit your in-house or contract laundry facilities with greater scrutiny to verify that textiles are hygienically-clean.</a:t>
          </a:r>
        </a:p>
      </dgm:t>
    </dgm:pt>
    <dgm:pt modelId="{584DA0DE-30AC-405C-BDAF-1E51AA41C615}" type="parTrans" cxnId="{ED753172-B8B3-4521-AF37-253933872263}">
      <dgm:prSet/>
      <dgm:spPr/>
      <dgm:t>
        <a:bodyPr/>
        <a:lstStyle/>
        <a:p>
          <a:endParaRPr lang="en-US"/>
        </a:p>
      </dgm:t>
    </dgm:pt>
    <dgm:pt modelId="{84FD6859-17BD-48C5-85A1-80D178F670B1}" type="sibTrans" cxnId="{ED753172-B8B3-4521-AF37-253933872263}">
      <dgm:prSet/>
      <dgm:spPr/>
      <dgm:t>
        <a:bodyPr/>
        <a:lstStyle/>
        <a:p>
          <a:endParaRPr lang="en-US"/>
        </a:p>
      </dgm:t>
    </dgm:pt>
    <dgm:pt modelId="{CE16B55A-6746-4F78-AD48-8FC744C4CBCD}" type="pres">
      <dgm:prSet presAssocID="{DC7AB0C1-FDE6-41CF-BD29-F9A82ABAFCF6}" presName="theList" presStyleCnt="0">
        <dgm:presLayoutVars>
          <dgm:dir/>
          <dgm:animLvl val="lvl"/>
          <dgm:resizeHandles val="exact"/>
        </dgm:presLayoutVars>
      </dgm:prSet>
      <dgm:spPr/>
    </dgm:pt>
    <dgm:pt modelId="{0E15D992-B1F0-44E3-AF78-9F2272A9FC60}" type="pres">
      <dgm:prSet presAssocID="{703D019C-EC80-4D8D-A4BF-8F0B5114445C}" presName="compNode" presStyleCnt="0"/>
      <dgm:spPr/>
    </dgm:pt>
    <dgm:pt modelId="{1350E907-B6D1-461F-990C-5E1E65E262E0}" type="pres">
      <dgm:prSet presAssocID="{703D019C-EC80-4D8D-A4BF-8F0B5114445C}" presName="aNode" presStyleLbl="bgShp" presStyleIdx="0" presStyleCnt="2"/>
      <dgm:spPr/>
    </dgm:pt>
    <dgm:pt modelId="{E43902F5-1AA6-4823-B001-E0D7FCDCDBB5}" type="pres">
      <dgm:prSet presAssocID="{703D019C-EC80-4D8D-A4BF-8F0B5114445C}" presName="textNode" presStyleLbl="bgShp" presStyleIdx="0" presStyleCnt="2"/>
      <dgm:spPr/>
    </dgm:pt>
    <dgm:pt modelId="{82BD2DFB-DB2C-4A05-87AF-15ACFB031B5C}" type="pres">
      <dgm:prSet presAssocID="{703D019C-EC80-4D8D-A4BF-8F0B5114445C}" presName="compChildNode" presStyleCnt="0"/>
      <dgm:spPr/>
    </dgm:pt>
    <dgm:pt modelId="{5D2BA783-AF32-4131-B04B-20F946B73725}" type="pres">
      <dgm:prSet presAssocID="{703D019C-EC80-4D8D-A4BF-8F0B5114445C}" presName="theInnerList" presStyleCnt="0"/>
      <dgm:spPr/>
    </dgm:pt>
    <dgm:pt modelId="{093E7513-CEB5-4BA0-992B-61FD38823080}" type="pres">
      <dgm:prSet presAssocID="{B60BA574-D364-4B3C-B860-FFE06481BDE6}" presName="childNode" presStyleLbl="node1" presStyleIdx="0" presStyleCnt="2">
        <dgm:presLayoutVars>
          <dgm:bulletEnabled val="1"/>
        </dgm:presLayoutVars>
      </dgm:prSet>
      <dgm:spPr/>
    </dgm:pt>
    <dgm:pt modelId="{95B8B172-307E-4EC1-B05F-0C6359EB351D}" type="pres">
      <dgm:prSet presAssocID="{703D019C-EC80-4D8D-A4BF-8F0B5114445C}" presName="aSpace" presStyleCnt="0"/>
      <dgm:spPr/>
    </dgm:pt>
    <dgm:pt modelId="{0BBE0CD4-1F59-4369-9F17-7848616A8D29}" type="pres">
      <dgm:prSet presAssocID="{FECBBB87-E511-45A3-9250-C8A9A83FEC6D}" presName="compNode" presStyleCnt="0"/>
      <dgm:spPr/>
    </dgm:pt>
    <dgm:pt modelId="{A2982BAE-897A-4568-8E2D-6AEF6DC5FAB6}" type="pres">
      <dgm:prSet presAssocID="{FECBBB87-E511-45A3-9250-C8A9A83FEC6D}" presName="aNode" presStyleLbl="bgShp" presStyleIdx="1" presStyleCnt="2" custLinFactNeighborX="1460"/>
      <dgm:spPr/>
    </dgm:pt>
    <dgm:pt modelId="{1198D100-0A44-4EE7-8BA6-BC46994EAE03}" type="pres">
      <dgm:prSet presAssocID="{FECBBB87-E511-45A3-9250-C8A9A83FEC6D}" presName="textNode" presStyleLbl="bgShp" presStyleIdx="1" presStyleCnt="2"/>
      <dgm:spPr/>
    </dgm:pt>
    <dgm:pt modelId="{6FEDD9EA-6E5D-49C7-A320-9C41A3E492C7}" type="pres">
      <dgm:prSet presAssocID="{FECBBB87-E511-45A3-9250-C8A9A83FEC6D}" presName="compChildNode" presStyleCnt="0"/>
      <dgm:spPr/>
    </dgm:pt>
    <dgm:pt modelId="{AE1DCD81-27AD-4943-B2C1-31F81495D609}" type="pres">
      <dgm:prSet presAssocID="{FECBBB87-E511-45A3-9250-C8A9A83FEC6D}" presName="theInnerList" presStyleCnt="0"/>
      <dgm:spPr/>
    </dgm:pt>
    <dgm:pt modelId="{9C576582-DCD7-411C-B02F-2E81AF1E4B2A}" type="pres">
      <dgm:prSet presAssocID="{8BE81FC3-C278-4CD4-8050-437C679B9FDF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D3ADB0E-8CF0-416F-9BDB-4B859FFA713E}" srcId="{DC7AB0C1-FDE6-41CF-BD29-F9A82ABAFCF6}" destId="{703D019C-EC80-4D8D-A4BF-8F0B5114445C}" srcOrd="0" destOrd="0" parTransId="{DA7CAC61-4DFE-4C84-ADB6-223BF11DC8EB}" sibTransId="{3A54111D-7696-4B26-9F44-446C5A151B88}"/>
    <dgm:cxn modelId="{E7417F13-D719-4F66-AEA1-C90168CC48A1}" type="presOf" srcId="{703D019C-EC80-4D8D-A4BF-8F0B5114445C}" destId="{E43902F5-1AA6-4823-B001-E0D7FCDCDBB5}" srcOrd="1" destOrd="0" presId="urn:microsoft.com/office/officeart/2005/8/layout/lProcess2"/>
    <dgm:cxn modelId="{DC5EE11B-FCC5-4E47-B5C6-C076C596C65B}" srcId="{DC7AB0C1-FDE6-41CF-BD29-F9A82ABAFCF6}" destId="{FECBBB87-E511-45A3-9250-C8A9A83FEC6D}" srcOrd="1" destOrd="0" parTransId="{5E31BC74-BD64-47BB-BD72-EE9B0E575E01}" sibTransId="{57863C39-C4A1-4D13-AB01-742A5ABE6DAA}"/>
    <dgm:cxn modelId="{4E7D0F47-3E0F-4517-8EF6-184968725CA1}" type="presOf" srcId="{703D019C-EC80-4D8D-A4BF-8F0B5114445C}" destId="{1350E907-B6D1-461F-990C-5E1E65E262E0}" srcOrd="0" destOrd="0" presId="urn:microsoft.com/office/officeart/2005/8/layout/lProcess2"/>
    <dgm:cxn modelId="{ED753172-B8B3-4521-AF37-253933872263}" srcId="{FECBBB87-E511-45A3-9250-C8A9A83FEC6D}" destId="{8BE81FC3-C278-4CD4-8050-437C679B9FDF}" srcOrd="0" destOrd="0" parTransId="{584DA0DE-30AC-405C-BDAF-1E51AA41C615}" sibTransId="{84FD6859-17BD-48C5-85A1-80D178F670B1}"/>
    <dgm:cxn modelId="{173A3A94-4385-47B2-8EF8-584C81A9C2B9}" type="presOf" srcId="{DC7AB0C1-FDE6-41CF-BD29-F9A82ABAFCF6}" destId="{CE16B55A-6746-4F78-AD48-8FC744C4CBCD}" srcOrd="0" destOrd="0" presId="urn:microsoft.com/office/officeart/2005/8/layout/lProcess2"/>
    <dgm:cxn modelId="{C75079BE-7628-4494-9568-144C3C1AD756}" type="presOf" srcId="{FECBBB87-E511-45A3-9250-C8A9A83FEC6D}" destId="{A2982BAE-897A-4568-8E2D-6AEF6DC5FAB6}" srcOrd="0" destOrd="0" presId="urn:microsoft.com/office/officeart/2005/8/layout/lProcess2"/>
    <dgm:cxn modelId="{69E902D0-52F6-4E6E-A476-57CF346D3006}" type="presOf" srcId="{B60BA574-D364-4B3C-B860-FFE06481BDE6}" destId="{093E7513-CEB5-4BA0-992B-61FD38823080}" srcOrd="0" destOrd="0" presId="urn:microsoft.com/office/officeart/2005/8/layout/lProcess2"/>
    <dgm:cxn modelId="{8C4413D0-7D69-45EE-99E9-5A8E5EFEB44A}" srcId="{703D019C-EC80-4D8D-A4BF-8F0B5114445C}" destId="{B60BA574-D364-4B3C-B860-FFE06481BDE6}" srcOrd="0" destOrd="0" parTransId="{541B6155-2A8F-4FFA-8A53-609E8D121D66}" sibTransId="{BA6B7C82-5427-4439-8B3F-18D742EC4AF6}"/>
    <dgm:cxn modelId="{961620D6-1C7C-4B0A-A88B-E3949250DAFC}" type="presOf" srcId="{FECBBB87-E511-45A3-9250-C8A9A83FEC6D}" destId="{1198D100-0A44-4EE7-8BA6-BC46994EAE03}" srcOrd="1" destOrd="0" presId="urn:microsoft.com/office/officeart/2005/8/layout/lProcess2"/>
    <dgm:cxn modelId="{24B1EAFB-28C4-4524-9133-228FBA41B020}" type="presOf" srcId="{8BE81FC3-C278-4CD4-8050-437C679B9FDF}" destId="{9C576582-DCD7-411C-B02F-2E81AF1E4B2A}" srcOrd="0" destOrd="0" presId="urn:microsoft.com/office/officeart/2005/8/layout/lProcess2"/>
    <dgm:cxn modelId="{7059FC81-D53C-4CBA-A558-2B0EC8360BD2}" type="presParOf" srcId="{CE16B55A-6746-4F78-AD48-8FC744C4CBCD}" destId="{0E15D992-B1F0-44E3-AF78-9F2272A9FC60}" srcOrd="0" destOrd="0" presId="urn:microsoft.com/office/officeart/2005/8/layout/lProcess2"/>
    <dgm:cxn modelId="{1D7A4F5E-CE32-4D7B-9731-1B6019F2BB87}" type="presParOf" srcId="{0E15D992-B1F0-44E3-AF78-9F2272A9FC60}" destId="{1350E907-B6D1-461F-990C-5E1E65E262E0}" srcOrd="0" destOrd="0" presId="urn:microsoft.com/office/officeart/2005/8/layout/lProcess2"/>
    <dgm:cxn modelId="{3E2A3E38-BEC0-4B50-ADD3-BBF803BC8D5B}" type="presParOf" srcId="{0E15D992-B1F0-44E3-AF78-9F2272A9FC60}" destId="{E43902F5-1AA6-4823-B001-E0D7FCDCDBB5}" srcOrd="1" destOrd="0" presId="urn:microsoft.com/office/officeart/2005/8/layout/lProcess2"/>
    <dgm:cxn modelId="{9C5B811D-E000-4FB0-AB22-0F636D3D00EB}" type="presParOf" srcId="{0E15D992-B1F0-44E3-AF78-9F2272A9FC60}" destId="{82BD2DFB-DB2C-4A05-87AF-15ACFB031B5C}" srcOrd="2" destOrd="0" presId="urn:microsoft.com/office/officeart/2005/8/layout/lProcess2"/>
    <dgm:cxn modelId="{100074E8-E189-4771-BE29-DBEFDF9BE90B}" type="presParOf" srcId="{82BD2DFB-DB2C-4A05-87AF-15ACFB031B5C}" destId="{5D2BA783-AF32-4131-B04B-20F946B73725}" srcOrd="0" destOrd="0" presId="urn:microsoft.com/office/officeart/2005/8/layout/lProcess2"/>
    <dgm:cxn modelId="{0E77D16B-A3EE-4E45-83AE-54713B575090}" type="presParOf" srcId="{5D2BA783-AF32-4131-B04B-20F946B73725}" destId="{093E7513-CEB5-4BA0-992B-61FD38823080}" srcOrd="0" destOrd="0" presId="urn:microsoft.com/office/officeart/2005/8/layout/lProcess2"/>
    <dgm:cxn modelId="{7F1103AD-4BB3-43CF-8B7F-1276882B1B11}" type="presParOf" srcId="{CE16B55A-6746-4F78-AD48-8FC744C4CBCD}" destId="{95B8B172-307E-4EC1-B05F-0C6359EB351D}" srcOrd="1" destOrd="0" presId="urn:microsoft.com/office/officeart/2005/8/layout/lProcess2"/>
    <dgm:cxn modelId="{6A9B4EA1-9FC7-4A31-9C11-5DE6135C3EB2}" type="presParOf" srcId="{CE16B55A-6746-4F78-AD48-8FC744C4CBCD}" destId="{0BBE0CD4-1F59-4369-9F17-7848616A8D29}" srcOrd="2" destOrd="0" presId="urn:microsoft.com/office/officeart/2005/8/layout/lProcess2"/>
    <dgm:cxn modelId="{97BF2A7C-1883-465E-AA6F-FCCFDD046343}" type="presParOf" srcId="{0BBE0CD4-1F59-4369-9F17-7848616A8D29}" destId="{A2982BAE-897A-4568-8E2D-6AEF6DC5FAB6}" srcOrd="0" destOrd="0" presId="urn:microsoft.com/office/officeart/2005/8/layout/lProcess2"/>
    <dgm:cxn modelId="{6C88BB57-6B86-40D2-B19E-70EAA66FE66B}" type="presParOf" srcId="{0BBE0CD4-1F59-4369-9F17-7848616A8D29}" destId="{1198D100-0A44-4EE7-8BA6-BC46994EAE03}" srcOrd="1" destOrd="0" presId="urn:microsoft.com/office/officeart/2005/8/layout/lProcess2"/>
    <dgm:cxn modelId="{040CCBF6-45BE-4AE6-B971-334FB391C7F6}" type="presParOf" srcId="{0BBE0CD4-1F59-4369-9F17-7848616A8D29}" destId="{6FEDD9EA-6E5D-49C7-A320-9C41A3E492C7}" srcOrd="2" destOrd="0" presId="urn:microsoft.com/office/officeart/2005/8/layout/lProcess2"/>
    <dgm:cxn modelId="{D0A18657-EEC1-4A34-9311-304E2A99DF9A}" type="presParOf" srcId="{6FEDD9EA-6E5D-49C7-A320-9C41A3E492C7}" destId="{AE1DCD81-27AD-4943-B2C1-31F81495D609}" srcOrd="0" destOrd="0" presId="urn:microsoft.com/office/officeart/2005/8/layout/lProcess2"/>
    <dgm:cxn modelId="{97312595-F8EB-48E1-9D69-093582B505F0}" type="presParOf" srcId="{AE1DCD81-27AD-4943-B2C1-31F81495D609}" destId="{9C576582-DCD7-411C-B02F-2E81AF1E4B2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AB0C1-FDE6-41CF-BD29-F9A82ABAFCF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019C-EC80-4D8D-A4BF-8F0B5114445C}">
      <dgm:prSet phldrT="[Text]" custT="1"/>
      <dgm:spPr/>
      <dgm:t>
        <a:bodyPr/>
        <a:lstStyle/>
        <a:p>
          <a:r>
            <a:rPr lang="en-US" sz="2400" dirty="0"/>
            <a:t>Cleaning tools can contain biofilm and diverse populations of bacteria, including species that can cause HAIs.</a:t>
          </a:r>
        </a:p>
      </dgm:t>
    </dgm:pt>
    <dgm:pt modelId="{DA7CAC61-4DFE-4C84-ADB6-223BF11DC8EB}" type="parTrans" cxnId="{9D3ADB0E-8CF0-416F-9BDB-4B859FFA713E}">
      <dgm:prSet/>
      <dgm:spPr/>
      <dgm:t>
        <a:bodyPr/>
        <a:lstStyle/>
        <a:p>
          <a:endParaRPr lang="en-US"/>
        </a:p>
      </dgm:t>
    </dgm:pt>
    <dgm:pt modelId="{3A54111D-7696-4B26-9F44-446C5A151B88}" type="sibTrans" cxnId="{9D3ADB0E-8CF0-416F-9BDB-4B859FFA713E}">
      <dgm:prSet/>
      <dgm:spPr/>
      <dgm:t>
        <a:bodyPr/>
        <a:lstStyle/>
        <a:p>
          <a:endParaRPr lang="en-US"/>
        </a:p>
      </dgm:t>
    </dgm:pt>
    <dgm:pt modelId="{B60BA574-D364-4B3C-B860-FFE06481BDE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Work with EVS on a maintenance plan for cleaning mops frames, carts and buckets.</a:t>
          </a:r>
        </a:p>
      </dgm:t>
    </dgm:pt>
    <dgm:pt modelId="{541B6155-2A8F-4FFA-8A53-609E8D121D66}" type="parTrans" cxnId="{8C4413D0-7D69-45EE-99E9-5A8E5EFEB44A}">
      <dgm:prSet/>
      <dgm:spPr/>
      <dgm:t>
        <a:bodyPr/>
        <a:lstStyle/>
        <a:p>
          <a:endParaRPr lang="en-US"/>
        </a:p>
      </dgm:t>
    </dgm:pt>
    <dgm:pt modelId="{BA6B7C82-5427-4439-8B3F-18D742EC4AF6}" type="sibTrans" cxnId="{8C4413D0-7D69-45EE-99E9-5A8E5EFEB44A}">
      <dgm:prSet/>
      <dgm:spPr/>
      <dgm:t>
        <a:bodyPr/>
        <a:lstStyle/>
        <a:p>
          <a:endParaRPr lang="en-US"/>
        </a:p>
      </dgm:t>
    </dgm:pt>
    <dgm:pt modelId="{FECBBB87-E511-45A3-9250-C8A9A83FEC6D}">
      <dgm:prSet phldrT="[Text]" custT="1"/>
      <dgm:spPr/>
      <dgm:t>
        <a:bodyPr/>
        <a:lstStyle/>
        <a:p>
          <a:r>
            <a:rPr lang="en-US" sz="2400" dirty="0"/>
            <a:t>Contaminated cleaning tools and cleaning/disinfectant solutions can spread pathogens across the environment of care.</a:t>
          </a:r>
        </a:p>
      </dgm:t>
    </dgm:pt>
    <dgm:pt modelId="{5E31BC74-BD64-47BB-BD72-EE9B0E575E01}" type="parTrans" cxnId="{DC5EE11B-FCC5-4E47-B5C6-C076C596C65B}">
      <dgm:prSet/>
      <dgm:spPr/>
      <dgm:t>
        <a:bodyPr/>
        <a:lstStyle/>
        <a:p>
          <a:endParaRPr lang="en-US"/>
        </a:p>
      </dgm:t>
    </dgm:pt>
    <dgm:pt modelId="{57863C39-C4A1-4D13-AB01-742A5ABE6DAA}" type="sibTrans" cxnId="{DC5EE11B-FCC5-4E47-B5C6-C076C596C65B}">
      <dgm:prSet/>
      <dgm:spPr/>
      <dgm:t>
        <a:bodyPr/>
        <a:lstStyle/>
        <a:p>
          <a:endParaRPr lang="en-US"/>
        </a:p>
      </dgm:t>
    </dgm:pt>
    <dgm:pt modelId="{8BE81FC3-C278-4CD4-8050-437C679B9FD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Consider the risk of contaminated disinfectants or neutral cleaners to disperse microbes over large areas.</a:t>
          </a:r>
        </a:p>
      </dgm:t>
    </dgm:pt>
    <dgm:pt modelId="{584DA0DE-30AC-405C-BDAF-1E51AA41C615}" type="parTrans" cxnId="{ED753172-B8B3-4521-AF37-253933872263}">
      <dgm:prSet/>
      <dgm:spPr/>
      <dgm:t>
        <a:bodyPr/>
        <a:lstStyle/>
        <a:p>
          <a:endParaRPr lang="en-US"/>
        </a:p>
      </dgm:t>
    </dgm:pt>
    <dgm:pt modelId="{84FD6859-17BD-48C5-85A1-80D178F670B1}" type="sibTrans" cxnId="{ED753172-B8B3-4521-AF37-253933872263}">
      <dgm:prSet/>
      <dgm:spPr/>
      <dgm:t>
        <a:bodyPr/>
        <a:lstStyle/>
        <a:p>
          <a:endParaRPr lang="en-US"/>
        </a:p>
      </dgm:t>
    </dgm:pt>
    <dgm:pt modelId="{4C8CBA45-FD03-4AD2-8506-FB33D70D63B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Weigh replacement of broken/ ineffective items against HAIs or costs regarding EVS health and performance.</a:t>
          </a:r>
        </a:p>
      </dgm:t>
    </dgm:pt>
    <dgm:pt modelId="{739ABA15-CBAA-4C3E-A009-BE7D3AA5EC00}" type="parTrans" cxnId="{D1DEAC00-0145-4D7B-AB46-AD3911970BC0}">
      <dgm:prSet/>
      <dgm:spPr/>
      <dgm:t>
        <a:bodyPr/>
        <a:lstStyle/>
        <a:p>
          <a:endParaRPr lang="en-US"/>
        </a:p>
      </dgm:t>
    </dgm:pt>
    <dgm:pt modelId="{CAC45C78-A188-4192-8276-167DAE60605F}" type="sibTrans" cxnId="{D1DEAC00-0145-4D7B-AB46-AD3911970BC0}">
      <dgm:prSet/>
      <dgm:spPr/>
      <dgm:t>
        <a:bodyPr/>
        <a:lstStyle/>
        <a:p>
          <a:endParaRPr lang="en-US"/>
        </a:p>
      </dgm:t>
    </dgm:pt>
    <dgm:pt modelId="{CE16B55A-6746-4F78-AD48-8FC744C4CBCD}" type="pres">
      <dgm:prSet presAssocID="{DC7AB0C1-FDE6-41CF-BD29-F9A82ABAFCF6}" presName="theList" presStyleCnt="0">
        <dgm:presLayoutVars>
          <dgm:dir/>
          <dgm:animLvl val="lvl"/>
          <dgm:resizeHandles val="exact"/>
        </dgm:presLayoutVars>
      </dgm:prSet>
      <dgm:spPr/>
    </dgm:pt>
    <dgm:pt modelId="{0E15D992-B1F0-44E3-AF78-9F2272A9FC60}" type="pres">
      <dgm:prSet presAssocID="{703D019C-EC80-4D8D-A4BF-8F0B5114445C}" presName="compNode" presStyleCnt="0"/>
      <dgm:spPr/>
    </dgm:pt>
    <dgm:pt modelId="{1350E907-B6D1-461F-990C-5E1E65E262E0}" type="pres">
      <dgm:prSet presAssocID="{703D019C-EC80-4D8D-A4BF-8F0B5114445C}" presName="aNode" presStyleLbl="bgShp" presStyleIdx="0" presStyleCnt="2"/>
      <dgm:spPr/>
    </dgm:pt>
    <dgm:pt modelId="{E43902F5-1AA6-4823-B001-E0D7FCDCDBB5}" type="pres">
      <dgm:prSet presAssocID="{703D019C-EC80-4D8D-A4BF-8F0B5114445C}" presName="textNode" presStyleLbl="bgShp" presStyleIdx="0" presStyleCnt="2"/>
      <dgm:spPr/>
    </dgm:pt>
    <dgm:pt modelId="{82BD2DFB-DB2C-4A05-87AF-15ACFB031B5C}" type="pres">
      <dgm:prSet presAssocID="{703D019C-EC80-4D8D-A4BF-8F0B5114445C}" presName="compChildNode" presStyleCnt="0"/>
      <dgm:spPr/>
    </dgm:pt>
    <dgm:pt modelId="{5D2BA783-AF32-4131-B04B-20F946B73725}" type="pres">
      <dgm:prSet presAssocID="{703D019C-EC80-4D8D-A4BF-8F0B5114445C}" presName="theInnerList" presStyleCnt="0"/>
      <dgm:spPr/>
    </dgm:pt>
    <dgm:pt modelId="{093E7513-CEB5-4BA0-992B-61FD38823080}" type="pres">
      <dgm:prSet presAssocID="{B60BA574-D364-4B3C-B860-FFE06481BDE6}" presName="childNode" presStyleLbl="node1" presStyleIdx="0" presStyleCnt="3">
        <dgm:presLayoutVars>
          <dgm:bulletEnabled val="1"/>
        </dgm:presLayoutVars>
      </dgm:prSet>
      <dgm:spPr/>
    </dgm:pt>
    <dgm:pt modelId="{09358506-C87F-49B0-AE9B-A7BF665B93F8}" type="pres">
      <dgm:prSet presAssocID="{B60BA574-D364-4B3C-B860-FFE06481BDE6}" presName="aSpace2" presStyleCnt="0"/>
      <dgm:spPr/>
    </dgm:pt>
    <dgm:pt modelId="{E30EF2E8-DCBE-4383-8907-5EE571BF390E}" type="pres">
      <dgm:prSet presAssocID="{4C8CBA45-FD03-4AD2-8506-FB33D70D63B2}" presName="childNode" presStyleLbl="node1" presStyleIdx="1" presStyleCnt="3">
        <dgm:presLayoutVars>
          <dgm:bulletEnabled val="1"/>
        </dgm:presLayoutVars>
      </dgm:prSet>
      <dgm:spPr/>
    </dgm:pt>
    <dgm:pt modelId="{95B8B172-307E-4EC1-B05F-0C6359EB351D}" type="pres">
      <dgm:prSet presAssocID="{703D019C-EC80-4D8D-A4BF-8F0B5114445C}" presName="aSpace" presStyleCnt="0"/>
      <dgm:spPr/>
    </dgm:pt>
    <dgm:pt modelId="{0BBE0CD4-1F59-4369-9F17-7848616A8D29}" type="pres">
      <dgm:prSet presAssocID="{FECBBB87-E511-45A3-9250-C8A9A83FEC6D}" presName="compNode" presStyleCnt="0"/>
      <dgm:spPr/>
    </dgm:pt>
    <dgm:pt modelId="{A2982BAE-897A-4568-8E2D-6AEF6DC5FAB6}" type="pres">
      <dgm:prSet presAssocID="{FECBBB87-E511-45A3-9250-C8A9A83FEC6D}" presName="aNode" presStyleLbl="bgShp" presStyleIdx="1" presStyleCnt="2"/>
      <dgm:spPr/>
    </dgm:pt>
    <dgm:pt modelId="{1198D100-0A44-4EE7-8BA6-BC46994EAE03}" type="pres">
      <dgm:prSet presAssocID="{FECBBB87-E511-45A3-9250-C8A9A83FEC6D}" presName="textNode" presStyleLbl="bgShp" presStyleIdx="1" presStyleCnt="2"/>
      <dgm:spPr/>
    </dgm:pt>
    <dgm:pt modelId="{6FEDD9EA-6E5D-49C7-A320-9C41A3E492C7}" type="pres">
      <dgm:prSet presAssocID="{FECBBB87-E511-45A3-9250-C8A9A83FEC6D}" presName="compChildNode" presStyleCnt="0"/>
      <dgm:spPr/>
    </dgm:pt>
    <dgm:pt modelId="{AE1DCD81-27AD-4943-B2C1-31F81495D609}" type="pres">
      <dgm:prSet presAssocID="{FECBBB87-E511-45A3-9250-C8A9A83FEC6D}" presName="theInnerList" presStyleCnt="0"/>
      <dgm:spPr/>
    </dgm:pt>
    <dgm:pt modelId="{9C576582-DCD7-411C-B02F-2E81AF1E4B2A}" type="pres">
      <dgm:prSet presAssocID="{8BE81FC3-C278-4CD4-8050-437C679B9FD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1DEAC00-0145-4D7B-AB46-AD3911970BC0}" srcId="{703D019C-EC80-4D8D-A4BF-8F0B5114445C}" destId="{4C8CBA45-FD03-4AD2-8506-FB33D70D63B2}" srcOrd="1" destOrd="0" parTransId="{739ABA15-CBAA-4C3E-A009-BE7D3AA5EC00}" sibTransId="{CAC45C78-A188-4192-8276-167DAE60605F}"/>
    <dgm:cxn modelId="{9D3ADB0E-8CF0-416F-9BDB-4B859FFA713E}" srcId="{DC7AB0C1-FDE6-41CF-BD29-F9A82ABAFCF6}" destId="{703D019C-EC80-4D8D-A4BF-8F0B5114445C}" srcOrd="0" destOrd="0" parTransId="{DA7CAC61-4DFE-4C84-ADB6-223BF11DC8EB}" sibTransId="{3A54111D-7696-4B26-9F44-446C5A151B88}"/>
    <dgm:cxn modelId="{E7417F13-D719-4F66-AEA1-C90168CC48A1}" type="presOf" srcId="{703D019C-EC80-4D8D-A4BF-8F0B5114445C}" destId="{E43902F5-1AA6-4823-B001-E0D7FCDCDBB5}" srcOrd="1" destOrd="0" presId="urn:microsoft.com/office/officeart/2005/8/layout/lProcess2"/>
    <dgm:cxn modelId="{DC5EE11B-FCC5-4E47-B5C6-C076C596C65B}" srcId="{DC7AB0C1-FDE6-41CF-BD29-F9A82ABAFCF6}" destId="{FECBBB87-E511-45A3-9250-C8A9A83FEC6D}" srcOrd="1" destOrd="0" parTransId="{5E31BC74-BD64-47BB-BD72-EE9B0E575E01}" sibTransId="{57863C39-C4A1-4D13-AB01-742A5ABE6DAA}"/>
    <dgm:cxn modelId="{4E7D0F47-3E0F-4517-8EF6-184968725CA1}" type="presOf" srcId="{703D019C-EC80-4D8D-A4BF-8F0B5114445C}" destId="{1350E907-B6D1-461F-990C-5E1E65E262E0}" srcOrd="0" destOrd="0" presId="urn:microsoft.com/office/officeart/2005/8/layout/lProcess2"/>
    <dgm:cxn modelId="{ED753172-B8B3-4521-AF37-253933872263}" srcId="{FECBBB87-E511-45A3-9250-C8A9A83FEC6D}" destId="{8BE81FC3-C278-4CD4-8050-437C679B9FDF}" srcOrd="0" destOrd="0" parTransId="{584DA0DE-30AC-405C-BDAF-1E51AA41C615}" sibTransId="{84FD6859-17BD-48C5-85A1-80D178F670B1}"/>
    <dgm:cxn modelId="{B1661C90-DD23-4843-9263-AF156624EA8A}" type="presOf" srcId="{4C8CBA45-FD03-4AD2-8506-FB33D70D63B2}" destId="{E30EF2E8-DCBE-4383-8907-5EE571BF390E}" srcOrd="0" destOrd="0" presId="urn:microsoft.com/office/officeart/2005/8/layout/lProcess2"/>
    <dgm:cxn modelId="{173A3A94-4385-47B2-8EF8-584C81A9C2B9}" type="presOf" srcId="{DC7AB0C1-FDE6-41CF-BD29-F9A82ABAFCF6}" destId="{CE16B55A-6746-4F78-AD48-8FC744C4CBCD}" srcOrd="0" destOrd="0" presId="urn:microsoft.com/office/officeart/2005/8/layout/lProcess2"/>
    <dgm:cxn modelId="{C75079BE-7628-4494-9568-144C3C1AD756}" type="presOf" srcId="{FECBBB87-E511-45A3-9250-C8A9A83FEC6D}" destId="{A2982BAE-897A-4568-8E2D-6AEF6DC5FAB6}" srcOrd="0" destOrd="0" presId="urn:microsoft.com/office/officeart/2005/8/layout/lProcess2"/>
    <dgm:cxn modelId="{69E902D0-52F6-4E6E-A476-57CF346D3006}" type="presOf" srcId="{B60BA574-D364-4B3C-B860-FFE06481BDE6}" destId="{093E7513-CEB5-4BA0-992B-61FD38823080}" srcOrd="0" destOrd="0" presId="urn:microsoft.com/office/officeart/2005/8/layout/lProcess2"/>
    <dgm:cxn modelId="{8C4413D0-7D69-45EE-99E9-5A8E5EFEB44A}" srcId="{703D019C-EC80-4D8D-A4BF-8F0B5114445C}" destId="{B60BA574-D364-4B3C-B860-FFE06481BDE6}" srcOrd="0" destOrd="0" parTransId="{541B6155-2A8F-4FFA-8A53-609E8D121D66}" sibTransId="{BA6B7C82-5427-4439-8B3F-18D742EC4AF6}"/>
    <dgm:cxn modelId="{961620D6-1C7C-4B0A-A88B-E3949250DAFC}" type="presOf" srcId="{FECBBB87-E511-45A3-9250-C8A9A83FEC6D}" destId="{1198D100-0A44-4EE7-8BA6-BC46994EAE03}" srcOrd="1" destOrd="0" presId="urn:microsoft.com/office/officeart/2005/8/layout/lProcess2"/>
    <dgm:cxn modelId="{24B1EAFB-28C4-4524-9133-228FBA41B020}" type="presOf" srcId="{8BE81FC3-C278-4CD4-8050-437C679B9FDF}" destId="{9C576582-DCD7-411C-B02F-2E81AF1E4B2A}" srcOrd="0" destOrd="0" presId="urn:microsoft.com/office/officeart/2005/8/layout/lProcess2"/>
    <dgm:cxn modelId="{7059FC81-D53C-4CBA-A558-2B0EC8360BD2}" type="presParOf" srcId="{CE16B55A-6746-4F78-AD48-8FC744C4CBCD}" destId="{0E15D992-B1F0-44E3-AF78-9F2272A9FC60}" srcOrd="0" destOrd="0" presId="urn:microsoft.com/office/officeart/2005/8/layout/lProcess2"/>
    <dgm:cxn modelId="{1D7A4F5E-CE32-4D7B-9731-1B6019F2BB87}" type="presParOf" srcId="{0E15D992-B1F0-44E3-AF78-9F2272A9FC60}" destId="{1350E907-B6D1-461F-990C-5E1E65E262E0}" srcOrd="0" destOrd="0" presId="urn:microsoft.com/office/officeart/2005/8/layout/lProcess2"/>
    <dgm:cxn modelId="{3E2A3E38-BEC0-4B50-ADD3-BBF803BC8D5B}" type="presParOf" srcId="{0E15D992-B1F0-44E3-AF78-9F2272A9FC60}" destId="{E43902F5-1AA6-4823-B001-E0D7FCDCDBB5}" srcOrd="1" destOrd="0" presId="urn:microsoft.com/office/officeart/2005/8/layout/lProcess2"/>
    <dgm:cxn modelId="{9C5B811D-E000-4FB0-AB22-0F636D3D00EB}" type="presParOf" srcId="{0E15D992-B1F0-44E3-AF78-9F2272A9FC60}" destId="{82BD2DFB-DB2C-4A05-87AF-15ACFB031B5C}" srcOrd="2" destOrd="0" presId="urn:microsoft.com/office/officeart/2005/8/layout/lProcess2"/>
    <dgm:cxn modelId="{100074E8-E189-4771-BE29-DBEFDF9BE90B}" type="presParOf" srcId="{82BD2DFB-DB2C-4A05-87AF-15ACFB031B5C}" destId="{5D2BA783-AF32-4131-B04B-20F946B73725}" srcOrd="0" destOrd="0" presId="urn:microsoft.com/office/officeart/2005/8/layout/lProcess2"/>
    <dgm:cxn modelId="{0E77D16B-A3EE-4E45-83AE-54713B575090}" type="presParOf" srcId="{5D2BA783-AF32-4131-B04B-20F946B73725}" destId="{093E7513-CEB5-4BA0-992B-61FD38823080}" srcOrd="0" destOrd="0" presId="urn:microsoft.com/office/officeart/2005/8/layout/lProcess2"/>
    <dgm:cxn modelId="{82861287-3775-4BCE-93E1-F056C5D54BCC}" type="presParOf" srcId="{5D2BA783-AF32-4131-B04B-20F946B73725}" destId="{09358506-C87F-49B0-AE9B-A7BF665B93F8}" srcOrd="1" destOrd="0" presId="urn:microsoft.com/office/officeart/2005/8/layout/lProcess2"/>
    <dgm:cxn modelId="{860F7FF0-3FF3-450A-A733-A27BF0D1BB06}" type="presParOf" srcId="{5D2BA783-AF32-4131-B04B-20F946B73725}" destId="{E30EF2E8-DCBE-4383-8907-5EE571BF390E}" srcOrd="2" destOrd="0" presId="urn:microsoft.com/office/officeart/2005/8/layout/lProcess2"/>
    <dgm:cxn modelId="{7F1103AD-4BB3-43CF-8B7F-1276882B1B11}" type="presParOf" srcId="{CE16B55A-6746-4F78-AD48-8FC744C4CBCD}" destId="{95B8B172-307E-4EC1-B05F-0C6359EB351D}" srcOrd="1" destOrd="0" presId="urn:microsoft.com/office/officeart/2005/8/layout/lProcess2"/>
    <dgm:cxn modelId="{6A9B4EA1-9FC7-4A31-9C11-5DE6135C3EB2}" type="presParOf" srcId="{CE16B55A-6746-4F78-AD48-8FC744C4CBCD}" destId="{0BBE0CD4-1F59-4369-9F17-7848616A8D29}" srcOrd="2" destOrd="0" presId="urn:microsoft.com/office/officeart/2005/8/layout/lProcess2"/>
    <dgm:cxn modelId="{97BF2A7C-1883-465E-AA6F-FCCFDD046343}" type="presParOf" srcId="{0BBE0CD4-1F59-4369-9F17-7848616A8D29}" destId="{A2982BAE-897A-4568-8E2D-6AEF6DC5FAB6}" srcOrd="0" destOrd="0" presId="urn:microsoft.com/office/officeart/2005/8/layout/lProcess2"/>
    <dgm:cxn modelId="{6C88BB57-6B86-40D2-B19E-70EAA66FE66B}" type="presParOf" srcId="{0BBE0CD4-1F59-4369-9F17-7848616A8D29}" destId="{1198D100-0A44-4EE7-8BA6-BC46994EAE03}" srcOrd="1" destOrd="0" presId="urn:microsoft.com/office/officeart/2005/8/layout/lProcess2"/>
    <dgm:cxn modelId="{040CCBF6-45BE-4AE6-B971-334FB391C7F6}" type="presParOf" srcId="{0BBE0CD4-1F59-4369-9F17-7848616A8D29}" destId="{6FEDD9EA-6E5D-49C7-A320-9C41A3E492C7}" srcOrd="2" destOrd="0" presId="urn:microsoft.com/office/officeart/2005/8/layout/lProcess2"/>
    <dgm:cxn modelId="{D0A18657-EEC1-4A34-9311-304E2A99DF9A}" type="presParOf" srcId="{6FEDD9EA-6E5D-49C7-A320-9C41A3E492C7}" destId="{AE1DCD81-27AD-4943-B2C1-31F81495D609}" srcOrd="0" destOrd="0" presId="urn:microsoft.com/office/officeart/2005/8/layout/lProcess2"/>
    <dgm:cxn modelId="{97312595-F8EB-48E1-9D69-093582B505F0}" type="presParOf" srcId="{AE1DCD81-27AD-4943-B2C1-31F81495D609}" destId="{9C576582-DCD7-411C-B02F-2E81AF1E4B2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0E907-B6D1-461F-990C-5E1E65E262E0}">
      <dsp:nvSpPr>
        <dsp:cNvPr id="0" name=""/>
        <dsp:cNvSpPr/>
      </dsp:nvSpPr>
      <dsp:spPr>
        <a:xfrm>
          <a:off x="4464" y="0"/>
          <a:ext cx="4294702" cy="5165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Manual cleaning and disinfection is required to remove particles and their “passengers”.</a:t>
          </a:r>
        </a:p>
      </dsp:txBody>
      <dsp:txXfrm>
        <a:off x="4464" y="0"/>
        <a:ext cx="4294702" cy="1549715"/>
      </dsp:txXfrm>
    </dsp:sp>
    <dsp:sp modelId="{093E7513-CEB5-4BA0-992B-61FD38823080}">
      <dsp:nvSpPr>
        <dsp:cNvPr id="0" name=""/>
        <dsp:cNvSpPr/>
      </dsp:nvSpPr>
      <dsp:spPr>
        <a:xfrm>
          <a:off x="433934" y="1549715"/>
          <a:ext cx="3435761" cy="335771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Spraying disinfectants or using UV lights should be used only to supplement mechanical cleaning.</a:t>
          </a:r>
        </a:p>
      </dsp:txBody>
      <dsp:txXfrm>
        <a:off x="532278" y="1648059"/>
        <a:ext cx="3239073" cy="3161028"/>
      </dsp:txXfrm>
    </dsp:sp>
    <dsp:sp modelId="{A2982BAE-897A-4568-8E2D-6AEF6DC5FAB6}">
      <dsp:nvSpPr>
        <dsp:cNvPr id="0" name=""/>
        <dsp:cNvSpPr/>
      </dsp:nvSpPr>
      <dsp:spPr>
        <a:xfrm>
          <a:off x="4625733" y="0"/>
          <a:ext cx="4294702" cy="5165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levels of bacteria and fungi can be recovered from mop pads and towels after improper laundering.</a:t>
          </a:r>
        </a:p>
      </dsp:txBody>
      <dsp:txXfrm>
        <a:off x="4625733" y="0"/>
        <a:ext cx="4294702" cy="1549715"/>
      </dsp:txXfrm>
    </dsp:sp>
    <dsp:sp modelId="{9C576582-DCD7-411C-B02F-2E81AF1E4B2A}">
      <dsp:nvSpPr>
        <dsp:cNvPr id="0" name=""/>
        <dsp:cNvSpPr/>
      </dsp:nvSpPr>
      <dsp:spPr>
        <a:xfrm>
          <a:off x="5050739" y="1549715"/>
          <a:ext cx="3435761" cy="335771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Audit your in-house or contract laundry facilities with greater scrutiny to verify that textiles are hygienically-clean.</a:t>
          </a:r>
        </a:p>
      </dsp:txBody>
      <dsp:txXfrm>
        <a:off x="5149083" y="1648059"/>
        <a:ext cx="3239073" cy="316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0E907-B6D1-461F-990C-5E1E65E262E0}">
      <dsp:nvSpPr>
        <dsp:cNvPr id="0" name=""/>
        <dsp:cNvSpPr/>
      </dsp:nvSpPr>
      <dsp:spPr>
        <a:xfrm>
          <a:off x="4415" y="0"/>
          <a:ext cx="4247378" cy="51005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Cleaning tools can contain biofilm and diverse populations of bacteria, including species that can cause HAIs.</a:t>
          </a:r>
        </a:p>
      </dsp:txBody>
      <dsp:txXfrm>
        <a:off x="4415" y="0"/>
        <a:ext cx="4247378" cy="1530161"/>
      </dsp:txXfrm>
    </dsp:sp>
    <dsp:sp modelId="{093E7513-CEB5-4BA0-992B-61FD38823080}">
      <dsp:nvSpPr>
        <dsp:cNvPr id="0" name=""/>
        <dsp:cNvSpPr/>
      </dsp:nvSpPr>
      <dsp:spPr>
        <a:xfrm>
          <a:off x="429153" y="1531655"/>
          <a:ext cx="3397902" cy="15378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Work with EVS on a maintenance plan for cleaning mops frames, carts and buckets.</a:t>
          </a:r>
        </a:p>
      </dsp:txBody>
      <dsp:txXfrm>
        <a:off x="474196" y="1576698"/>
        <a:ext cx="3307816" cy="1447796"/>
      </dsp:txXfrm>
    </dsp:sp>
    <dsp:sp modelId="{E30EF2E8-DCBE-4383-8907-5EE571BF390E}">
      <dsp:nvSpPr>
        <dsp:cNvPr id="0" name=""/>
        <dsp:cNvSpPr/>
      </dsp:nvSpPr>
      <dsp:spPr>
        <a:xfrm>
          <a:off x="429153" y="3306135"/>
          <a:ext cx="3397902" cy="15378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Weigh replacement of broken/ ineffective items against HAIs or costs regarding EVS health and performance.</a:t>
          </a:r>
        </a:p>
      </dsp:txBody>
      <dsp:txXfrm>
        <a:off x="474196" y="3351178"/>
        <a:ext cx="3307816" cy="1447796"/>
      </dsp:txXfrm>
    </dsp:sp>
    <dsp:sp modelId="{A2982BAE-897A-4568-8E2D-6AEF6DC5FAB6}">
      <dsp:nvSpPr>
        <dsp:cNvPr id="0" name=""/>
        <dsp:cNvSpPr/>
      </dsp:nvSpPr>
      <dsp:spPr>
        <a:xfrm>
          <a:off x="4570347" y="0"/>
          <a:ext cx="4247378" cy="51005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Contaminated cleaning tools and cleaning/disinfectant solutions can spread pathogens across the environment of care.</a:t>
          </a:r>
        </a:p>
      </dsp:txBody>
      <dsp:txXfrm>
        <a:off x="4570347" y="0"/>
        <a:ext cx="4247378" cy="1530161"/>
      </dsp:txXfrm>
    </dsp:sp>
    <dsp:sp modelId="{9C576582-DCD7-411C-B02F-2E81AF1E4B2A}">
      <dsp:nvSpPr>
        <dsp:cNvPr id="0" name=""/>
        <dsp:cNvSpPr/>
      </dsp:nvSpPr>
      <dsp:spPr>
        <a:xfrm>
          <a:off x="4995085" y="1530161"/>
          <a:ext cx="3397902" cy="33153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Consider the risk of contaminated disinfectants or neutral cleaners to disperse microbes over large areas.</a:t>
          </a:r>
        </a:p>
      </dsp:txBody>
      <dsp:txXfrm>
        <a:off x="5092188" y="1627264"/>
        <a:ext cx="3203696" cy="312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CA1042-25AB-91F6-A341-D9DDBC3D8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D4642-3CC5-CB2C-9A9F-3D2236C19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167754-0BE7-4824-B999-17EAA0589E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3C212-373B-7BBA-FF13-93E8621B42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C28EC-72EE-0194-C31D-622148DF1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32FE5C-C86C-4C0E-80F2-302C97C9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646B8-4F98-4BB0-A2C3-03E66EDF000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83A090-D379-4FA8-9EF5-512A08F6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2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1220788"/>
            <a:ext cx="5856287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F60C7-41BC-4F81-A7D4-AA576CFDE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6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8/21 = 38%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DD3B-FEC5-49CA-B9E6-5C23A30CEA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3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DD3B-FEC5-49CA-B9E6-5C23A30CEA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7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DD3B-FEC5-49CA-B9E6-5C23A30CEA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A54FE-E79D-3445-9BE0-524C8D18054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9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1C7C8-96DB-CFE1-116C-E0294F298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9CA5B-BE22-3130-2BAD-57E9001A6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1213" y="1220788"/>
            <a:ext cx="5856287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B575F-B614-8E8A-7DE6-E203B4606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kill times vs. concentration from actual labels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17FFA-CD91-4820-3D0A-1C6C46F06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F60C7-41BC-4F81-A7D4-AA576CFDEC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1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4464E-9C33-7B61-6CBE-4B58C3810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1ADFA-68CC-7219-E347-87FC4A116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1213" y="1220788"/>
            <a:ext cx="5856287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29897-5834-4C2A-E0B5-DC9A06AD9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98A49-4DA2-E52A-BCD5-44DF248C1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F60C7-41BC-4F81-A7D4-AA576CFDEC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8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610BB-18FC-DED3-97F5-E838052FF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24A8A-4CA4-D4DD-3C04-3652C726C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3C233-772A-5110-9E2E-C7F42F11F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07C70-E62B-4DEC-171F-8A6B775D2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559ED-1D1A-48C4-B7AC-209126D28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2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8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41F9B-8460-6915-A067-0D1E8DB2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F3F52-F10F-D959-0B8E-A9FB0C485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11213" y="1220788"/>
            <a:ext cx="5856287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FADDE-F534-BBF3-3B9B-D089E580B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B91BC-4854-CC32-BC16-6220965BA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F60C7-41BC-4F81-A7D4-AA576CFDE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74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0523-9C01-4B82-AA90-BBA2656784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0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1281113"/>
            <a:ext cx="6148388" cy="3459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1130">
              <a:defRPr/>
            </a:pPr>
            <a:r>
              <a:rPr lang="en-US" dirty="0">
                <a:solidFill>
                  <a:prstClr val="black"/>
                </a:solidFill>
              </a:rPr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1130" fontAlgn="base">
              <a:spcBef>
                <a:spcPct val="0"/>
              </a:spcBef>
              <a:spcAft>
                <a:spcPct val="0"/>
              </a:spcAft>
              <a:defRPr/>
            </a:pPr>
            <a:fld id="{B4D33A8D-B5C0-4F32-B8A8-69CF68035D59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defTabSz="104113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77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70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37DE8-E03C-49C1-ACF7-D5AD6844F4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0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D143-61EE-3E49-8630-4F980693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126740"/>
            <a:ext cx="10982960" cy="3780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C01E-17A0-214F-A1A4-45E5C8C2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40" y="1223255"/>
            <a:ext cx="10982960" cy="3904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44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E01B-C285-E112-F606-608C9895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32067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F19E-E9DE-9273-F830-25427D96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56"/>
            <a:ext cx="10515600" cy="43513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 marL="685800" indent="-228600">
              <a:spcBef>
                <a:spcPts val="1200"/>
              </a:spcBef>
              <a:buSzPct val="115000"/>
              <a:buFont typeface="Franklin Gothic Book" panose="020B0503020102020204" pitchFamily="34" charset="0"/>
              <a:buChar char="­"/>
              <a:defRPr/>
            </a:lvl2pPr>
            <a:lvl3pPr marL="1143000" indent="-228600">
              <a:spcBef>
                <a:spcPts val="1200"/>
              </a:spcBef>
              <a:buSzPct val="80000"/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CC92-1239-D55F-0010-1091A736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CDD3-BE4C-4A44-956F-86FC0905084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C2CA3-3128-8375-8E33-F23CE96B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1B45-16DB-3438-6850-9EF429DB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3D93-8C80-4413-B7F3-AAD2139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5F5F5F"/>
                      </p:to>
                    </p:animClr>
                  </p:sub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165C32-C724-44D7-9C5E-CE529182FD6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7231" y="1891430"/>
            <a:ext cx="11171207" cy="36127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9A3FB"/>
              </a:buClr>
              <a:buFont typeface="Wingdings" panose="05000000000000000000" pitchFamily="2" charset="2"/>
              <a:buChar char="§"/>
              <a:defRPr sz="2400">
                <a:latin typeface="Arial Nova" panose="020B0504020202020204" pitchFamily="34" charset="0"/>
              </a:defRPr>
            </a:lvl1pPr>
            <a:lvl2pPr marL="685800" indent="-228600">
              <a:buClr>
                <a:srgbClr val="49A3FB"/>
              </a:buClr>
              <a:buFont typeface="Arial" panose="020B0604020202020204" pitchFamily="34" charset="0"/>
              <a:buChar char="‒"/>
              <a:defRPr sz="2000">
                <a:latin typeface="Arial Nova" panose="020B0504020202020204" pitchFamily="34" charset="0"/>
              </a:defRPr>
            </a:lvl2pPr>
            <a:lvl3pPr marL="1143000" indent="-228600">
              <a:buClr>
                <a:srgbClr val="49A3FB"/>
              </a:buClr>
              <a:buSzPct val="80000"/>
              <a:buFont typeface="Wingdings" panose="05000000000000000000" pitchFamily="2" charset="2"/>
              <a:buChar char="ü"/>
              <a:defRPr sz="1800">
                <a:latin typeface="Arial Nova" panose="020B0504020202020204" pitchFamily="34" charset="0"/>
              </a:defRPr>
            </a:lvl3pPr>
            <a:lvl4pPr marL="1600200" indent="-228600">
              <a:buClr>
                <a:srgbClr val="49A3FB"/>
              </a:buClr>
              <a:buFont typeface="Wingdings" panose="05000000000000000000" pitchFamily="2" charset="2"/>
              <a:buChar char="§"/>
              <a:defRPr sz="2000">
                <a:latin typeface="Arial Nova" panose="020B0504020202020204" pitchFamily="34" charset="0"/>
              </a:defRPr>
            </a:lvl4pPr>
            <a:lvl5pPr marL="2057400" indent="-228600">
              <a:buClr>
                <a:srgbClr val="49A3FB"/>
              </a:buClr>
              <a:buFont typeface="Wingdings" panose="05000000000000000000" pitchFamily="2" charset="2"/>
              <a:buChar char="§"/>
              <a:defRPr sz="20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Master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E32F3-47C7-5B8B-CB58-4B3B3A95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17" y="570630"/>
            <a:ext cx="8596668" cy="1320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86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image revers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CF01-CE66-8E71-4D0A-969FC25E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0" y="2095501"/>
            <a:ext cx="5719246" cy="156529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9931E-8A5C-B054-46A8-ECC61356F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80" y="3837707"/>
            <a:ext cx="5719246" cy="69632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4BEAC296-BC9F-CEF2-6D92-6BE2A91A53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185024" y="0"/>
            <a:ext cx="5006975" cy="6858000"/>
          </a:xfrm>
          <a:custGeom>
            <a:avLst/>
            <a:gdLst>
              <a:gd name="connsiteX0" fmla="*/ 0 w 3594100"/>
              <a:gd name="connsiteY0" fmla="*/ 0 h 6858000"/>
              <a:gd name="connsiteX1" fmla="*/ 3594100 w 3594100"/>
              <a:gd name="connsiteY1" fmla="*/ 0 h 6858000"/>
              <a:gd name="connsiteX2" fmla="*/ 3594100 w 3594100"/>
              <a:gd name="connsiteY2" fmla="*/ 6858000 h 6858000"/>
              <a:gd name="connsiteX3" fmla="*/ 0 w 3594100"/>
              <a:gd name="connsiteY3" fmla="*/ 6858000 h 6858000"/>
              <a:gd name="connsiteX4" fmla="*/ 0 w 3594100"/>
              <a:gd name="connsiteY4" fmla="*/ 0 h 6858000"/>
              <a:gd name="connsiteX0" fmla="*/ 0 w 3594100"/>
              <a:gd name="connsiteY0" fmla="*/ 0 h 6858000"/>
              <a:gd name="connsiteX1" fmla="*/ 3594100 w 3594100"/>
              <a:gd name="connsiteY1" fmla="*/ 0 h 6858000"/>
              <a:gd name="connsiteX2" fmla="*/ 3594100 w 3594100"/>
              <a:gd name="connsiteY2" fmla="*/ 6858000 h 6858000"/>
              <a:gd name="connsiteX3" fmla="*/ 0 w 3594100"/>
              <a:gd name="connsiteY3" fmla="*/ 6858000 h 6858000"/>
              <a:gd name="connsiteX4" fmla="*/ 0 w 3594100"/>
              <a:gd name="connsiteY4" fmla="*/ 3340100 h 6858000"/>
              <a:gd name="connsiteX5" fmla="*/ 0 w 3594100"/>
              <a:gd name="connsiteY5" fmla="*/ 0 h 6858000"/>
              <a:gd name="connsiteX0" fmla="*/ 1409700 w 5003800"/>
              <a:gd name="connsiteY0" fmla="*/ 0 h 6858000"/>
              <a:gd name="connsiteX1" fmla="*/ 5003800 w 5003800"/>
              <a:gd name="connsiteY1" fmla="*/ 0 h 6858000"/>
              <a:gd name="connsiteX2" fmla="*/ 5003800 w 5003800"/>
              <a:gd name="connsiteY2" fmla="*/ 6858000 h 6858000"/>
              <a:gd name="connsiteX3" fmla="*/ 1409700 w 5003800"/>
              <a:gd name="connsiteY3" fmla="*/ 6858000 h 6858000"/>
              <a:gd name="connsiteX4" fmla="*/ 0 w 5003800"/>
              <a:gd name="connsiteY4" fmla="*/ 3251200 h 6858000"/>
              <a:gd name="connsiteX5" fmla="*/ 1409700 w 5003800"/>
              <a:gd name="connsiteY5" fmla="*/ 0 h 6858000"/>
              <a:gd name="connsiteX0" fmla="*/ 1409700 w 5003800"/>
              <a:gd name="connsiteY0" fmla="*/ 0 h 6858000"/>
              <a:gd name="connsiteX1" fmla="*/ 5003800 w 5003800"/>
              <a:gd name="connsiteY1" fmla="*/ 0 h 6858000"/>
              <a:gd name="connsiteX2" fmla="*/ 5003800 w 5003800"/>
              <a:gd name="connsiteY2" fmla="*/ 6858000 h 6858000"/>
              <a:gd name="connsiteX3" fmla="*/ 1409700 w 5003800"/>
              <a:gd name="connsiteY3" fmla="*/ 6858000 h 6858000"/>
              <a:gd name="connsiteX4" fmla="*/ 0 w 5003800"/>
              <a:gd name="connsiteY4" fmla="*/ 3251200 h 6858000"/>
              <a:gd name="connsiteX5" fmla="*/ 1409700 w 5003800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6975" h="6858000">
                <a:moveTo>
                  <a:pt x="1412875" y="0"/>
                </a:moveTo>
                <a:lnTo>
                  <a:pt x="5006975" y="0"/>
                </a:lnTo>
                <a:lnTo>
                  <a:pt x="5006975" y="6858000"/>
                </a:lnTo>
                <a:lnTo>
                  <a:pt x="1412875" y="6858000"/>
                </a:lnTo>
                <a:cubicBezTo>
                  <a:pt x="347998" y="5776576"/>
                  <a:pt x="0" y="4578350"/>
                  <a:pt x="0" y="3435350"/>
                </a:cubicBezTo>
                <a:cubicBezTo>
                  <a:pt x="0" y="2292350"/>
                  <a:pt x="375708" y="1114522"/>
                  <a:pt x="1412875" y="0"/>
                </a:cubicBezTo>
                <a:close/>
              </a:path>
            </a:pathLst>
          </a:custGeom>
          <a:noFill/>
        </p:spPr>
        <p:txBody>
          <a:bodyPr lIns="72000" tIns="72000" rIns="72000" bIns="72000"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6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EDEDE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787C634-7E47-8E9D-FCF2-29D8DA55E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65200"/>
            <a:ext cx="6798034" cy="8928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593C606-3CA1-E536-B61D-BFED47DB34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9853" y="-173753"/>
            <a:ext cx="8312147" cy="379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00A97-7259-CB90-64E4-B36D6F1F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58" y="393954"/>
            <a:ext cx="10752480" cy="56115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B0D531-F0B1-5C72-E0AE-BBB4530A4BB4}"/>
              </a:ext>
            </a:extLst>
          </p:cNvPr>
          <p:cNvCxnSpPr/>
          <p:nvPr userDrawn="1"/>
        </p:nvCxnSpPr>
        <p:spPr>
          <a:xfrm>
            <a:off x="720000" y="6236280"/>
            <a:ext cx="8868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8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3D1A-BED9-4549-8606-91640BB37DB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E7C6-9102-47FE-A309-C811FAC8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38E918-E96F-60B7-2CCE-723028118833}"/>
              </a:ext>
            </a:extLst>
          </p:cNvPr>
          <p:cNvSpPr/>
          <p:nvPr userDrawn="1"/>
        </p:nvSpPr>
        <p:spPr>
          <a:xfrm>
            <a:off x="0" y="0"/>
            <a:ext cx="12192000" cy="599437"/>
          </a:xfrm>
          <a:prstGeom prst="rect">
            <a:avLst/>
          </a:prstGeom>
          <a:solidFill>
            <a:srgbClr val="0829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9B6BC-53A1-FF48-9482-0CC1CD59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38100"/>
            <a:ext cx="10982960" cy="56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11C3F-0204-3443-BDB6-E69D3FE94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640" y="1132126"/>
            <a:ext cx="10982960" cy="3904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21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tiff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10" Type="http://schemas.openxmlformats.org/officeDocument/2006/relationships/image" Target="../media/image100.jpe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jpeg"/><Relationship Id="rId7" Type="http://schemas.openxmlformats.org/officeDocument/2006/relationships/image" Target="../media/image123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167FA6-3326-2664-70FD-DC107433B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435" y="1892080"/>
            <a:ext cx="5719246" cy="53217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Bugs</a:t>
            </a:r>
            <a:r>
              <a:rPr lang="en-GB" dirty="0"/>
              <a:t> in the Bucket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9FB5D1-186F-C82E-B85D-F920FC40F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744" y="4152667"/>
            <a:ext cx="3206966" cy="12311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Mark Wiencek, Ph.D.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Principal Microbiologist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Contec Professional</a:t>
            </a:r>
          </a:p>
        </p:txBody>
      </p:sp>
      <p:pic>
        <p:nvPicPr>
          <p:cNvPr id="7" name="Picture Placeholder 6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A59775B1-05D4-D86D-9E15-A07F8B0DC0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555931-C1B5-43C2-F869-EF539BC2820D}"/>
              </a:ext>
            </a:extLst>
          </p:cNvPr>
          <p:cNvSpPr/>
          <p:nvPr/>
        </p:nvSpPr>
        <p:spPr>
          <a:xfrm>
            <a:off x="7386320" y="4483740"/>
            <a:ext cx="4704080" cy="284480"/>
          </a:xfrm>
          <a:prstGeom prst="rect">
            <a:avLst/>
          </a:prstGeom>
          <a:solidFill>
            <a:srgbClr val="C7D2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860A7-5A1D-19EB-A25B-FAC2DBB54C8B}"/>
              </a:ext>
            </a:extLst>
          </p:cNvPr>
          <p:cNvSpPr/>
          <p:nvPr/>
        </p:nvSpPr>
        <p:spPr>
          <a:xfrm>
            <a:off x="7315199" y="4091707"/>
            <a:ext cx="4876799" cy="284480"/>
          </a:xfrm>
          <a:prstGeom prst="rect">
            <a:avLst/>
          </a:prstGeom>
          <a:solidFill>
            <a:srgbClr val="777D8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F8EF7D-BD0F-FAD8-7C34-14157527990E}"/>
              </a:ext>
            </a:extLst>
          </p:cNvPr>
          <p:cNvSpPr txBox="1">
            <a:spLocks/>
          </p:cNvSpPr>
          <p:nvPr/>
        </p:nvSpPr>
        <p:spPr>
          <a:xfrm>
            <a:off x="1000302" y="2812152"/>
            <a:ext cx="5706972" cy="10968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How the Hygiene of Cleaning Tools can Impact the Environment of Care  </a:t>
            </a:r>
          </a:p>
        </p:txBody>
      </p:sp>
    </p:spTree>
    <p:extLst>
      <p:ext uri="{BB962C8B-B14F-4D97-AF65-F5344CB8AC3E}">
        <p14:creationId xmlns:p14="http://schemas.microsoft.com/office/powerpoint/2010/main" val="302511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137250"/>
            <a:ext cx="11592560" cy="37808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Outbreak from “Bugs in the Bucket”, “Pathogens in the Pail”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63B5-30C7-482F-B648-5FC6EE33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34" y="1895106"/>
            <a:ext cx="5862657" cy="39046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Same bucket used for months</a:t>
            </a:r>
          </a:p>
          <a:p>
            <a:pPr marL="685800" lvl="3" indent="-3429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Helvetica" charset="0"/>
                <a:cs typeface="Helvetica" charset="0"/>
              </a:rPr>
              <a:t>Topped off daily with fresh quat</a:t>
            </a:r>
          </a:p>
          <a:p>
            <a:pPr marL="685800" lvl="3" indent="-3429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Helvetica" charset="0"/>
                <a:cs typeface="Helvetica" charset="0"/>
              </a:rPr>
              <a:t>Never cleaned bucket</a:t>
            </a:r>
          </a:p>
          <a:p>
            <a:pPr marL="685800" lvl="3" indent="-3429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ea typeface="Helvetica" charset="0"/>
                <a:cs typeface="Helvetica" charset="0"/>
              </a:rPr>
              <a:t>Serratia marcescens</a:t>
            </a:r>
            <a:r>
              <a:rPr lang="en-US" sz="2400" dirty="0">
                <a:solidFill>
                  <a:schemeClr val="tx1"/>
                </a:solidFill>
                <a:ea typeface="Helvetica" charset="0"/>
                <a:cs typeface="Helvetica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ea typeface="Helvetica" charset="0"/>
                <a:cs typeface="Helvetica" charset="0"/>
              </a:rPr>
              <a:t>A. </a:t>
            </a:r>
            <a:r>
              <a:rPr lang="en-US" sz="2400" i="1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xylosoxidans</a:t>
            </a:r>
            <a:endParaRPr lang="en-US" sz="2400" i="1" dirty="0">
              <a:solidFill>
                <a:schemeClr val="tx1"/>
              </a:solidFill>
              <a:ea typeface="Helvetica" charset="0"/>
              <a:cs typeface="Helvetica" charset="0"/>
            </a:endParaRPr>
          </a:p>
          <a:p>
            <a:pPr marL="685800" lvl="3" indent="-342900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Helvetica" charset="0"/>
                <a:cs typeface="Helvetica" charset="0"/>
              </a:rPr>
              <a:t>Contaminated quat 100x less effective</a:t>
            </a:r>
          </a:p>
          <a:p>
            <a:pPr marL="630238" lvl="1" indent="-284163">
              <a:spcBef>
                <a:spcPts val="900"/>
              </a:spcBef>
              <a:buFont typeface="Arial" panose="020B0604020202020204" pitchFamily="34" charset="0"/>
              <a:buChar char="‒"/>
            </a:pPr>
            <a:endParaRPr lang="en-US" sz="2400" dirty="0">
              <a:solidFill>
                <a:schemeClr val="bg2">
                  <a:lumMod val="10000"/>
                </a:schemeClr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D6920-9C61-62B9-4D1E-7D52B319AC1A}"/>
              </a:ext>
            </a:extLst>
          </p:cNvPr>
          <p:cNvGrpSpPr/>
          <p:nvPr/>
        </p:nvGrpSpPr>
        <p:grpSpPr>
          <a:xfrm>
            <a:off x="4343875" y="1170807"/>
            <a:ext cx="7673881" cy="5560453"/>
            <a:chOff x="4301062" y="1332066"/>
            <a:chExt cx="7673881" cy="55604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7A3190-71DA-645F-5E0A-7A13A2CE7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0962" y="1332066"/>
              <a:ext cx="6163981" cy="16230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BC501D-1D07-D489-FE6F-28A21BD3F410}"/>
                </a:ext>
              </a:extLst>
            </p:cNvPr>
            <p:cNvSpPr txBox="1"/>
            <p:nvPr/>
          </p:nvSpPr>
          <p:spPr>
            <a:xfrm>
              <a:off x="4301062" y="6430854"/>
              <a:ext cx="47703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Boyce, John M., and Nancy L. </a:t>
              </a:r>
              <a:r>
                <a:rPr lang="en-US" sz="1200" dirty="0" err="1"/>
                <a:t>Havill</a:t>
              </a:r>
              <a:r>
                <a:rPr lang="en-US" sz="1200" dirty="0"/>
                <a:t>. "In-use contamination of a hospital-grade disinfectant." American Journal of Infection Control (2022).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E51C97D-5DD2-2582-7C13-CA6EA8330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801" y="3259045"/>
            <a:ext cx="4308278" cy="25453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57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0D2A1-D6D7-3A12-F2E4-C2011A75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Options for Mechanical Cleaning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B4337-8032-4BE6-AF3C-3C3BAE07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23" y="1839563"/>
            <a:ext cx="10982960" cy="39046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Relaundered cotton towels, string-mops</a:t>
            </a:r>
          </a:p>
          <a:p>
            <a:pPr lvl="1"/>
            <a:r>
              <a:rPr lang="en-US" sz="2400" dirty="0"/>
              <a:t>(Really) Old School</a:t>
            </a:r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2800" dirty="0"/>
              <a:t>Re-laundered microfiber towels, mops</a:t>
            </a:r>
          </a:p>
          <a:p>
            <a:pPr lvl="1"/>
            <a:r>
              <a:rPr lang="en-US" sz="2400" dirty="0"/>
              <a:t>Launder inside facility</a:t>
            </a:r>
          </a:p>
          <a:p>
            <a:pPr lvl="1"/>
            <a:r>
              <a:rPr lang="en-US" sz="2400" dirty="0"/>
              <a:t>Contract with outside vendor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sz="2800" dirty="0"/>
              <a:t>Non-</a:t>
            </a:r>
            <a:r>
              <a:rPr lang="en-US" sz="2800" dirty="0" err="1"/>
              <a:t>relaundered</a:t>
            </a:r>
            <a:r>
              <a:rPr lang="en-US" sz="2800" dirty="0"/>
              <a:t> (disposable) microfiber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050960-2192-47E9-BCAD-E16949E6DACD}"/>
              </a:ext>
            </a:extLst>
          </p:cNvPr>
          <p:cNvGrpSpPr/>
          <p:nvPr/>
        </p:nvGrpSpPr>
        <p:grpSpPr>
          <a:xfrm>
            <a:off x="7429130" y="4495242"/>
            <a:ext cx="2704697" cy="1748732"/>
            <a:chOff x="5786734" y="4735575"/>
            <a:chExt cx="3606262" cy="23316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71E085-4AB1-45C1-8AF1-0FFF03222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6734" y="5283816"/>
              <a:ext cx="1709578" cy="11889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2" descr="Disposable Mop, Flat, Microfiber, PK150">
              <a:extLst>
                <a:ext uri="{FF2B5EF4-FFF2-40B4-BE49-F238E27FC236}">
                  <a16:creationId xmlns:a16="http://schemas.microsoft.com/office/drawing/2014/main" id="{744C461C-248D-4C8E-AD2B-4BB97B9D6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96311" y="4735575"/>
              <a:ext cx="1776388" cy="1214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6BEF11-35AB-44E8-AAFA-1F64287E8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5395" y="5878282"/>
              <a:ext cx="2237601" cy="11889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EE7AAD-2CCF-D9E5-FED4-285FBFAE7C58}"/>
              </a:ext>
            </a:extLst>
          </p:cNvPr>
          <p:cNvGrpSpPr/>
          <p:nvPr/>
        </p:nvGrpSpPr>
        <p:grpSpPr>
          <a:xfrm>
            <a:off x="7429130" y="1051852"/>
            <a:ext cx="3300570" cy="1777055"/>
            <a:chOff x="7418619" y="1280387"/>
            <a:chExt cx="3300570" cy="17770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6B1B42-2F60-450C-9C0E-DA87D8422283}"/>
                </a:ext>
              </a:extLst>
            </p:cNvPr>
            <p:cNvGrpSpPr/>
            <p:nvPr/>
          </p:nvGrpSpPr>
          <p:grpSpPr>
            <a:xfrm>
              <a:off x="7418619" y="1355736"/>
              <a:ext cx="2540447" cy="1701706"/>
              <a:chOff x="6638925" y="1211291"/>
              <a:chExt cx="2367280" cy="1920661"/>
            </a:xfrm>
          </p:grpSpPr>
          <p:pic>
            <p:nvPicPr>
              <p:cNvPr id="14" name="Picture 5" descr="ELMOP">
                <a:extLst>
                  <a:ext uri="{FF2B5EF4-FFF2-40B4-BE49-F238E27FC236}">
                    <a16:creationId xmlns:a16="http://schemas.microsoft.com/office/drawing/2014/main" id="{4E7F0854-F7B0-4B97-992A-D30FBEF2D0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8503" y="1711270"/>
                <a:ext cx="1257702" cy="131122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D00E7A5-0569-43EC-9BA5-418033E3E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8925" y="1211291"/>
                <a:ext cx="1120386" cy="192066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4A5A50-8038-F6E0-98F7-90826AD031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5091" y="1280387"/>
              <a:ext cx="874098" cy="73479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751A1A-71CD-55BB-F640-E096129913E6}"/>
              </a:ext>
            </a:extLst>
          </p:cNvPr>
          <p:cNvGrpSpPr/>
          <p:nvPr/>
        </p:nvGrpSpPr>
        <p:grpSpPr>
          <a:xfrm>
            <a:off x="7188283" y="3116472"/>
            <a:ext cx="3037577" cy="1235920"/>
            <a:chOff x="7177772" y="2874734"/>
            <a:chExt cx="3037577" cy="12359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B9B3A2-2001-4400-822C-8CF6A71F9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7772" y="2874734"/>
              <a:ext cx="1067152" cy="6753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539E6C-1521-4C34-B0CA-494B093A0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15422">
              <a:off x="7193951" y="3571899"/>
              <a:ext cx="1034797" cy="53875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1862272-F228-FECB-E7DF-05A9D385D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0889" y="2949171"/>
              <a:ext cx="1744460" cy="1085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504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67290"/>
            <a:ext cx="11711940" cy="50037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Does Laundering Produce </a:t>
            </a:r>
            <a:r>
              <a:rPr lang="en-US" sz="3200" u="sng" dirty="0"/>
              <a:t>Effective</a:t>
            </a:r>
            <a:r>
              <a:rPr lang="en-US" sz="3200" dirty="0"/>
              <a:t> Tools?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63B5-30C7-482F-B648-5FC6EE33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96" y="1009997"/>
            <a:ext cx="810291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CDC:  Launder healthcare textiles at &gt;160°F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But many microfiber mop pads and towels indicate to avoid high temperatures and bleach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Because effective laundering is harsh, the mop pads and towels start to look like this…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8F36E-3011-63E8-D5C2-09A2855E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8" y="3880769"/>
            <a:ext cx="3295649" cy="22766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3796D1-C063-3256-F8BD-90A81230CE21}"/>
              </a:ext>
            </a:extLst>
          </p:cNvPr>
          <p:cNvGrpSpPr/>
          <p:nvPr/>
        </p:nvGrpSpPr>
        <p:grpSpPr>
          <a:xfrm>
            <a:off x="8325765" y="885760"/>
            <a:ext cx="3626205" cy="2543118"/>
            <a:chOff x="8224215" y="519649"/>
            <a:chExt cx="3626205" cy="25431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1305DF-A4A3-734D-0198-F79629450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89660" y="519649"/>
              <a:ext cx="1560760" cy="25431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F32457-98F9-9AB2-417A-C5DC1D7ED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4215" y="1081629"/>
              <a:ext cx="2266583" cy="117365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5B7C9D-A288-4318-6B62-32D9D2D45B25}"/>
              </a:ext>
            </a:extLst>
          </p:cNvPr>
          <p:cNvGrpSpPr/>
          <p:nvPr/>
        </p:nvGrpSpPr>
        <p:grpSpPr>
          <a:xfrm>
            <a:off x="4390024" y="3498896"/>
            <a:ext cx="5818909" cy="2829923"/>
            <a:chOff x="4856428" y="3314577"/>
            <a:chExt cx="5818909" cy="28299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0CBDA1-873D-32B0-06DF-8DAB495AF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6428" y="4143899"/>
              <a:ext cx="3527128" cy="2000601"/>
            </a:xfrm>
            <a:prstGeom prst="rect">
              <a:avLst/>
            </a:prstGeom>
          </p:spPr>
        </p:pic>
        <p:pic>
          <p:nvPicPr>
            <p:cNvPr id="6" name="Picture 5" descr="A picture containing clothes&#10;&#10;Description automatically generated">
              <a:extLst>
                <a:ext uri="{FF2B5EF4-FFF2-40B4-BE49-F238E27FC236}">
                  <a16:creationId xmlns:a16="http://schemas.microsoft.com/office/drawing/2014/main" id="{79FD4733-12F9-FF31-DB40-8AA21F3D6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909837" y="3207551"/>
              <a:ext cx="2658473" cy="28725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67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235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Does Laundering Produce </a:t>
            </a:r>
            <a:r>
              <a:rPr lang="en-US" sz="3200" u="sng" dirty="0"/>
              <a:t>Clean</a:t>
            </a:r>
            <a:r>
              <a:rPr lang="en-US" sz="3200" dirty="0"/>
              <a:t> Tools?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63B5-30C7-482F-B648-5FC6EE33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25" y="767459"/>
            <a:ext cx="9232996" cy="2631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Microfiber is designed to grab and hold dirt &amp; debris (including germs)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Gentle laundering is incomplete cleaning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Launder in-house?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 Washing machines also require periodic cleaning!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76963-B16B-A41D-44A3-F01594B3E6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22221" y="1145194"/>
            <a:ext cx="1975629" cy="270030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7869B-DE36-5769-6027-2089E0D28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656" y="3845496"/>
            <a:ext cx="3191898" cy="19864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2A17EBF-FC52-CD13-FC8A-3DF7E470D32B}"/>
              </a:ext>
            </a:extLst>
          </p:cNvPr>
          <p:cNvGrpSpPr/>
          <p:nvPr/>
        </p:nvGrpSpPr>
        <p:grpSpPr>
          <a:xfrm>
            <a:off x="343449" y="3544009"/>
            <a:ext cx="9279070" cy="3166837"/>
            <a:chOff x="238768" y="3451044"/>
            <a:chExt cx="9279070" cy="31668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755EC6-D367-42B6-4EC9-E8C70055A5C5}"/>
                </a:ext>
              </a:extLst>
            </p:cNvPr>
            <p:cNvSpPr txBox="1"/>
            <p:nvPr/>
          </p:nvSpPr>
          <p:spPr>
            <a:xfrm>
              <a:off x="325981" y="3451044"/>
              <a:ext cx="9191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400" dirty="0"/>
                <a:t>Debris “left behind”:  loose fibers, dirt, hair, lint, body bits…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6DE056-A048-555A-0421-E3C56239499D}"/>
                </a:ext>
              </a:extLst>
            </p:cNvPr>
            <p:cNvGrpSpPr/>
            <p:nvPr/>
          </p:nvGrpSpPr>
          <p:grpSpPr>
            <a:xfrm>
              <a:off x="5177949" y="3889732"/>
              <a:ext cx="3017287" cy="2532221"/>
              <a:chOff x="208012" y="3930862"/>
              <a:chExt cx="3017287" cy="25322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292C912-DF8C-60C8-8588-897B6A47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012" y="4200118"/>
                <a:ext cx="3017287" cy="2262965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</p:pic>
          <p:sp>
            <p:nvSpPr>
              <p:cNvPr id="9" name="Lightning Bolt 8">
                <a:extLst>
                  <a:ext uri="{FF2B5EF4-FFF2-40B4-BE49-F238E27FC236}">
                    <a16:creationId xmlns:a16="http://schemas.microsoft.com/office/drawing/2014/main" id="{E3B99C51-E29E-7199-D9EE-6DA3B86710F1}"/>
                  </a:ext>
                </a:extLst>
              </p:cNvPr>
              <p:cNvSpPr/>
              <p:nvPr/>
            </p:nvSpPr>
            <p:spPr>
              <a:xfrm>
                <a:off x="1573780" y="4973641"/>
                <a:ext cx="285750" cy="420699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Lightning Bolt 9">
                <a:extLst>
                  <a:ext uri="{FF2B5EF4-FFF2-40B4-BE49-F238E27FC236}">
                    <a16:creationId xmlns:a16="http://schemas.microsoft.com/office/drawing/2014/main" id="{8691D268-527B-D0AA-4EE4-90BBD632674D}"/>
                  </a:ext>
                </a:extLst>
              </p:cNvPr>
              <p:cNvSpPr/>
              <p:nvPr/>
            </p:nvSpPr>
            <p:spPr>
              <a:xfrm>
                <a:off x="2673664" y="4821634"/>
                <a:ext cx="285750" cy="420699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ightning Bolt 10">
                <a:extLst>
                  <a:ext uri="{FF2B5EF4-FFF2-40B4-BE49-F238E27FC236}">
                    <a16:creationId xmlns:a16="http://schemas.microsoft.com/office/drawing/2014/main" id="{10968C10-6F8F-6EDF-FCA8-6A2CB02C8EA6}"/>
                  </a:ext>
                </a:extLst>
              </p:cNvPr>
              <p:cNvSpPr/>
              <p:nvPr/>
            </p:nvSpPr>
            <p:spPr>
              <a:xfrm>
                <a:off x="2112972" y="5331600"/>
                <a:ext cx="285750" cy="420699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ightning Bolt 11">
                <a:extLst>
                  <a:ext uri="{FF2B5EF4-FFF2-40B4-BE49-F238E27FC236}">
                    <a16:creationId xmlns:a16="http://schemas.microsoft.com/office/drawing/2014/main" id="{DC2EEC40-5931-6E7B-6851-18CC1DC4363C}"/>
                  </a:ext>
                </a:extLst>
              </p:cNvPr>
              <p:cNvSpPr/>
              <p:nvPr/>
            </p:nvSpPr>
            <p:spPr>
              <a:xfrm>
                <a:off x="1125118" y="5183990"/>
                <a:ext cx="285750" cy="420699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ightning Bolt 12">
                <a:extLst>
                  <a:ext uri="{FF2B5EF4-FFF2-40B4-BE49-F238E27FC236}">
                    <a16:creationId xmlns:a16="http://schemas.microsoft.com/office/drawing/2014/main" id="{296A148D-7D04-467A-BB7A-D9DA50122626}"/>
                  </a:ext>
                </a:extLst>
              </p:cNvPr>
              <p:cNvSpPr/>
              <p:nvPr/>
            </p:nvSpPr>
            <p:spPr>
              <a:xfrm>
                <a:off x="2312932" y="3930862"/>
                <a:ext cx="285750" cy="420699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ightning Bolt 13">
                <a:extLst>
                  <a:ext uri="{FF2B5EF4-FFF2-40B4-BE49-F238E27FC236}">
                    <a16:creationId xmlns:a16="http://schemas.microsoft.com/office/drawing/2014/main" id="{31931666-8689-3153-9800-2CFAC5746EC3}"/>
                  </a:ext>
                </a:extLst>
              </p:cNvPr>
              <p:cNvSpPr/>
              <p:nvPr/>
            </p:nvSpPr>
            <p:spPr>
              <a:xfrm>
                <a:off x="719760" y="5238743"/>
                <a:ext cx="285750" cy="420699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36AEF8-F96E-7EC3-3CB2-2441707B1C29}"/>
                </a:ext>
              </a:extLst>
            </p:cNvPr>
            <p:cNvGrpSpPr/>
            <p:nvPr/>
          </p:nvGrpSpPr>
          <p:grpSpPr>
            <a:xfrm>
              <a:off x="2385601" y="4953529"/>
              <a:ext cx="3170195" cy="1664352"/>
              <a:chOff x="2385601" y="4953529"/>
              <a:chExt cx="3170195" cy="166435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B038E39-A58E-E218-74E2-D287CCD9D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5601" y="4953529"/>
                <a:ext cx="3170195" cy="1664352"/>
              </a:xfrm>
              <a:prstGeom prst="rect">
                <a:avLst/>
              </a:prstGeom>
            </p:spPr>
          </p:pic>
          <p:sp>
            <p:nvSpPr>
              <p:cNvPr id="15" name="Lightning Bolt 14">
                <a:extLst>
                  <a:ext uri="{FF2B5EF4-FFF2-40B4-BE49-F238E27FC236}">
                    <a16:creationId xmlns:a16="http://schemas.microsoft.com/office/drawing/2014/main" id="{2FB8FD2B-32B4-0DA7-07AD-55D5E087F8A9}"/>
                  </a:ext>
                </a:extLst>
              </p:cNvPr>
              <p:cNvSpPr/>
              <p:nvPr/>
            </p:nvSpPr>
            <p:spPr>
              <a:xfrm rot="249343">
                <a:off x="3553254" y="5131487"/>
                <a:ext cx="500380" cy="491581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4B499B-7FF0-3119-3A96-ECCB97FE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768" y="3922298"/>
              <a:ext cx="2947407" cy="2321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1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4DF92E-AACA-4213-98AF-D6D1E84E31E4}"/>
              </a:ext>
            </a:extLst>
          </p:cNvPr>
          <p:cNvGrpSpPr/>
          <p:nvPr/>
        </p:nvGrpSpPr>
        <p:grpSpPr>
          <a:xfrm>
            <a:off x="1250966" y="1800439"/>
            <a:ext cx="4565764" cy="3985201"/>
            <a:chOff x="21916" y="1989625"/>
            <a:chExt cx="4565764" cy="39852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24FD85-BBC5-434D-9230-62989AB6ED0F}"/>
                </a:ext>
              </a:extLst>
            </p:cNvPr>
            <p:cNvSpPr txBox="1"/>
            <p:nvPr/>
          </p:nvSpPr>
          <p:spPr>
            <a:xfrm>
              <a:off x="21916" y="1989625"/>
              <a:ext cx="45657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6998"/>
                  </a:solidFill>
                  <a:latin typeface="Arial Nova" panose="020B0504020202020204" pitchFamily="34" charset="0"/>
                </a:rPr>
                <a:t>Collect mop or towel in sterile bag with gloved hands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D814A4-0378-409F-B1CE-189A2A385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922" y="3051347"/>
              <a:ext cx="2225646" cy="12623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8D2384-E78A-457F-B66E-B871EEEE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19426" y="4195139"/>
              <a:ext cx="1547419" cy="11605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0C4839-E803-41EC-9979-1F8889B88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713239" y="4471504"/>
              <a:ext cx="1924252" cy="10823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1A8156F-1144-4035-B79C-88CC52373971}"/>
              </a:ext>
            </a:extLst>
          </p:cNvPr>
          <p:cNvSpPr txBox="1"/>
          <p:nvPr/>
        </p:nvSpPr>
        <p:spPr>
          <a:xfrm>
            <a:off x="1852695" y="-34528"/>
            <a:ext cx="848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is Left Behind after Laundering?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28E34E4-6226-4075-9725-7AC90000FBA6}"/>
              </a:ext>
            </a:extLst>
          </p:cNvPr>
          <p:cNvSpPr/>
          <p:nvPr/>
        </p:nvSpPr>
        <p:spPr>
          <a:xfrm>
            <a:off x="4760207" y="3528931"/>
            <a:ext cx="1135547" cy="2155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B68964-F3BE-4EFD-84D9-C8D0E46A4BA1}"/>
              </a:ext>
            </a:extLst>
          </p:cNvPr>
          <p:cNvSpPr txBox="1"/>
          <p:nvPr/>
        </p:nvSpPr>
        <p:spPr>
          <a:xfrm>
            <a:off x="4792703" y="5679080"/>
            <a:ext cx="23065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ova" panose="020B0504020202020204" pitchFamily="34" charset="0"/>
              </a:rPr>
              <a:t>CFU per Mop or Towel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08E545-5A85-EABF-2DB8-E55E9B93A2EB}"/>
              </a:ext>
            </a:extLst>
          </p:cNvPr>
          <p:cNvGrpSpPr/>
          <p:nvPr/>
        </p:nvGrpSpPr>
        <p:grpSpPr>
          <a:xfrm>
            <a:off x="6185849" y="2034015"/>
            <a:ext cx="4153455" cy="3246823"/>
            <a:chOff x="5116819" y="2223201"/>
            <a:chExt cx="4153455" cy="32468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3B57F8-8DA9-4AE2-ADD0-60ED8074E035}"/>
                </a:ext>
              </a:extLst>
            </p:cNvPr>
            <p:cNvGrpSpPr/>
            <p:nvPr/>
          </p:nvGrpSpPr>
          <p:grpSpPr>
            <a:xfrm>
              <a:off x="5116819" y="2223201"/>
              <a:ext cx="3499190" cy="2246756"/>
              <a:chOff x="4293639" y="2311785"/>
              <a:chExt cx="3499190" cy="224675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3AD1A49-F2EB-46EE-98D6-8993D0A5B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6339" y="2937792"/>
                <a:ext cx="2492284" cy="16207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98DF84-4408-4DA5-A457-4DC15B2FF3F7}"/>
                  </a:ext>
                </a:extLst>
              </p:cNvPr>
              <p:cNvSpPr txBox="1"/>
              <p:nvPr/>
            </p:nvSpPr>
            <p:spPr>
              <a:xfrm>
                <a:off x="4293639" y="2311785"/>
                <a:ext cx="3045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336998"/>
                    </a:solidFill>
                    <a:latin typeface="Arial Nova" panose="020B0504020202020204" pitchFamily="34" charset="0"/>
                  </a:rPr>
                  <a:t>“Shake and Plate”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4A2F1DE-5037-4C92-B325-E58EBD8C47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54687" y="3075561"/>
                <a:ext cx="1238142" cy="13978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2050" name="Picture 2" descr="Image result for bioburden testing paddle">
              <a:extLst>
                <a:ext uri="{FF2B5EF4-FFF2-40B4-BE49-F238E27FC236}">
                  <a16:creationId xmlns:a16="http://schemas.microsoft.com/office/drawing/2014/main" id="{6CF3F71C-0A98-4E04-960D-886249EE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614" y="4361694"/>
              <a:ext cx="2216660" cy="1108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24F39B-3EEE-4257-A826-59B1BF437BA8}"/>
              </a:ext>
            </a:extLst>
          </p:cNvPr>
          <p:cNvGrpSpPr/>
          <p:nvPr/>
        </p:nvGrpSpPr>
        <p:grpSpPr>
          <a:xfrm>
            <a:off x="547919" y="842528"/>
            <a:ext cx="7449019" cy="594580"/>
            <a:chOff x="4626722" y="1282465"/>
            <a:chExt cx="7449019" cy="5945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A916DDB-AE17-4B4B-B0B5-B7CE500EAC33}"/>
                </a:ext>
              </a:extLst>
            </p:cNvPr>
            <p:cNvGrpSpPr/>
            <p:nvPr/>
          </p:nvGrpSpPr>
          <p:grpSpPr>
            <a:xfrm>
              <a:off x="6253018" y="1304644"/>
              <a:ext cx="5773856" cy="522206"/>
              <a:chOff x="3699241" y="1299866"/>
              <a:chExt cx="6028666" cy="5524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392ECF4-1C7F-492D-8E8E-22F0CDE2C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032" y="1299866"/>
                <a:ext cx="5476875" cy="55245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627135-BA10-4C35-9FE0-3EF588FA35FF}"/>
                  </a:ext>
                </a:extLst>
              </p:cNvPr>
              <p:cNvSpPr txBox="1"/>
              <p:nvPr/>
            </p:nvSpPr>
            <p:spPr>
              <a:xfrm>
                <a:off x="3699241" y="1317216"/>
                <a:ext cx="714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 Nova" panose="020B0504020202020204" pitchFamily="34" charset="0"/>
                  </a:rPr>
                  <a:t>USP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BFCEA6-B0C7-47C9-B996-C937548EB09A}"/>
                </a:ext>
              </a:extLst>
            </p:cNvPr>
            <p:cNvSpPr/>
            <p:nvPr/>
          </p:nvSpPr>
          <p:spPr>
            <a:xfrm>
              <a:off x="4626722" y="1282465"/>
              <a:ext cx="7449019" cy="594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EC4002-4F51-4B8F-9FB0-C8E260E04344}"/>
                </a:ext>
              </a:extLst>
            </p:cNvPr>
            <p:cNvSpPr/>
            <p:nvPr/>
          </p:nvSpPr>
          <p:spPr>
            <a:xfrm>
              <a:off x="4626722" y="1323268"/>
              <a:ext cx="1795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Bioburden: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8E82F27-343C-F3F9-A3EB-FA0756A46F7A}"/>
              </a:ext>
            </a:extLst>
          </p:cNvPr>
          <p:cNvSpPr/>
          <p:nvPr/>
        </p:nvSpPr>
        <p:spPr>
          <a:xfrm rot="8850519">
            <a:off x="6946917" y="5173057"/>
            <a:ext cx="1135547" cy="2155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AC50B5-7324-8203-8CC6-6BA7A79A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42" y="35699"/>
            <a:ext cx="9781116" cy="5904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Bioburden on Laundered Mops and Towels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8A182-B289-4537-88A7-90B84EFF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80" y="2062535"/>
            <a:ext cx="6706721" cy="2314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CC47BB-A23E-4444-837B-1E71DE6944DA}"/>
              </a:ext>
            </a:extLst>
          </p:cNvPr>
          <p:cNvSpPr/>
          <p:nvPr/>
        </p:nvSpPr>
        <p:spPr>
          <a:xfrm>
            <a:off x="2074777" y="6460864"/>
            <a:ext cx="8479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*Sifuentes, Laura Y., </a:t>
            </a:r>
            <a:r>
              <a:rPr lang="en-US" sz="1400" i="1" dirty="0"/>
              <a:t>et al</a:t>
            </a:r>
            <a:r>
              <a:rPr lang="en-US" sz="1400" dirty="0"/>
              <a:t>. "Microbial contamination of hospital reusable cleaning towels." AJIC 41 (2013): 912-915.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980E0BC-59D5-464B-AC04-014385635E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95" y="808531"/>
            <a:ext cx="7152208" cy="866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B4337-8032-4BE6-AF3C-3C3BAE07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84" y="4674362"/>
            <a:ext cx="10037768" cy="1483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More microbes recovered from synthetic microfiber than cotton</a:t>
            </a:r>
          </a:p>
          <a:p>
            <a:pPr marL="457200">
              <a:lnSpc>
                <a:spcPct val="10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400" dirty="0"/>
              <a:t> Laundry conditions harsher for white cotton then synthetics</a:t>
            </a:r>
          </a:p>
          <a:p>
            <a:pPr marL="457200" indent="-228600">
              <a:buSzPct val="90000"/>
              <a:buFont typeface="Wingdings" panose="05000000000000000000" pitchFamily="2" charset="2"/>
              <a:buChar char="Ø"/>
            </a:pPr>
            <a:r>
              <a:rPr lang="en-US" sz="2400" dirty="0"/>
              <a:t> Microfiber better at holding onto particles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48730-E9C6-4D4C-90D1-1D4932E0B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486" y="793251"/>
            <a:ext cx="6884636" cy="54676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19A1571-15C7-2A4E-8B8C-93EB014C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747" y="101804"/>
            <a:ext cx="9472506" cy="4134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Bioburden on Laundered Mops and Towels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776773-24F3-43B8-B5B6-6B6789C0DC85}"/>
              </a:ext>
            </a:extLst>
          </p:cNvPr>
          <p:cNvSpPr/>
          <p:nvPr/>
        </p:nvSpPr>
        <p:spPr>
          <a:xfrm>
            <a:off x="2560486" y="6400404"/>
            <a:ext cx="2918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*Unpublished data from Contec, Inc.</a:t>
            </a:r>
          </a:p>
        </p:txBody>
      </p:sp>
    </p:spTree>
    <p:extLst>
      <p:ext uri="{BB962C8B-B14F-4D97-AF65-F5344CB8AC3E}">
        <p14:creationId xmlns:p14="http://schemas.microsoft.com/office/powerpoint/2010/main" val="27691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F8E287-8B65-1296-97FC-4D535415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83" y="-84000"/>
            <a:ext cx="6183936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Microbiome of Laundered </a:t>
            </a:r>
            <a:r>
              <a:rPr lang="en-US" b="1" dirty="0">
                <a:solidFill>
                  <a:srgbClr val="2C386C"/>
                </a:solidFill>
              </a:rPr>
              <a:t>Mops and Towels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E15E5-2558-49FB-918A-1A5093917193}"/>
              </a:ext>
            </a:extLst>
          </p:cNvPr>
          <p:cNvSpPr/>
          <p:nvPr/>
        </p:nvSpPr>
        <p:spPr>
          <a:xfrm>
            <a:off x="2974428" y="2165557"/>
            <a:ext cx="3578943" cy="334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41 unique DNA sequence reads</a:t>
            </a:r>
          </a:p>
          <a:p>
            <a:pPr marL="284163" indent="-284163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Families (in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latin typeface="Arial Nova" panose="020B0504020202020204" pitchFamily="34" charset="0"/>
              </a:rPr>
              <a:t>yellow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) &amp; Genera (in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highlight>
                  <a:srgbClr val="FF0000"/>
                </a:highlight>
                <a:latin typeface="Arial Nova" panose="020B0504020202020204" pitchFamily="34" charset="0"/>
              </a:rPr>
              <a:t>red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) contain species that can cause HAIs</a:t>
            </a:r>
          </a:p>
          <a:p>
            <a:pPr marL="284163" indent="-284163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Many more Gram-negatives than expected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4107FD-27BC-453F-AB40-CCFA5C4B2A0A}"/>
              </a:ext>
            </a:extLst>
          </p:cNvPr>
          <p:cNvGrpSpPr/>
          <p:nvPr/>
        </p:nvGrpSpPr>
        <p:grpSpPr>
          <a:xfrm>
            <a:off x="35622" y="1635725"/>
            <a:ext cx="2724213" cy="3244885"/>
            <a:chOff x="413766" y="2321525"/>
            <a:chExt cx="2724213" cy="3244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C431B4-F67A-48C0-8D01-3B0AC94027ED}"/>
                </a:ext>
              </a:extLst>
            </p:cNvPr>
            <p:cNvSpPr txBox="1"/>
            <p:nvPr/>
          </p:nvSpPr>
          <p:spPr>
            <a:xfrm>
              <a:off x="413766" y="2321525"/>
              <a:ext cx="27242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1/4</a:t>
              </a:r>
              <a:r>
                <a:rPr lang="en-US" sz="2000" baseline="30000" dirty="0"/>
                <a:t>th</a:t>
              </a:r>
              <a:r>
                <a:rPr lang="en-US" sz="2000" dirty="0"/>
                <a:t> of a 9” x 9” Re-laundered Hand Towel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A861BC-875E-4B9D-863F-06DBBC50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791" y="3199642"/>
              <a:ext cx="1718458" cy="16626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A8029D-561B-45EB-8533-8729BBF3D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188"/>
            <a:stretch/>
          </p:blipFill>
          <p:spPr>
            <a:xfrm>
              <a:off x="637627" y="4969067"/>
              <a:ext cx="2298801" cy="59734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208DF5A-C9FA-41F9-AE6B-FC722B851A72}"/>
              </a:ext>
            </a:extLst>
          </p:cNvPr>
          <p:cNvSpPr/>
          <p:nvPr/>
        </p:nvSpPr>
        <p:spPr>
          <a:xfrm>
            <a:off x="121920" y="6448446"/>
            <a:ext cx="2814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Microbiome analysis by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InstantLabs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D88A07-9D63-FCF9-7D6B-B08F827A1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426" y="121141"/>
            <a:ext cx="5543654" cy="66350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558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5A2BAD9-E554-4ED3-B057-652F721A14E5}"/>
              </a:ext>
            </a:extLst>
          </p:cNvPr>
          <p:cNvSpPr txBox="1"/>
          <p:nvPr/>
        </p:nvSpPr>
        <p:spPr>
          <a:xfrm>
            <a:off x="5005662" y="752999"/>
            <a:ext cx="44404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Arial Nova" panose="020B0504020202020204" pitchFamily="34" charset="0"/>
              </a:rPr>
              <a:t>Mop Pad #7</a:t>
            </a:r>
          </a:p>
          <a:p>
            <a:pPr marL="341313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459 species</a:t>
            </a: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17 species make up 52%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5EF7E6-42AC-2E3A-F2BD-1F93EF1C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Microbiome of Laundered Mops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08DF5A-C9FA-41F9-AE6B-FC722B851A72}"/>
              </a:ext>
            </a:extLst>
          </p:cNvPr>
          <p:cNvSpPr/>
          <p:nvPr/>
        </p:nvSpPr>
        <p:spPr>
          <a:xfrm>
            <a:off x="0" y="6472407"/>
            <a:ext cx="2774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Microbiome analysis by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InstantLabs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FB396-A204-46D7-BDAC-9A2B2D4AE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2"/>
          <a:stretch/>
        </p:blipFill>
        <p:spPr>
          <a:xfrm>
            <a:off x="784406" y="2358255"/>
            <a:ext cx="3654282" cy="32444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8B1A54-48ED-416A-A24C-E96E1B36E5D8}"/>
              </a:ext>
            </a:extLst>
          </p:cNvPr>
          <p:cNvSpPr txBox="1"/>
          <p:nvPr/>
        </p:nvSpPr>
        <p:spPr>
          <a:xfrm>
            <a:off x="508086" y="723654"/>
            <a:ext cx="444042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Arial Nova" panose="020B0504020202020204" pitchFamily="34" charset="0"/>
              </a:rPr>
              <a:t>Mop Pad #1</a:t>
            </a:r>
          </a:p>
          <a:p>
            <a:pPr marL="341313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199 species</a:t>
            </a: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11 species make up 78%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36BB6-FCE2-0DA0-149A-2C33FE688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149" y="2357433"/>
            <a:ext cx="3282191" cy="42688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1B916-96ED-17C3-B6E7-5AA33B7FE749}"/>
              </a:ext>
            </a:extLst>
          </p:cNvPr>
          <p:cNvGrpSpPr/>
          <p:nvPr/>
        </p:nvGrpSpPr>
        <p:grpSpPr>
          <a:xfrm>
            <a:off x="9313750" y="1079186"/>
            <a:ext cx="2572740" cy="4896242"/>
            <a:chOff x="9313750" y="1079186"/>
            <a:chExt cx="2572740" cy="4896242"/>
          </a:xfrm>
        </p:grpSpPr>
        <p:pic>
          <p:nvPicPr>
            <p:cNvPr id="6" name="Picture 5" descr="A yellow bin full of towels&#10;&#10;Description automatically generated">
              <a:extLst>
                <a:ext uri="{FF2B5EF4-FFF2-40B4-BE49-F238E27FC236}">
                  <a16:creationId xmlns:a16="http://schemas.microsoft.com/office/drawing/2014/main" id="{89E5D3E4-017A-00FE-D8F1-261503E7B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349800" y="1043136"/>
              <a:ext cx="2196550" cy="226864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9498802-F483-298E-B237-FBBF5455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3099" y="3134711"/>
              <a:ext cx="2423391" cy="1374558"/>
            </a:xfrm>
            <a:prstGeom prst="rect">
              <a:avLst/>
            </a:prstGeom>
          </p:spPr>
        </p:pic>
        <p:pic>
          <p:nvPicPr>
            <p:cNvPr id="8" name="Picture 7" descr="A close-up of a pile of yarn&#10;&#10;Description automatically generated">
              <a:extLst>
                <a:ext uri="{FF2B5EF4-FFF2-40B4-BE49-F238E27FC236}">
                  <a16:creationId xmlns:a16="http://schemas.microsoft.com/office/drawing/2014/main" id="{980591D9-49F1-8F09-E128-43AA2EE7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3750" y="4405045"/>
              <a:ext cx="2093844" cy="157038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571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B04EB4-81DD-2AAE-49FF-63C9322C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Biofilm in a Laundered Towel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E15E5-2558-49FB-918A-1A5093917193}"/>
              </a:ext>
            </a:extLst>
          </p:cNvPr>
          <p:cNvSpPr/>
          <p:nvPr/>
        </p:nvSpPr>
        <p:spPr>
          <a:xfrm>
            <a:off x="3336280" y="5024386"/>
            <a:ext cx="51960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49A3FB"/>
              </a:buClr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Sample moistened with sterile water and incubated at 30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 for 2 days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5DAB7E-98AE-43B6-872D-099AEE369F71}"/>
              </a:ext>
            </a:extLst>
          </p:cNvPr>
          <p:cNvGrpSpPr/>
          <p:nvPr/>
        </p:nvGrpSpPr>
        <p:grpSpPr>
          <a:xfrm>
            <a:off x="2666359" y="1132824"/>
            <a:ext cx="7014610" cy="3485322"/>
            <a:chOff x="2986640" y="1395288"/>
            <a:chExt cx="6418107" cy="31211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D78895-00E3-45CD-9A11-183278F73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6640" y="1395288"/>
              <a:ext cx="3121152" cy="31211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7CC661-F05A-47C5-96CD-B3F6FD0F8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3595" y="1395288"/>
              <a:ext cx="3121152" cy="31211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5AFA17-EF16-4815-A3F0-590FBAC96F9C}"/>
              </a:ext>
            </a:extLst>
          </p:cNvPr>
          <p:cNvGrpSpPr/>
          <p:nvPr/>
        </p:nvGrpSpPr>
        <p:grpSpPr>
          <a:xfrm>
            <a:off x="8951487" y="2424824"/>
            <a:ext cx="2946401" cy="3901431"/>
            <a:chOff x="8802254" y="2266014"/>
            <a:chExt cx="1884213" cy="31211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EBE071F-C697-495B-A496-CA927AD18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2254" y="2266014"/>
              <a:ext cx="1809957" cy="31211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0746254-8389-4547-817E-A0B49EEF2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0466" y="2266014"/>
              <a:ext cx="1016001" cy="31211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391F4CC-8100-439D-B7E3-3EC74E818632}"/>
              </a:ext>
            </a:extLst>
          </p:cNvPr>
          <p:cNvSpPr/>
          <p:nvPr/>
        </p:nvSpPr>
        <p:spPr>
          <a:xfrm>
            <a:off x="5793" y="6550223"/>
            <a:ext cx="6085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Confocal microscopy by Center for Biofilm Engineering, Montana State University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760176-B615-46EB-9CB6-D3298F076A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47" y="1370572"/>
            <a:ext cx="2193313" cy="2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3A4F11-401D-4D9D-A768-873D683C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2"/>
            <a:ext cx="10515600" cy="4868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Learner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D43EB4-4185-49B4-971F-C404A6CB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761" y="2297870"/>
            <a:ext cx="10015045" cy="257893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675"/>
              </a:spcBef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risks of cross-contamination from cleaning tools.</a:t>
            </a:r>
          </a:p>
          <a:p>
            <a:pPr marL="285750" indent="-285750">
              <a:lnSpc>
                <a:spcPct val="120000"/>
              </a:lnSpc>
              <a:spcBef>
                <a:spcPts val="675"/>
              </a:spcBef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microbial contamination found in relaundered microfiber cleaning towels and mop pads.</a:t>
            </a:r>
          </a:p>
          <a:p>
            <a:pPr marL="285750" indent="-285750">
              <a:lnSpc>
                <a:spcPct val="120000"/>
              </a:lnSpc>
              <a:spcBef>
                <a:spcPts val="675"/>
              </a:spcBef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how cleaning tools can bind and neutralize disinfectants.</a:t>
            </a:r>
          </a:p>
        </p:txBody>
      </p:sp>
    </p:spTree>
    <p:extLst>
      <p:ext uri="{BB962C8B-B14F-4D97-AF65-F5344CB8AC3E}">
        <p14:creationId xmlns:p14="http://schemas.microsoft.com/office/powerpoint/2010/main" val="39897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73EC-9124-A055-2E80-31357AE2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j-lt"/>
              </a:rPr>
              <a:t>Wet Contact/Dwell Time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F62E51-BB82-4F17-92FE-79BB54E3C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94" y="1045387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“Contact Time: Allow surface to </a:t>
            </a:r>
            <a:r>
              <a:rPr lang="en-US" u="sng" dirty="0">
                <a:solidFill>
                  <a:schemeClr val="tx1"/>
                </a:solidFill>
              </a:rPr>
              <a:t>remain wet</a:t>
            </a:r>
            <a:r>
              <a:rPr lang="en-US" dirty="0">
                <a:solidFill>
                  <a:schemeClr val="tx1"/>
                </a:solidFill>
              </a:rPr>
              <a:t> for 5 minutes...”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“…Treated surface must remain </a:t>
            </a:r>
            <a:r>
              <a:rPr lang="en-US" u="sng" dirty="0">
                <a:solidFill>
                  <a:schemeClr val="tx1"/>
                </a:solidFill>
              </a:rPr>
              <a:t>visibly wet</a:t>
            </a:r>
            <a:r>
              <a:rPr lang="en-US" dirty="0">
                <a:solidFill>
                  <a:schemeClr val="tx1"/>
                </a:solidFill>
              </a:rPr>
              <a:t> for one 1 minute to achieve complete disinfection…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The max. time the EPA allows for surface disinfection is 10 min.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BF5239-D603-098B-542B-BA025593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315" y="1937414"/>
            <a:ext cx="1983627" cy="2567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73F86-AA7B-B587-400D-F14E4F394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429" y="4390761"/>
            <a:ext cx="1214447" cy="1497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8D0CCB-B09F-33FB-DB5C-031F463BC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033" y="4774408"/>
            <a:ext cx="2888979" cy="1497016"/>
          </a:xfrm>
          <a:prstGeom prst="rect">
            <a:avLst/>
          </a:prstGeom>
        </p:spPr>
      </p:pic>
      <p:pic>
        <p:nvPicPr>
          <p:cNvPr id="7" name="Picture 6" descr="A cartoon of a green monster&#10;&#10;Description automatically generated">
            <a:extLst>
              <a:ext uri="{FF2B5EF4-FFF2-40B4-BE49-F238E27FC236}">
                <a16:creationId xmlns:a16="http://schemas.microsoft.com/office/drawing/2014/main" id="{32642901-F221-02E2-9C4B-01C1AF1CAC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897" y="4256604"/>
            <a:ext cx="1069129" cy="79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F8D4E-59B3-4F7F-82DA-B4FB66A2514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787" y="4285870"/>
            <a:ext cx="2032031" cy="1356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3E8165-C28B-6192-A5F1-0A53EF304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313" y="3377921"/>
            <a:ext cx="5050458" cy="26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C99D301-D56D-98D3-CB3D-012EFD481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318048-4C57-81FC-CA14-151BDB8A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Two Knobs for Dialing in Disinfection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2451A1-1B30-1587-6099-DA42393F278D}"/>
              </a:ext>
            </a:extLst>
          </p:cNvPr>
          <p:cNvGrpSpPr/>
          <p:nvPr/>
        </p:nvGrpSpPr>
        <p:grpSpPr>
          <a:xfrm>
            <a:off x="6321910" y="1714500"/>
            <a:ext cx="3717652" cy="3965495"/>
            <a:chOff x="233450" y="2682460"/>
            <a:chExt cx="3717652" cy="3965495"/>
          </a:xfrm>
        </p:grpSpPr>
        <p:pic>
          <p:nvPicPr>
            <p:cNvPr id="12" name="Picture 11" descr="A black scale with a black background&#10;&#10;AI-generated content may be incorrect.">
              <a:extLst>
                <a:ext uri="{FF2B5EF4-FFF2-40B4-BE49-F238E27FC236}">
                  <a16:creationId xmlns:a16="http://schemas.microsoft.com/office/drawing/2014/main" id="{D1A3CACB-C477-2B52-0D8D-F4CDBAB95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450" y="2682460"/>
              <a:ext cx="3717652" cy="3965495"/>
            </a:xfrm>
            <a:prstGeom prst="rect">
              <a:avLst/>
            </a:prstGeom>
          </p:spPr>
        </p:pic>
        <p:pic>
          <p:nvPicPr>
            <p:cNvPr id="17" name="Graphic 16" descr="Stopwatch with solid fill">
              <a:extLst>
                <a:ext uri="{FF2B5EF4-FFF2-40B4-BE49-F238E27FC236}">
                  <a16:creationId xmlns:a16="http://schemas.microsoft.com/office/drawing/2014/main" id="{B51B1041-CE52-C74B-2B5A-3B37FCD70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8662" y="4288342"/>
              <a:ext cx="670602" cy="6706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B8FA11-D4C5-6D14-26E0-F768F3265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4665" y="5059204"/>
              <a:ext cx="914479" cy="91447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1A785-3084-0591-0F24-1DDDAAC51EC7}"/>
              </a:ext>
            </a:extLst>
          </p:cNvPr>
          <p:cNvGrpSpPr/>
          <p:nvPr/>
        </p:nvGrpSpPr>
        <p:grpSpPr>
          <a:xfrm>
            <a:off x="510814" y="2150609"/>
            <a:ext cx="4725092" cy="3013956"/>
            <a:chOff x="510814" y="2150609"/>
            <a:chExt cx="4725092" cy="30139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B318AD-FF1F-A9AD-82A9-F553FCE21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2417" y="2280907"/>
              <a:ext cx="3883489" cy="2883658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1378AC-B14E-7C8A-4CE2-42BAB78B9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4260" y="2150609"/>
              <a:ext cx="822325" cy="88270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E45520-4264-D5FD-6185-517682886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0814" y="3386553"/>
              <a:ext cx="1035771" cy="983422"/>
            </a:xfrm>
            <a:prstGeom prst="rect">
              <a:avLst/>
            </a:prstGeom>
          </p:spPr>
        </p:pic>
      </p:grp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D86A32-A62D-359C-9671-4D05F08C98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166" y="4548483"/>
            <a:ext cx="1150668" cy="7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019C7F-D2B6-EF22-4E8D-43314A843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20C62-C6F7-BB13-89FB-65DFEB7B20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342" y="3727884"/>
            <a:ext cx="1617232" cy="129925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ADB818-0535-E151-31E8-E15ADE82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Dilution of Disinfectant Concentrates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413332-2863-EF71-B7C7-9AC41B76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99" y="959779"/>
            <a:ext cx="6859358" cy="3989722"/>
          </a:xfrm>
        </p:spPr>
        <p:txBody>
          <a:bodyPr>
            <a:noAutofit/>
          </a:bodyPr>
          <a:lstStyle/>
          <a:p>
            <a:pPr marL="233363" indent="-233363">
              <a:lnSpc>
                <a:spcPct val="120000"/>
              </a:lnSpc>
              <a:spcBef>
                <a:spcPts val="900"/>
              </a:spcBef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How to “measure” concentration?</a:t>
            </a:r>
          </a:p>
          <a:p>
            <a:pPr lvl="1"/>
            <a:r>
              <a:rPr lang="en-US" dirty="0"/>
              <a:t>Trust the vendor and their machine, but VERIFY!</a:t>
            </a:r>
          </a:p>
          <a:p>
            <a:pPr lvl="1"/>
            <a:r>
              <a:rPr lang="en-US" dirty="0"/>
              <a:t>Odor, color, suds</a:t>
            </a:r>
          </a:p>
          <a:p>
            <a:pPr lvl="1"/>
            <a:r>
              <a:rPr lang="en-US" dirty="0"/>
              <a:t>Test strips, paper for active ingredient(s) or pH</a:t>
            </a:r>
          </a:p>
          <a:p>
            <a:pPr lvl="2"/>
            <a:r>
              <a:rPr lang="en-US" dirty="0"/>
              <a:t>Match to the ingredient and concentration range</a:t>
            </a:r>
          </a:p>
          <a:p>
            <a:pPr lvl="2"/>
            <a:r>
              <a:rPr lang="en-US" dirty="0"/>
              <a:t>See instructions for use!</a:t>
            </a:r>
          </a:p>
          <a:p>
            <a:pPr lvl="2"/>
            <a:r>
              <a:rPr lang="en-US" dirty="0"/>
              <a:t>Test strips can expire too…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4C4D8F-6EEB-F32C-A3A9-38EAE394A35A}"/>
              </a:ext>
            </a:extLst>
          </p:cNvPr>
          <p:cNvGrpSpPr/>
          <p:nvPr/>
        </p:nvGrpSpPr>
        <p:grpSpPr>
          <a:xfrm>
            <a:off x="9450328" y="4073616"/>
            <a:ext cx="2270440" cy="2251011"/>
            <a:chOff x="9607983" y="4499491"/>
            <a:chExt cx="2270440" cy="225101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5513A2-C58F-9135-EFAA-C13818ADE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5900" y="4605808"/>
              <a:ext cx="2102523" cy="21446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54B9F4-2A5A-A22B-DDBB-5EA9CA604390}"/>
                </a:ext>
              </a:extLst>
            </p:cNvPr>
            <p:cNvSpPr txBox="1"/>
            <p:nvPr/>
          </p:nvSpPr>
          <p:spPr>
            <a:xfrm>
              <a:off x="9607983" y="4499491"/>
              <a:ext cx="18268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Peracetic Acid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628603-30F7-CA7D-246D-E1C4B988B1AF}"/>
              </a:ext>
            </a:extLst>
          </p:cNvPr>
          <p:cNvSpPr txBox="1"/>
          <p:nvPr/>
        </p:nvSpPr>
        <p:spPr>
          <a:xfrm>
            <a:off x="1335416" y="5252280"/>
            <a:ext cx="477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could your wipers also signal that something’s wrong?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3144AD-0C53-E03E-0E3C-94FE1E2D6C37}"/>
              </a:ext>
            </a:extLst>
          </p:cNvPr>
          <p:cNvGrpSpPr/>
          <p:nvPr/>
        </p:nvGrpSpPr>
        <p:grpSpPr>
          <a:xfrm>
            <a:off x="7797720" y="802995"/>
            <a:ext cx="4090964" cy="2892596"/>
            <a:chOff x="7955375" y="1228870"/>
            <a:chExt cx="4090964" cy="28925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F17174-EF24-5B01-67C3-D3E2A712D364}"/>
                </a:ext>
              </a:extLst>
            </p:cNvPr>
            <p:cNvGrpSpPr/>
            <p:nvPr/>
          </p:nvGrpSpPr>
          <p:grpSpPr>
            <a:xfrm>
              <a:off x="9592304" y="1228870"/>
              <a:ext cx="2454035" cy="2892596"/>
              <a:chOff x="9592304" y="1228870"/>
              <a:chExt cx="2454035" cy="289259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C34989B-97D7-7D03-F16F-E756DAA4F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7983" y="1806950"/>
                <a:ext cx="2438356" cy="231451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0BEE81-1709-14C8-C16C-E001B7522163}"/>
                  </a:ext>
                </a:extLst>
              </p:cNvPr>
              <p:cNvSpPr txBox="1"/>
              <p:nvPr/>
            </p:nvSpPr>
            <p:spPr>
              <a:xfrm>
                <a:off x="9592304" y="1228870"/>
                <a:ext cx="2286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Quats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191295-AFBF-3AD1-E388-A080A0242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5375" y="1247516"/>
              <a:ext cx="1435088" cy="210583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E02A560-BA10-9277-2DD0-06EDF17361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094" y="3035409"/>
            <a:ext cx="2286119" cy="1014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CE0FEED-8E29-7422-D260-0DB342484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FF79F8F-2064-5056-5BF8-1181C40BF1E3}"/>
              </a:ext>
            </a:extLst>
          </p:cNvPr>
          <p:cNvGrpSpPr/>
          <p:nvPr/>
        </p:nvGrpSpPr>
        <p:grpSpPr>
          <a:xfrm>
            <a:off x="1464708" y="2046600"/>
            <a:ext cx="3598433" cy="2392256"/>
            <a:chOff x="493701" y="2501806"/>
            <a:chExt cx="3598433" cy="2392256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657335BB-F231-929B-D251-CD53EA724697}"/>
                </a:ext>
              </a:extLst>
            </p:cNvPr>
            <p:cNvSpPr txBox="1">
              <a:spLocks/>
            </p:cNvSpPr>
            <p:nvPr/>
          </p:nvSpPr>
          <p:spPr>
            <a:xfrm>
              <a:off x="493701" y="2501806"/>
              <a:ext cx="3598433" cy="6865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+mn-lt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800" b="0" dirty="0">
                  <a:latin typeface="Calibri" panose="020F0502020204030204" pitchFamily="34" charset="0"/>
                </a:rPr>
                <a:t>Disinfectant Quats (   )</a:t>
              </a:r>
              <a:endParaRPr lang="en-US" sz="3200" b="0" dirty="0">
                <a:latin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13BD3D-F32D-7113-7C0A-3C33F058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0869" y="3093173"/>
              <a:ext cx="1793757" cy="18008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1F421A-CDD9-DBB7-D124-142127BA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0423" y="3937343"/>
              <a:ext cx="449219" cy="45100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53737E0-06A7-5160-A025-FE59AA8F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9524" y="2713826"/>
              <a:ext cx="273704" cy="273704"/>
            </a:xfrm>
            <a:prstGeom prst="rect">
              <a:avLst/>
            </a:prstGeom>
          </p:spPr>
        </p:pic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6231729D-5427-460A-1721-2A7CC893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96" y="89656"/>
            <a:ext cx="11425808" cy="55399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is Quat Binding?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DDBEB-C973-A270-5D55-F741C1FFF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80" y="926450"/>
            <a:ext cx="1126537" cy="69166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EF9F38E-FE26-3B95-F461-574C350A38B8}"/>
              </a:ext>
            </a:extLst>
          </p:cNvPr>
          <p:cNvSpPr txBox="1"/>
          <p:nvPr/>
        </p:nvSpPr>
        <p:spPr>
          <a:xfrm>
            <a:off x="11913295" y="-12488"/>
            <a:ext cx="270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4B16D-03CD-B575-FD67-2CAE97385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383" y="4734997"/>
            <a:ext cx="2124000" cy="170076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C64FBA5-017A-93C2-1EB8-E7FF6B5779B4}"/>
              </a:ext>
            </a:extLst>
          </p:cNvPr>
          <p:cNvGrpSpPr/>
          <p:nvPr/>
        </p:nvGrpSpPr>
        <p:grpSpPr>
          <a:xfrm>
            <a:off x="3848545" y="4557833"/>
            <a:ext cx="1657450" cy="526117"/>
            <a:chOff x="3803200" y="4738613"/>
            <a:chExt cx="1657450" cy="52611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31928F-7ABA-0409-AC23-882FDF27CE07}"/>
                </a:ext>
              </a:extLst>
            </p:cNvPr>
            <p:cNvSpPr/>
            <p:nvPr/>
          </p:nvSpPr>
          <p:spPr>
            <a:xfrm>
              <a:off x="4318991" y="4741510"/>
              <a:ext cx="11416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</a:rPr>
                <a:t>Germs</a:t>
              </a:r>
              <a:endParaRPr lang="en-US" sz="28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1A3CB69-BD10-CB43-C73B-274C0BF35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03200" y="4738613"/>
              <a:ext cx="329326" cy="35432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CFD9E3E-6600-9D12-6121-1F967A8C57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7713" y="1630040"/>
            <a:ext cx="5017443" cy="981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8840DE-7950-BC4C-3E02-FAF1D5CD4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7713" y="2623510"/>
            <a:ext cx="6114818" cy="890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C04FC7-4F83-56C0-2943-E875AE602B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7713" y="3459718"/>
            <a:ext cx="329822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Residual Dirt and Detergents in Laundered Microfiber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4DAC6-C594-F6BD-A0BF-FB74F4D26D47}"/>
              </a:ext>
            </a:extLst>
          </p:cNvPr>
          <p:cNvSpPr txBox="1"/>
          <p:nvPr/>
        </p:nvSpPr>
        <p:spPr>
          <a:xfrm>
            <a:off x="2216840" y="1757361"/>
            <a:ext cx="775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Quaternary Ammonium Compounds (“Quats”)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AAF6F-FE5C-A412-30DE-0EC741A0404B}"/>
              </a:ext>
            </a:extLst>
          </p:cNvPr>
          <p:cNvSpPr txBox="1"/>
          <p:nvPr/>
        </p:nvSpPr>
        <p:spPr>
          <a:xfrm>
            <a:off x="2216840" y="914265"/>
            <a:ext cx="775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Can Bind and Neutralize Disinfectants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C1A40-9D7A-138A-F34B-E49C7A4A2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22" y="2477347"/>
            <a:ext cx="5234151" cy="381605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4E7CAA-C6D6-7A51-8E57-B72E98DF75DC}"/>
              </a:ext>
            </a:extLst>
          </p:cNvPr>
          <p:cNvGrpSpPr/>
          <p:nvPr/>
        </p:nvGrpSpPr>
        <p:grpSpPr>
          <a:xfrm>
            <a:off x="838200" y="2477347"/>
            <a:ext cx="4950373" cy="3845008"/>
            <a:chOff x="838200" y="2477347"/>
            <a:chExt cx="4950373" cy="38450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CCA8E-9E81-98AD-F7BC-D6F7C707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477347"/>
              <a:ext cx="4950373" cy="38450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A53411-79F1-0BF9-FED9-848E33C1D6FB}"/>
                </a:ext>
              </a:extLst>
            </p:cNvPr>
            <p:cNvSpPr txBox="1"/>
            <p:nvPr/>
          </p:nvSpPr>
          <p:spPr>
            <a:xfrm>
              <a:off x="1468820" y="2477347"/>
              <a:ext cx="4301359" cy="349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Quat Remaining after Soaking (Virex® 256)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8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Some Disinfectants are Very Sensitive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F9709D-7D6E-1C63-D1E2-6EB5DC30BCD2}"/>
              </a:ext>
            </a:extLst>
          </p:cNvPr>
          <p:cNvGrpSpPr/>
          <p:nvPr/>
        </p:nvGrpSpPr>
        <p:grpSpPr>
          <a:xfrm>
            <a:off x="205013" y="1645349"/>
            <a:ext cx="3576205" cy="3435682"/>
            <a:chOff x="205013" y="1645349"/>
            <a:chExt cx="3576205" cy="34356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74C0D2-5873-DADE-7534-8C62647918A6}"/>
                </a:ext>
              </a:extLst>
            </p:cNvPr>
            <p:cNvSpPr txBox="1"/>
            <p:nvPr/>
          </p:nvSpPr>
          <p:spPr>
            <a:xfrm>
              <a:off x="205013" y="4065368"/>
              <a:ext cx="357620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Hypochlorous acid disinfectant (500 ppm) made from electrolytic process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17C329-62C3-2576-F9D1-9EA7356557EE}"/>
                </a:ext>
              </a:extLst>
            </p:cNvPr>
            <p:cNvGrpSpPr/>
            <p:nvPr/>
          </p:nvGrpSpPr>
          <p:grpSpPr>
            <a:xfrm>
              <a:off x="382416" y="1645349"/>
              <a:ext cx="3110733" cy="2008632"/>
              <a:chOff x="179119" y="931912"/>
              <a:chExt cx="2857500" cy="2008632"/>
            </a:xfrm>
          </p:grpSpPr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0686A866-0F69-0182-B017-382B28ACB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119" y="931912"/>
                <a:ext cx="2857500" cy="15049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32DD70-F24A-F0D4-81D5-D4703251CF52}"/>
                  </a:ext>
                </a:extLst>
              </p:cNvPr>
              <p:cNvSpPr txBox="1"/>
              <p:nvPr/>
            </p:nvSpPr>
            <p:spPr>
              <a:xfrm>
                <a:off x="422787" y="2109547"/>
                <a:ext cx="19839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Hypochlorous Acid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9286ED-42D7-EFEE-B8BB-4D1900EDD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51" y="1427361"/>
            <a:ext cx="6797049" cy="4453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25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DCEF88-C02E-D774-E6C3-54B134030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12599"/>
              </p:ext>
            </p:extLst>
          </p:nvPr>
        </p:nvGraphicFramePr>
        <p:xfrm>
          <a:off x="1635782" y="1140489"/>
          <a:ext cx="8920436" cy="516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F58FE9-0A54-DC83-6BD5-60650D56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“Home” Summary Statements</a:t>
            </a:r>
          </a:p>
        </p:txBody>
      </p:sp>
    </p:spTree>
    <p:extLst>
      <p:ext uri="{BB962C8B-B14F-4D97-AF65-F5344CB8AC3E}">
        <p14:creationId xmlns:p14="http://schemas.microsoft.com/office/powerpoint/2010/main" val="353802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0E907-B6D1-461F-990C-5E1E65E2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350E907-B6D1-461F-990C-5E1E65E2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E7513-CEB5-4BA0-992B-61FD38823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93E7513-CEB5-4BA0-992B-61FD38823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82BAE-897A-4568-8E2D-6AEF6DC5F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2982BAE-897A-4568-8E2D-6AEF6DC5F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76582-DCD7-411C-B02F-2E81AF1E4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C576582-DCD7-411C-B02F-2E81AF1E4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DCEF88-C02E-D774-E6C3-54B134030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657193"/>
              </p:ext>
            </p:extLst>
          </p:nvPr>
        </p:nvGraphicFramePr>
        <p:xfrm>
          <a:off x="1679849" y="1174137"/>
          <a:ext cx="8822141" cy="510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34B515-7ECF-78CD-A0C5-1BECA1B5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“Home” Summary Statements</a:t>
            </a:r>
          </a:p>
        </p:txBody>
      </p:sp>
    </p:spTree>
    <p:extLst>
      <p:ext uri="{BB962C8B-B14F-4D97-AF65-F5344CB8AC3E}">
        <p14:creationId xmlns:p14="http://schemas.microsoft.com/office/powerpoint/2010/main" val="21500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0E907-B6D1-461F-990C-5E1E65E26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350E907-B6D1-461F-990C-5E1E65E26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E7513-CEB5-4BA0-992B-61FD38823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93E7513-CEB5-4BA0-992B-61FD38823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0EF2E8-DCBE-4383-8907-5EE571BF3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30EF2E8-DCBE-4383-8907-5EE571BF3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82BAE-897A-4568-8E2D-6AEF6DC5F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2982BAE-897A-4568-8E2D-6AEF6DC5F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76582-DCD7-411C-B02F-2E81AF1E4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C576582-DCD7-411C-B02F-2E81AF1E4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floor, indoor&#10;&#10;Description automatically generated">
            <a:extLst>
              <a:ext uri="{FF2B5EF4-FFF2-40B4-BE49-F238E27FC236}">
                <a16:creationId xmlns:a16="http://schemas.microsoft.com/office/drawing/2014/main" id="{A59775B1-05D4-D86D-9E15-A07F8B0DC0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555931-C1B5-43C2-F869-EF539BC2820D}"/>
              </a:ext>
            </a:extLst>
          </p:cNvPr>
          <p:cNvSpPr/>
          <p:nvPr/>
        </p:nvSpPr>
        <p:spPr>
          <a:xfrm>
            <a:off x="7386320" y="4483740"/>
            <a:ext cx="4704080" cy="284480"/>
          </a:xfrm>
          <a:prstGeom prst="rect">
            <a:avLst/>
          </a:prstGeom>
          <a:solidFill>
            <a:srgbClr val="C7D2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860A7-5A1D-19EB-A25B-FAC2DBB54C8B}"/>
              </a:ext>
            </a:extLst>
          </p:cNvPr>
          <p:cNvSpPr/>
          <p:nvPr/>
        </p:nvSpPr>
        <p:spPr>
          <a:xfrm>
            <a:off x="7315199" y="4091706"/>
            <a:ext cx="4876799" cy="392033"/>
          </a:xfrm>
          <a:prstGeom prst="rect">
            <a:avLst/>
          </a:prstGeom>
          <a:solidFill>
            <a:srgbClr val="777D8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0F254-05C9-C56D-FD2F-92087154B4FD}"/>
              </a:ext>
            </a:extLst>
          </p:cNvPr>
          <p:cNvGrpSpPr/>
          <p:nvPr/>
        </p:nvGrpSpPr>
        <p:grpSpPr>
          <a:xfrm>
            <a:off x="9900576" y="3874240"/>
            <a:ext cx="2281264" cy="2927344"/>
            <a:chOff x="9910736" y="3772640"/>
            <a:chExt cx="2281264" cy="2927344"/>
          </a:xfrm>
        </p:grpSpPr>
        <p:pic>
          <p:nvPicPr>
            <p:cNvPr id="9" name="Picture 8" descr="A person in a yellow bucket&#10;&#10;Description automatically generated with low confidence">
              <a:extLst>
                <a:ext uri="{FF2B5EF4-FFF2-40B4-BE49-F238E27FC236}">
                  <a16:creationId xmlns:a16="http://schemas.microsoft.com/office/drawing/2014/main" id="{EC714882-FFD0-2F80-DA89-E7128FBFE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10736" y="3783081"/>
              <a:ext cx="2281262" cy="29169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690D86-DD48-0AC8-FD31-44645BB5F124}"/>
                </a:ext>
              </a:extLst>
            </p:cNvPr>
            <p:cNvSpPr txBox="1"/>
            <p:nvPr/>
          </p:nvSpPr>
          <p:spPr>
            <a:xfrm>
              <a:off x="9910736" y="3772640"/>
              <a:ext cx="2281264" cy="307777"/>
            </a:xfrm>
            <a:prstGeom prst="rect">
              <a:avLst/>
            </a:prstGeom>
            <a:solidFill>
              <a:srgbClr val="F2F2F2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mwiencek@contecinc.com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69904A6-E8E3-0322-2CF7-7BDC3EC77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44469"/>
            <a:ext cx="1188720" cy="1188720"/>
          </a:xfrm>
          <a:prstGeom prst="rect">
            <a:avLst/>
          </a:prstGeom>
        </p:spPr>
      </p:pic>
      <p:pic>
        <p:nvPicPr>
          <p:cNvPr id="2" name="Picture 1" descr="Vintage movie countdown 4">
            <a:extLst>
              <a:ext uri="{FF2B5EF4-FFF2-40B4-BE49-F238E27FC236}">
                <a16:creationId xmlns:a16="http://schemas.microsoft.com/office/drawing/2014/main" id="{329FF745-2744-9761-7574-E84BDD4525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011" y="4083951"/>
            <a:ext cx="1530722" cy="1148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D2C539-CD35-F206-1F4C-9C930DBD28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2"/>
          <a:stretch/>
        </p:blipFill>
        <p:spPr>
          <a:xfrm>
            <a:off x="800100" y="327941"/>
            <a:ext cx="4777799" cy="2260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AE388-67CA-36D8-098D-1165BDC1A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445" y="2937718"/>
            <a:ext cx="1701496" cy="1686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4214F5-EC08-02AE-7A65-8ACBBEF77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644" y="4760714"/>
            <a:ext cx="164606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0AD7B77-6A3E-7420-EDA2-63A66DBC3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07C27B-76B8-842E-8AF2-2B42BB6A5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768" y="864660"/>
            <a:ext cx="3183427" cy="346987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BEB9681-9C31-95BD-0916-31F013A9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02"/>
            <a:ext cx="10515600" cy="48689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Cooties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Prefer to Uber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B95DEC-7F16-DA78-5B48-0FD41AB9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05" y="1069519"/>
            <a:ext cx="7708526" cy="3269056"/>
          </a:xfrm>
        </p:spPr>
        <p:txBody>
          <a:bodyPr>
            <a:normAutofit/>
          </a:bodyPr>
          <a:lstStyle/>
          <a:p>
            <a:pPr marL="214313" indent="-214313">
              <a:spcBef>
                <a:spcPts val="900"/>
              </a:spcBef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Helvetica" charset="0"/>
                <a:cs typeface="Helvetica" charset="0"/>
              </a:rPr>
              <a:t>Germs are tiny and don’t need much food or water to survive.</a:t>
            </a:r>
          </a:p>
          <a:p>
            <a:pPr marL="214313" indent="-214313">
              <a:spcBef>
                <a:spcPts val="900"/>
              </a:spcBef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Helvetica" charset="0"/>
                <a:cs typeface="Helvetica" charset="0"/>
              </a:rPr>
              <a:t>Yet their most likely fate is to die of thirst (desiccation) or hunger.</a:t>
            </a:r>
          </a:p>
          <a:p>
            <a:pPr marL="214313" indent="-214313">
              <a:spcBef>
                <a:spcPts val="900"/>
              </a:spcBef>
              <a:buFont typeface="Arial" charset="0"/>
              <a:buChar char="•"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ea typeface="Helvetica" charset="0"/>
                <a:cs typeface="Helvetica" charset="0"/>
              </a:rPr>
              <a:t>Ubering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a typeface="Helvetica" charset="0"/>
                <a:cs typeface="Helvetica" charset="0"/>
              </a:rPr>
              <a:t> on particles and surfaces increases chance for moisture and nutrients.</a:t>
            </a:r>
          </a:p>
          <a:p>
            <a:pPr marL="214313" indent="-214313">
              <a:spcBef>
                <a:spcPts val="900"/>
              </a:spcBef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cs typeface="Helvetica" charset="0"/>
              </a:rPr>
              <a:t>Best when the vehicle also is edible: Uber Eats!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cs typeface="Helvetica" charset="0"/>
              </a:rPr>
              <a:t> 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EEF791-1DEE-5D78-3A00-4BC8D9828495}"/>
              </a:ext>
            </a:extLst>
          </p:cNvPr>
          <p:cNvGrpSpPr/>
          <p:nvPr/>
        </p:nvGrpSpPr>
        <p:grpSpPr>
          <a:xfrm>
            <a:off x="974229" y="4616634"/>
            <a:ext cx="3263545" cy="1835745"/>
            <a:chOff x="336297" y="4054518"/>
            <a:chExt cx="3263545" cy="18357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7798EB-951A-41F9-B3E8-0128E33D1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297" y="4054518"/>
              <a:ext cx="3263545" cy="183574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026" name="Picture 2" descr="Uber's British Breach Tally: 2.7 Million Victims">
              <a:extLst>
                <a:ext uri="{FF2B5EF4-FFF2-40B4-BE49-F238E27FC236}">
                  <a16:creationId xmlns:a16="http://schemas.microsoft.com/office/drawing/2014/main" id="{BBAC3F50-F51A-8AA0-E5F1-9422F5EEDE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52922" y="4225219"/>
              <a:ext cx="292584" cy="3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F52BF2-D75D-0231-45DE-29E5777AA6A7}"/>
              </a:ext>
            </a:extLst>
          </p:cNvPr>
          <p:cNvGrpSpPr/>
          <p:nvPr/>
        </p:nvGrpSpPr>
        <p:grpSpPr>
          <a:xfrm>
            <a:off x="5076981" y="4984127"/>
            <a:ext cx="2241507" cy="1614948"/>
            <a:chOff x="4439049" y="4588267"/>
            <a:chExt cx="2241507" cy="161494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1429D7-4F4E-7831-AB6F-A09F53C47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39049" y="4588267"/>
              <a:ext cx="2241507" cy="1614948"/>
            </a:xfrm>
            <a:prstGeom prst="rect">
              <a:avLst/>
            </a:prstGeom>
          </p:spPr>
        </p:pic>
        <p:pic>
          <p:nvPicPr>
            <p:cNvPr id="15" name="Picture 2" descr="Uber's British Breach Tally: 2.7 Million Victims">
              <a:extLst>
                <a:ext uri="{FF2B5EF4-FFF2-40B4-BE49-F238E27FC236}">
                  <a16:creationId xmlns:a16="http://schemas.microsoft.com/office/drawing/2014/main" id="{312497AC-03DD-69BC-9B4F-A8FE97D72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80413" y="5694423"/>
              <a:ext cx="292584" cy="3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7B3774-799C-A7DD-3131-E5E8720D44A7}"/>
              </a:ext>
            </a:extLst>
          </p:cNvPr>
          <p:cNvGrpSpPr/>
          <p:nvPr/>
        </p:nvGrpSpPr>
        <p:grpSpPr>
          <a:xfrm>
            <a:off x="7164637" y="4334531"/>
            <a:ext cx="1398521" cy="1576891"/>
            <a:chOff x="7506517" y="4497180"/>
            <a:chExt cx="1398521" cy="15768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59CBC6-0345-A452-C386-C50EC4298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325"/>
            <a:stretch/>
          </p:blipFill>
          <p:spPr>
            <a:xfrm>
              <a:off x="7506517" y="4497180"/>
              <a:ext cx="1397278" cy="15768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2" descr="Uber's British Breach Tally: 2.7 Million Victims">
              <a:extLst>
                <a:ext uri="{FF2B5EF4-FFF2-40B4-BE49-F238E27FC236}">
                  <a16:creationId xmlns:a16="http://schemas.microsoft.com/office/drawing/2014/main" id="{6776D87F-EB60-7FA7-3E8D-24F8D3BBA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12454" y="4497180"/>
              <a:ext cx="292584" cy="3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3A3638-FD72-8841-278D-741DFB829B85}"/>
              </a:ext>
            </a:extLst>
          </p:cNvPr>
          <p:cNvGrpSpPr/>
          <p:nvPr/>
        </p:nvGrpSpPr>
        <p:grpSpPr>
          <a:xfrm>
            <a:off x="3677342" y="4287538"/>
            <a:ext cx="1835798" cy="1842284"/>
            <a:chOff x="3039410" y="3891678"/>
            <a:chExt cx="1835798" cy="1842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6E563A-E68F-023F-457E-AA6E68298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39410" y="3898164"/>
              <a:ext cx="1835798" cy="1835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2" descr="Uber's British Breach Tally: 2.7 Million Victims">
              <a:extLst>
                <a:ext uri="{FF2B5EF4-FFF2-40B4-BE49-F238E27FC236}">
                  <a16:creationId xmlns:a16="http://schemas.microsoft.com/office/drawing/2014/main" id="{B320AA18-6E92-FFB9-DA05-0C294A1B6E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82624" y="3891678"/>
              <a:ext cx="292584" cy="300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B7D82B-B4D7-D8EE-493D-613FDE846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849" y="2216715"/>
            <a:ext cx="840160" cy="54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A9FA8-6BAD-0C4B-7E9C-535BB77245C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5526" y="1098513"/>
            <a:ext cx="496676" cy="9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370" y="793462"/>
            <a:ext cx="8337259" cy="48609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Pig Pen &amp; Pig Penny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F6CA89-F305-486C-AB77-4BFD468C0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532" y="3147121"/>
            <a:ext cx="24384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083C0A-C491-47A7-8FA4-EA62CE017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101" y="2987863"/>
            <a:ext cx="1919289" cy="1988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F0CB1F-CECD-4E7F-A4B8-7A329FC96B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810" y="3003996"/>
            <a:ext cx="633142" cy="977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4E60AD-A139-4E37-98F8-1D00A7B7C0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304" y="3147121"/>
            <a:ext cx="1038115" cy="9613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0D6575-F831-4538-ABD3-549E3D0BF421}"/>
              </a:ext>
            </a:extLst>
          </p:cNvPr>
          <p:cNvCxnSpPr>
            <a:cxnSpLocks/>
          </p:cNvCxnSpPr>
          <p:nvPr/>
        </p:nvCxnSpPr>
        <p:spPr>
          <a:xfrm>
            <a:off x="2903697" y="4061521"/>
            <a:ext cx="62973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igpen female">
            <a:extLst>
              <a:ext uri="{FF2B5EF4-FFF2-40B4-BE49-F238E27FC236}">
                <a16:creationId xmlns:a16="http://schemas.microsoft.com/office/drawing/2014/main" id="{25E55401-5893-4CFA-8574-F767C112D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0560" y="2987864"/>
            <a:ext cx="894094" cy="9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pigpen female">
            <a:extLst>
              <a:ext uri="{FF2B5EF4-FFF2-40B4-BE49-F238E27FC236}">
                <a16:creationId xmlns:a16="http://schemas.microsoft.com/office/drawing/2014/main" id="{9B89CB45-1219-4A2F-841D-D8C8E8FA2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498" y="2902396"/>
            <a:ext cx="625028" cy="10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E1C783F-D0CB-4C84-86FE-E5E41C609B48}"/>
              </a:ext>
            </a:extLst>
          </p:cNvPr>
          <p:cNvGrpSpPr/>
          <p:nvPr/>
        </p:nvGrpSpPr>
        <p:grpSpPr>
          <a:xfrm>
            <a:off x="1904016" y="4618961"/>
            <a:ext cx="7787897" cy="1927701"/>
            <a:chOff x="156500" y="4528758"/>
            <a:chExt cx="7787897" cy="19277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568F10-F9B3-492A-8A1A-D03B2A2895B6}"/>
                </a:ext>
              </a:extLst>
            </p:cNvPr>
            <p:cNvSpPr/>
            <p:nvPr/>
          </p:nvSpPr>
          <p:spPr>
            <a:xfrm>
              <a:off x="156500" y="5467374"/>
              <a:ext cx="1560656" cy="668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Lint, threads from clothes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F3D573-ABFB-4673-BA31-6FE88D4EDA42}"/>
                </a:ext>
              </a:extLst>
            </p:cNvPr>
            <p:cNvSpPr/>
            <p:nvPr/>
          </p:nvSpPr>
          <p:spPr>
            <a:xfrm>
              <a:off x="6692540" y="5880849"/>
              <a:ext cx="12518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Zits/Puss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DBA30C-7A72-4D2C-9950-DE0B760DDB3F}"/>
                </a:ext>
              </a:extLst>
            </p:cNvPr>
            <p:cNvSpPr/>
            <p:nvPr/>
          </p:nvSpPr>
          <p:spPr>
            <a:xfrm>
              <a:off x="1636833" y="6087127"/>
              <a:ext cx="9766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Feces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E49AB20-A6A0-44D2-BE74-A0680385B1C6}"/>
                </a:ext>
              </a:extLst>
            </p:cNvPr>
            <p:cNvSpPr/>
            <p:nvPr/>
          </p:nvSpPr>
          <p:spPr>
            <a:xfrm>
              <a:off x="2125141" y="5580523"/>
              <a:ext cx="9295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Semen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C22CE8-61D3-4817-AA2F-014524E4A15F}"/>
                </a:ext>
              </a:extLst>
            </p:cNvPr>
            <p:cNvSpPr/>
            <p:nvPr/>
          </p:nvSpPr>
          <p:spPr>
            <a:xfrm>
              <a:off x="5174923" y="5959376"/>
              <a:ext cx="9937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Menses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EEA506-56CA-4340-913D-93667F0852D0}"/>
                </a:ext>
              </a:extLst>
            </p:cNvPr>
            <p:cNvSpPr/>
            <p:nvPr/>
          </p:nvSpPr>
          <p:spPr>
            <a:xfrm>
              <a:off x="5353729" y="5030503"/>
              <a:ext cx="20279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Dirt, etc. from shoes, clothes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DFE732-54D3-438D-9775-611C93BA9B42}"/>
                </a:ext>
              </a:extLst>
            </p:cNvPr>
            <p:cNvSpPr/>
            <p:nvPr/>
          </p:nvSpPr>
          <p:spPr>
            <a:xfrm>
              <a:off x="4185421" y="5130443"/>
              <a:ext cx="8405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Urine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9DC1CB-FEDA-483A-AB72-89CFCB44C41A}"/>
                </a:ext>
              </a:extLst>
            </p:cNvPr>
            <p:cNvSpPr/>
            <p:nvPr/>
          </p:nvSpPr>
          <p:spPr>
            <a:xfrm>
              <a:off x="575529" y="4528758"/>
              <a:ext cx="921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Sweat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AACB1F-7640-4F27-BFFF-BADD5203948A}"/>
                </a:ext>
              </a:extLst>
            </p:cNvPr>
            <p:cNvSpPr/>
            <p:nvPr/>
          </p:nvSpPr>
          <p:spPr>
            <a:xfrm>
              <a:off x="3203607" y="5603850"/>
              <a:ext cx="2028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Hair from various body parts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5F244F-E448-4682-976B-488221BDB4CF}"/>
                </a:ext>
              </a:extLst>
            </p:cNvPr>
            <p:cNvSpPr/>
            <p:nvPr/>
          </p:nvSpPr>
          <p:spPr>
            <a:xfrm>
              <a:off x="1238345" y="5051379"/>
              <a:ext cx="27031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Fingernails and toenails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2552CA-8178-4DFB-BD48-D7D9F80BF94F}"/>
                </a:ext>
              </a:extLst>
            </p:cNvPr>
            <p:cNvSpPr/>
            <p:nvPr/>
          </p:nvSpPr>
          <p:spPr>
            <a:xfrm>
              <a:off x="6931183" y="4574543"/>
              <a:ext cx="7832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Blood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510512-1626-48C6-BC93-0D0913EFC08F}"/>
              </a:ext>
            </a:extLst>
          </p:cNvPr>
          <p:cNvGrpSpPr/>
          <p:nvPr/>
        </p:nvGrpSpPr>
        <p:grpSpPr>
          <a:xfrm>
            <a:off x="1490169" y="1526724"/>
            <a:ext cx="8996366" cy="2284913"/>
            <a:chOff x="9779" y="1306284"/>
            <a:chExt cx="8996366" cy="228491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CD01599-420D-40D7-90C0-E8B65FAEF355}"/>
                </a:ext>
              </a:extLst>
            </p:cNvPr>
            <p:cNvSpPr/>
            <p:nvPr/>
          </p:nvSpPr>
          <p:spPr>
            <a:xfrm>
              <a:off x="9779" y="1306284"/>
              <a:ext cx="20078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Hair (head, eyebrows, eyelashes, ear hair)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B41F9D8-7293-44D9-A522-8C40DD17200C}"/>
                </a:ext>
              </a:extLst>
            </p:cNvPr>
            <p:cNvSpPr/>
            <p:nvPr/>
          </p:nvSpPr>
          <p:spPr>
            <a:xfrm>
              <a:off x="2450383" y="2377072"/>
              <a:ext cx="10272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Ear wax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F5BD1B-927F-4067-BAED-2C90E8B127ED}"/>
                </a:ext>
              </a:extLst>
            </p:cNvPr>
            <p:cNvSpPr/>
            <p:nvPr/>
          </p:nvSpPr>
          <p:spPr>
            <a:xfrm>
              <a:off x="6180482" y="1980915"/>
              <a:ext cx="13031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Eye gunk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16DBFD-98BB-4BDE-8E4F-09F6951CA081}"/>
                </a:ext>
              </a:extLst>
            </p:cNvPr>
            <p:cNvSpPr/>
            <p:nvPr/>
          </p:nvSpPr>
          <p:spPr>
            <a:xfrm>
              <a:off x="2375747" y="1602954"/>
              <a:ext cx="13979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Makeup, lipstick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786DE1-A1F4-4824-8B81-084ED06CBCA7}"/>
                </a:ext>
              </a:extLst>
            </p:cNvPr>
            <p:cNvSpPr/>
            <p:nvPr/>
          </p:nvSpPr>
          <p:spPr>
            <a:xfrm>
              <a:off x="4579519" y="1705219"/>
              <a:ext cx="586638" cy="382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2E739C7-E726-4F3E-895E-C53B59750D8E}"/>
                </a:ext>
              </a:extLst>
            </p:cNvPr>
            <p:cNvSpPr/>
            <p:nvPr/>
          </p:nvSpPr>
          <p:spPr>
            <a:xfrm>
              <a:off x="7648842" y="3121883"/>
              <a:ext cx="12518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Zits/Puss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5E04EB-A7C5-4171-870F-A32576BE9131}"/>
                </a:ext>
              </a:extLst>
            </p:cNvPr>
            <p:cNvSpPr/>
            <p:nvPr/>
          </p:nvSpPr>
          <p:spPr>
            <a:xfrm>
              <a:off x="5291137" y="2254917"/>
              <a:ext cx="921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Sweat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F41CD23-CED1-4B30-8079-5A459522C9A2}"/>
                </a:ext>
              </a:extLst>
            </p:cNvPr>
            <p:cNvSpPr/>
            <p:nvPr/>
          </p:nvSpPr>
          <p:spPr>
            <a:xfrm>
              <a:off x="7563658" y="1678893"/>
              <a:ext cx="790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Tears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92AB8B-25AC-4502-A0F7-D4EF8B35D859}"/>
                </a:ext>
              </a:extLst>
            </p:cNvPr>
            <p:cNvSpPr/>
            <p:nvPr/>
          </p:nvSpPr>
          <p:spPr>
            <a:xfrm>
              <a:off x="6643188" y="2496129"/>
              <a:ext cx="23629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Boogers/Snot/Mucus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969CAF2-4A41-4D5F-9374-1AFFC8F2D26B}"/>
                </a:ext>
              </a:extLst>
            </p:cNvPr>
            <p:cNvSpPr/>
            <p:nvPr/>
          </p:nvSpPr>
          <p:spPr>
            <a:xfrm>
              <a:off x="3819054" y="2192486"/>
              <a:ext cx="16655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Vomitus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C89A438-1269-4C45-BE9F-871CAA926671}"/>
                </a:ext>
              </a:extLst>
            </p:cNvPr>
            <p:cNvSpPr/>
            <p:nvPr/>
          </p:nvSpPr>
          <p:spPr>
            <a:xfrm>
              <a:off x="533579" y="2667867"/>
              <a:ext cx="15606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Phlegm &amp; Sputum (loogies)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C0E7CF9-3605-4EC7-83C4-C3F220A6DAD0}"/>
                </a:ext>
              </a:extLst>
            </p:cNvPr>
            <p:cNvSpPr/>
            <p:nvPr/>
          </p:nvSpPr>
          <p:spPr>
            <a:xfrm>
              <a:off x="5499497" y="1595254"/>
              <a:ext cx="10904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Dandruff</a:t>
              </a: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49BB39CE-2A76-4DD1-BA7D-BE23E057BD9E}"/>
              </a:ext>
            </a:extLst>
          </p:cNvPr>
          <p:cNvSpPr txBox="1">
            <a:spLocks/>
          </p:cNvSpPr>
          <p:nvPr/>
        </p:nvSpPr>
        <p:spPr>
          <a:xfrm>
            <a:off x="838200" y="43908"/>
            <a:ext cx="10515600" cy="50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Cleaning Up after People and Particles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894169-90DC-4BAD-99B7-FBBA147FC65F}"/>
              </a:ext>
            </a:extLst>
          </p:cNvPr>
          <p:cNvGrpSpPr/>
          <p:nvPr/>
        </p:nvGrpSpPr>
        <p:grpSpPr>
          <a:xfrm>
            <a:off x="4691913" y="3057277"/>
            <a:ext cx="3016844" cy="980169"/>
            <a:chOff x="4735524" y="2836837"/>
            <a:chExt cx="3016844" cy="9801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E9E345-F5C7-427B-AD98-BFBFAFB87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3301" y="2896943"/>
              <a:ext cx="909067" cy="90906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D0D8C8-252C-43E3-A52F-9BD8102AE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5524" y="2836837"/>
              <a:ext cx="914789" cy="980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7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0B423E-F638-4A6E-96CA-EBA243C54ACB}"/>
              </a:ext>
            </a:extLst>
          </p:cNvPr>
          <p:cNvGrpSpPr/>
          <p:nvPr/>
        </p:nvGrpSpPr>
        <p:grpSpPr>
          <a:xfrm>
            <a:off x="5620830" y="3345664"/>
            <a:ext cx="5423550" cy="2814331"/>
            <a:chOff x="7641617" y="3255642"/>
            <a:chExt cx="5002695" cy="25902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709D50C-0ECE-4EF2-B780-84A2123B6CD0}"/>
                </a:ext>
              </a:extLst>
            </p:cNvPr>
            <p:cNvGrpSpPr/>
            <p:nvPr/>
          </p:nvGrpSpPr>
          <p:grpSpPr>
            <a:xfrm>
              <a:off x="7641617" y="3255642"/>
              <a:ext cx="4431229" cy="2299631"/>
              <a:chOff x="4393968" y="3424473"/>
              <a:chExt cx="5564223" cy="26670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A6D791C-C9EF-4969-8A68-32C98941DE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37"/>
              <a:stretch/>
            </p:blipFill>
            <p:spPr>
              <a:xfrm>
                <a:off x="7315586" y="3424473"/>
                <a:ext cx="2642605" cy="26670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708D77-FEE4-4AA6-BB35-9C717BAC15E3}"/>
                  </a:ext>
                </a:extLst>
              </p:cNvPr>
              <p:cNvSpPr txBox="1"/>
              <p:nvPr/>
            </p:nvSpPr>
            <p:spPr>
              <a:xfrm>
                <a:off x="4393968" y="4267751"/>
                <a:ext cx="2921134" cy="1713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Arial"/>
                  </a:rPr>
                  <a:t>Biofilm after disinfectant, but no mechanical disruption  red = dead cells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Arial"/>
                  </a:rPr>
                  <a:t>green = live cells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6237F0-D2FF-4081-8383-68F1CE21CFE2}"/>
                  </a:ext>
                </a:extLst>
              </p:cNvPr>
              <p:cNvSpPr txBox="1"/>
              <p:nvPr/>
            </p:nvSpPr>
            <p:spPr>
              <a:xfrm>
                <a:off x="5097812" y="3613699"/>
                <a:ext cx="2921134" cy="42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i="1" dirty="0">
                    <a:solidFill>
                      <a:srgbClr val="000000"/>
                    </a:solidFill>
                    <a:cs typeface="Arial"/>
                  </a:rPr>
                  <a:t>Side View</a:t>
                </a:r>
                <a:r>
                  <a:rPr lang="en-US" i="1" dirty="0">
                    <a:solidFill>
                      <a:srgbClr val="000000"/>
                    </a:solidFill>
                    <a:cs typeface="Arial"/>
                  </a:rPr>
                  <a:t> →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41EDF7-3DD4-4C26-B83A-3A576478432B}"/>
                </a:ext>
              </a:extLst>
            </p:cNvPr>
            <p:cNvSpPr/>
            <p:nvPr/>
          </p:nvSpPr>
          <p:spPr>
            <a:xfrm>
              <a:off x="8282615" y="5590961"/>
              <a:ext cx="4361697" cy="254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Confocal microscopy of biofilm by Center for Biofilm Engineering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0379476-1A25-41FA-BD4D-626D9BA1F5F0}"/>
              </a:ext>
            </a:extLst>
          </p:cNvPr>
          <p:cNvSpPr/>
          <p:nvPr/>
        </p:nvSpPr>
        <p:spPr>
          <a:xfrm>
            <a:off x="4714296" y="992964"/>
            <a:ext cx="6027276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lvl="1" indent="-2809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Disinfectants/sanitizers are reactive, but can’t tell difference between dirt and germs.</a:t>
            </a:r>
          </a:p>
          <a:p>
            <a:pPr marL="280988" lvl="1" indent="-2809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Microbes + Food + Moisture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endParaRPr lang="en-US" sz="2400" dirty="0"/>
          </a:p>
          <a:p>
            <a:pPr marL="280988" lvl="1" indent="-2809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Mechanical action of cleaning removes dirt and some germs.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D58394-B7D1-4DF4-B4C1-D8C538D944A2}"/>
              </a:ext>
            </a:extLst>
          </p:cNvPr>
          <p:cNvGrpSpPr/>
          <p:nvPr/>
        </p:nvGrpSpPr>
        <p:grpSpPr>
          <a:xfrm>
            <a:off x="797869" y="1148344"/>
            <a:ext cx="3659463" cy="3259060"/>
            <a:chOff x="39064" y="957867"/>
            <a:chExt cx="3659463" cy="325906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01ED63E-5A9C-4649-9212-C112441F9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990" y="2734808"/>
              <a:ext cx="1313936" cy="14821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9" name="Picture 4" descr="Related image">
              <a:extLst>
                <a:ext uri="{FF2B5EF4-FFF2-40B4-BE49-F238E27FC236}">
                  <a16:creationId xmlns:a16="http://schemas.microsoft.com/office/drawing/2014/main" id="{B987D73A-6A38-4E3A-A935-E9E88F930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454" y="2145998"/>
              <a:ext cx="1763073" cy="13223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thumbs.dreamstime.com/z/dental-biofilm-removal-cute-cartoon-illustration-health-oral-care-concept-professional-tooth-cleaning-remove-hygiene-138634212.jpg">
              <a:extLst>
                <a:ext uri="{FF2B5EF4-FFF2-40B4-BE49-F238E27FC236}">
                  <a16:creationId xmlns:a16="http://schemas.microsoft.com/office/drawing/2014/main" id="{38167744-D03D-4270-8E08-DA3C894A95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1670" y="957867"/>
              <a:ext cx="3327722" cy="9979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A34B6C8-3D30-496E-B5A1-FBCD7C8D7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64" y="1953948"/>
              <a:ext cx="1452145" cy="972910"/>
            </a:xfrm>
            <a:prstGeom prst="rect">
              <a:avLst/>
            </a:prstGeom>
            <a:ln w="127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7D059-B20E-485A-B555-4CAF6B52BBBA}"/>
              </a:ext>
            </a:extLst>
          </p:cNvPr>
          <p:cNvGrpSpPr/>
          <p:nvPr/>
        </p:nvGrpSpPr>
        <p:grpSpPr>
          <a:xfrm>
            <a:off x="1565063" y="4293651"/>
            <a:ext cx="3248829" cy="2132290"/>
            <a:chOff x="2641926" y="3939372"/>
            <a:chExt cx="3248829" cy="213229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6BBDFB4-6C55-45AD-9C51-BB257D680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9789" y="3939372"/>
              <a:ext cx="2230966" cy="1471758"/>
            </a:xfrm>
            <a:prstGeom prst="rect">
              <a:avLst/>
            </a:prstGeom>
            <a:ln w="127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B14B81-8142-4C14-B6D0-40D4BA96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1926" y="4757726"/>
              <a:ext cx="1313936" cy="131393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EA23601-2BC9-1417-8AAC-9F59BF52CCD8}"/>
              </a:ext>
            </a:extLst>
          </p:cNvPr>
          <p:cNvSpPr/>
          <p:nvPr/>
        </p:nvSpPr>
        <p:spPr>
          <a:xfrm>
            <a:off x="8981251" y="1764970"/>
            <a:ext cx="193033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Ravie" panose="04040805050809020602" pitchFamily="82" charset="0"/>
              </a:rPr>
              <a:t>Biofilm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24A7A7-8939-14CB-2BD3-94F1D96C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Cleaning What You Can’t See</a:t>
            </a:r>
          </a:p>
        </p:txBody>
      </p:sp>
    </p:spTree>
    <p:extLst>
      <p:ext uri="{BB962C8B-B14F-4D97-AF65-F5344CB8AC3E}">
        <p14:creationId xmlns:p14="http://schemas.microsoft.com/office/powerpoint/2010/main" val="2374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Don’t let the Cleaning Tools turn into Fomites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63B5-30C7-482F-B648-5FC6EE33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“fomite” is an inanimate object that can transfer germs</a:t>
            </a:r>
          </a:p>
          <a:p>
            <a:r>
              <a:rPr lang="en-US" dirty="0"/>
              <a:t>Re-using cleaning tools (buckets, dispensers, mop frames, mops, towels) for too long or without proper cleaning/disinfection can: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Make the tool difficult to use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Degrade disinfectants/sanitizers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Lead to outbreaks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D28B92-0911-CF7C-067C-7F04527AA1E7}"/>
              </a:ext>
            </a:extLst>
          </p:cNvPr>
          <p:cNvGrpSpPr/>
          <p:nvPr/>
        </p:nvGrpSpPr>
        <p:grpSpPr>
          <a:xfrm>
            <a:off x="6205220" y="2969743"/>
            <a:ext cx="3851148" cy="3045522"/>
            <a:chOff x="8919182" y="2900702"/>
            <a:chExt cx="3851148" cy="3045522"/>
          </a:xfrm>
        </p:grpSpPr>
        <p:pic>
          <p:nvPicPr>
            <p:cNvPr id="13" name="Picture 12" descr="A picture containing yellow, indoor, container, butter&#10;&#10;Description automatically generated">
              <a:extLst>
                <a:ext uri="{FF2B5EF4-FFF2-40B4-BE49-F238E27FC236}">
                  <a16:creationId xmlns:a16="http://schemas.microsoft.com/office/drawing/2014/main" id="{615D087D-56F4-F334-9ACC-FE0219346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538492" y="3281392"/>
              <a:ext cx="3045522" cy="228414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4" name="Picture 13" descr="A picture containing cup, Petri dish, tableware, dishware&#10;&#10;Description automatically generated">
              <a:extLst>
                <a:ext uri="{FF2B5EF4-FFF2-40B4-BE49-F238E27FC236}">
                  <a16:creationId xmlns:a16="http://schemas.microsoft.com/office/drawing/2014/main" id="{5ED19411-8FFE-CE7D-E7D4-23E1872E3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025488" y="3798734"/>
              <a:ext cx="1698402" cy="17912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68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Don’t Let the Cleaning Tools/Solutions Turn into Fomites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B3A63-44DF-4639-9D26-EA4D87D10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19" y="1039716"/>
            <a:ext cx="6285487" cy="15223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AD8FAF-7B13-4A45-B733-ACAF69219877}"/>
              </a:ext>
            </a:extLst>
          </p:cNvPr>
          <p:cNvGrpSpPr/>
          <p:nvPr/>
        </p:nvGrpSpPr>
        <p:grpSpPr>
          <a:xfrm>
            <a:off x="2061729" y="3149263"/>
            <a:ext cx="8570877" cy="2569899"/>
            <a:chOff x="4283886" y="4017139"/>
            <a:chExt cx="7706192" cy="19413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BBC94C-30CB-4A68-8000-A2B1ED7F0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3886" y="4017139"/>
              <a:ext cx="7706192" cy="19118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E27296-93F0-4669-A5AA-7DE5BBA4C21A}"/>
                </a:ext>
              </a:extLst>
            </p:cNvPr>
            <p:cNvSpPr/>
            <p:nvPr/>
          </p:nvSpPr>
          <p:spPr>
            <a:xfrm>
              <a:off x="4925296" y="5341187"/>
              <a:ext cx="6352304" cy="6173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7B1992-AA23-449C-B207-7E09A5C07377}"/>
                </a:ext>
              </a:extLst>
            </p:cNvPr>
            <p:cNvSpPr/>
            <p:nvPr/>
          </p:nvSpPr>
          <p:spPr>
            <a:xfrm>
              <a:off x="4650658" y="4056946"/>
              <a:ext cx="3608439" cy="3970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FF9B9F-68CB-4397-A6D9-F4D3592DA2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532" y="1089698"/>
            <a:ext cx="2205637" cy="166542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4477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Is this Really an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63B5-30C7-482F-B648-5FC6EE33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364" y="1100822"/>
            <a:ext cx="8798008" cy="390461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Published accounts from 1967 to 2022 of bacteria growing in antiseptic, disinfectant dispensers/containers.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How is this possible if the chemicals kill germs?</a:t>
            </a:r>
          </a:p>
          <a:p>
            <a:pPr marL="800100" lvl="3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Helvetica" charset="0"/>
                <a:cs typeface="Helvetica" charset="0"/>
              </a:rPr>
              <a:t>Biofilm, aided by soaps and detergents left behind</a:t>
            </a:r>
          </a:p>
          <a:p>
            <a:pPr marL="800100" lvl="3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ea typeface="Helvetica" charset="0"/>
                <a:cs typeface="Helvetica" charset="0"/>
              </a:rPr>
              <a:t>Adaptation of germs to the chemical agent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5C69-030A-CFB0-2A55-754EBFAA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377" y="2380760"/>
            <a:ext cx="4589532" cy="1147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5B650A-B876-EB48-ABC3-C1F96BA68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20" y="2295653"/>
            <a:ext cx="5510509" cy="13047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71C7697-EA9C-7075-EA7B-D7CAC5C21151}"/>
              </a:ext>
            </a:extLst>
          </p:cNvPr>
          <p:cNvGrpSpPr/>
          <p:nvPr/>
        </p:nvGrpSpPr>
        <p:grpSpPr>
          <a:xfrm>
            <a:off x="321820" y="3943940"/>
            <a:ext cx="5915026" cy="753137"/>
            <a:chOff x="828674" y="2609188"/>
            <a:chExt cx="5915026" cy="7531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9FAB67-D88E-A20A-D9A5-67C23AC78C70}"/>
                </a:ext>
              </a:extLst>
            </p:cNvPr>
            <p:cNvGrpSpPr/>
            <p:nvPr/>
          </p:nvGrpSpPr>
          <p:grpSpPr>
            <a:xfrm>
              <a:off x="828675" y="2624744"/>
              <a:ext cx="5915025" cy="737581"/>
              <a:chOff x="381000" y="2459439"/>
              <a:chExt cx="9753600" cy="110880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5903669-8857-F2D3-5C38-D3CA71E514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1000" y="2459439"/>
                <a:ext cx="9753600" cy="110880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EA30650-3919-7853-30EE-5CCCEAD471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1526" y="3118042"/>
                <a:ext cx="1238250" cy="30867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BAAF519-4AA7-8C5E-9E1A-1E4FF62F45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96350" y="3074289"/>
                <a:ext cx="1238250" cy="352426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BAA0EA7-20B8-7F61-AABB-5500AE74CEFB}"/>
                </a:ext>
              </a:extLst>
            </p:cNvPr>
            <p:cNvSpPr/>
            <p:nvPr/>
          </p:nvSpPr>
          <p:spPr>
            <a:xfrm>
              <a:off x="828674" y="2609188"/>
              <a:ext cx="5915025" cy="7375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noFill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5FEE159-982B-1C11-A0A6-B062703EB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564" y="3691759"/>
            <a:ext cx="5581718" cy="896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89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BFF7-48E5-427A-90E3-8F2924CE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71" y="139085"/>
            <a:ext cx="11858165" cy="378085"/>
          </a:xfrm>
        </p:spPr>
        <p:txBody>
          <a:bodyPr>
            <a:noAutofit/>
          </a:bodyPr>
          <a:lstStyle/>
          <a:p>
            <a:r>
              <a:rPr lang="en-US" sz="3200" b="1" dirty="0"/>
              <a:t>Outbreak from “Bugs in the Bucket”, “Pathogens in the Pail”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6FDCE-81CB-4843-9880-942DE441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1" y="1616792"/>
            <a:ext cx="7087214" cy="450381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B3E2EF-ACA1-478C-96A7-898A122CEC98}"/>
              </a:ext>
            </a:extLst>
          </p:cNvPr>
          <p:cNvSpPr/>
          <p:nvPr/>
        </p:nvSpPr>
        <p:spPr>
          <a:xfrm>
            <a:off x="4829556" y="2274237"/>
            <a:ext cx="2251587" cy="823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CA400-B63B-42F1-97E2-D493796E5F7F}"/>
              </a:ext>
            </a:extLst>
          </p:cNvPr>
          <p:cNvSpPr/>
          <p:nvPr/>
        </p:nvSpPr>
        <p:spPr>
          <a:xfrm>
            <a:off x="4790226" y="2254715"/>
            <a:ext cx="2331977" cy="295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2AE7B-79D1-4852-9942-E39749630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920" y="2892638"/>
            <a:ext cx="5331997" cy="29577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C4BB1C2-C779-428B-9711-2421D6D3F482}"/>
              </a:ext>
            </a:extLst>
          </p:cNvPr>
          <p:cNvGrpSpPr/>
          <p:nvPr/>
        </p:nvGrpSpPr>
        <p:grpSpPr>
          <a:xfrm>
            <a:off x="4257261" y="866609"/>
            <a:ext cx="7600111" cy="5993547"/>
            <a:chOff x="4372813" y="892604"/>
            <a:chExt cx="7600111" cy="59935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06206E-86FF-4916-88A7-B2E0DA4E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2472" y="892604"/>
              <a:ext cx="5290452" cy="16244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2C5EC1-C00D-46EA-AAAE-8DFFF13219D0}"/>
                </a:ext>
              </a:extLst>
            </p:cNvPr>
            <p:cNvSpPr txBox="1"/>
            <p:nvPr/>
          </p:nvSpPr>
          <p:spPr>
            <a:xfrm>
              <a:off x="4372813" y="6424486"/>
              <a:ext cx="6098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dirty="0">
                  <a:effectLst/>
                </a:rPr>
                <a:t>Günther, Frank, et al. "</a:t>
              </a:r>
              <a:r>
                <a:rPr lang="en-US" sz="1200" b="0" i="0" dirty="0" err="1">
                  <a:effectLst/>
                </a:rPr>
                <a:t>Pseudobacteremia</a:t>
              </a:r>
              <a:r>
                <a:rPr lang="en-US" sz="1200" b="0" i="0" dirty="0">
                  <a:effectLst/>
                </a:rPr>
                <a:t> outbreak of biofilm-forming </a:t>
              </a:r>
              <a:r>
                <a:rPr lang="en-US" sz="1200" b="0" i="1" dirty="0" err="1">
                  <a:effectLst/>
                </a:rPr>
                <a:t>Achromobacter</a:t>
              </a:r>
              <a:r>
                <a:rPr lang="en-US" sz="1200" b="0" i="1" dirty="0">
                  <a:effectLst/>
                </a:rPr>
                <a:t> </a:t>
              </a:r>
              <a:r>
                <a:rPr lang="en-US" sz="1200" b="0" i="1" dirty="0" err="1">
                  <a:effectLst/>
                </a:rPr>
                <a:t>xylosoxidans</a:t>
              </a:r>
              <a:r>
                <a:rPr lang="en-US" sz="1200" b="0" i="1" dirty="0">
                  <a:effectLst/>
                </a:rPr>
                <a:t> </a:t>
              </a:r>
              <a:r>
                <a:rPr lang="en-US" sz="1200" b="0" i="0" dirty="0">
                  <a:effectLst/>
                </a:rPr>
                <a:t>–environmental transmission." </a:t>
              </a:r>
              <a:r>
                <a:rPr lang="en-US" sz="1200" b="0" i="1" dirty="0">
                  <a:effectLst/>
                </a:rPr>
                <a:t>BMC infectious diseases</a:t>
              </a:r>
              <a:r>
                <a:rPr lang="en-US" sz="1200" b="0" i="0" dirty="0">
                  <a:effectLst/>
                </a:rPr>
                <a:t> 16.1 (2016): 1-5.</a:t>
              </a:r>
              <a:endParaRPr lang="en-US" sz="12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D9F56E9-8F87-1227-06A7-4847A4998E0C}"/>
              </a:ext>
            </a:extLst>
          </p:cNvPr>
          <p:cNvSpPr txBox="1"/>
          <p:nvPr/>
        </p:nvSpPr>
        <p:spPr>
          <a:xfrm>
            <a:off x="1057584" y="3985949"/>
            <a:ext cx="172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E7E7E"/>
                </a:solidFill>
              </a:rPr>
              <a:t>Ax in blood cultures, CVCs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E74F9-7E90-9EDC-32C1-4D3841176383}"/>
              </a:ext>
            </a:extLst>
          </p:cNvPr>
          <p:cNvSpPr txBox="1"/>
          <p:nvPr/>
        </p:nvSpPr>
        <p:spPr>
          <a:xfrm>
            <a:off x="2972817" y="3222366"/>
            <a:ext cx="138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Ax elsewhere</a:t>
            </a:r>
          </a:p>
        </p:txBody>
      </p:sp>
    </p:spTree>
    <p:extLst>
      <p:ext uri="{BB962C8B-B14F-4D97-AF65-F5344CB8AC3E}">
        <p14:creationId xmlns:p14="http://schemas.microsoft.com/office/powerpoint/2010/main" val="27101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7762</TotalTime>
  <Words>1220</Words>
  <Application>Microsoft Office PowerPoint</Application>
  <PresentationFormat>Widescreen</PresentationFormat>
  <Paragraphs>195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Nova</vt:lpstr>
      <vt:lpstr>Calibri</vt:lpstr>
      <vt:lpstr>Franklin Gothic Book</vt:lpstr>
      <vt:lpstr>Helvetica</vt:lpstr>
      <vt:lpstr>Ravie</vt:lpstr>
      <vt:lpstr>Symbol</vt:lpstr>
      <vt:lpstr>Wingdings</vt:lpstr>
      <vt:lpstr>Wingdings 3</vt:lpstr>
      <vt:lpstr>Office Theme</vt:lpstr>
      <vt:lpstr>Bugs in the Bucket</vt:lpstr>
      <vt:lpstr>Learner Objectives</vt:lpstr>
      <vt:lpstr>Cooties Prefer to Uber</vt:lpstr>
      <vt:lpstr>Pig Pen &amp; Pig Penny</vt:lpstr>
      <vt:lpstr>Cleaning What You Can’t See</vt:lpstr>
      <vt:lpstr>Don’t let the Cleaning Tools turn into Fomites</vt:lpstr>
      <vt:lpstr>Don’t Let the Cleaning Tools/Solutions Turn into Fomites</vt:lpstr>
      <vt:lpstr>Is this Really an Issue?</vt:lpstr>
      <vt:lpstr>Outbreak from “Bugs in the Bucket”, “Pathogens in the Pail”</vt:lpstr>
      <vt:lpstr>Outbreak from “Bugs in the Bucket”, “Pathogens in the Pail”</vt:lpstr>
      <vt:lpstr>Options for Mechanical Cleaning</vt:lpstr>
      <vt:lpstr>Does Laundering Produce Effective Tools?</vt:lpstr>
      <vt:lpstr>Does Laundering Produce Clean Tools?</vt:lpstr>
      <vt:lpstr>PowerPoint Presentation</vt:lpstr>
      <vt:lpstr>Bioburden on Laundered Mops and Towels</vt:lpstr>
      <vt:lpstr>Bioburden on Laundered Mops and Towels</vt:lpstr>
      <vt:lpstr>The Microbiome of Laundered Mops and Towels</vt:lpstr>
      <vt:lpstr>Microbiome of Laundered Mops</vt:lpstr>
      <vt:lpstr>Biofilm in a Laundered Towel</vt:lpstr>
      <vt:lpstr>Wet Contact/Dwell Time</vt:lpstr>
      <vt:lpstr>Two Knobs for Dialing in Disinfection</vt:lpstr>
      <vt:lpstr>Dilution of Disinfectant Concentrates</vt:lpstr>
      <vt:lpstr>What is Quat Binding?</vt:lpstr>
      <vt:lpstr>Residual Dirt and Detergents in Laundered Microfiber</vt:lpstr>
      <vt:lpstr>Some Disinfectants are Very Sensitive</vt:lpstr>
      <vt:lpstr>Take “Home” Summary Statements</vt:lpstr>
      <vt:lpstr>Take “Home” Summary Statements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C. Parth</dc:creator>
  <cp:lastModifiedBy>Mark Wiencek</cp:lastModifiedBy>
  <cp:revision>85</cp:revision>
  <cp:lastPrinted>2024-05-14T21:07:35Z</cp:lastPrinted>
  <dcterms:created xsi:type="dcterms:W3CDTF">2021-11-03T18:26:13Z</dcterms:created>
  <dcterms:modified xsi:type="dcterms:W3CDTF">2026-04-07T16:53:59Z</dcterms:modified>
</cp:coreProperties>
</file>